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9" r:id="rId17"/>
    <p:sldId id="284" r:id="rId18"/>
    <p:sldId id="271" r:id="rId19"/>
    <p:sldId id="272" r:id="rId20"/>
    <p:sldId id="273" r:id="rId21"/>
    <p:sldId id="274" r:id="rId22"/>
    <p:sldId id="285" r:id="rId23"/>
    <p:sldId id="286" r:id="rId24"/>
    <p:sldId id="288" r:id="rId25"/>
    <p:sldId id="289" r:id="rId26"/>
    <p:sldId id="290" r:id="rId27"/>
    <p:sldId id="291" r:id="rId28"/>
    <p:sldId id="283" r:id="rId29"/>
  </p:sldIdLst>
  <p:sldSz cx="9410700" cy="12192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8"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akopoulos, Chris (MOH)" initials="GC(" lastIdx="0" clrIdx="0">
    <p:extLst>
      <p:ext uri="{19B8F6BF-5375-455C-9EA6-DF929625EA0E}">
        <p15:presenceInfo xmlns:p15="http://schemas.microsoft.com/office/powerpoint/2012/main" userId="S::Chris.Georgakopoulos@ontario.ca::79b1284a-b983-4adf-b609-d47e8c784d7e" providerId="AD"/>
      </p:ext>
    </p:extLst>
  </p:cmAuthor>
  <p:cmAuthor id="2" name="Thais Tamaoki Figueiredo" initials="TTF" lastIdx="2" clrIdx="1">
    <p:extLst>
      <p:ext uri="{19B8F6BF-5375-455C-9EA6-DF929625EA0E}">
        <p15:presenceInfo xmlns:p15="http://schemas.microsoft.com/office/powerpoint/2012/main" userId="Thais Tamaoki Figueire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79"/>
    <a:srgbClr val="CBCBCB"/>
    <a:srgbClr val="9AB3DE"/>
    <a:srgbClr val="F4B68D"/>
    <a:srgbClr val="A9151F"/>
    <a:srgbClr val="E6E7E8"/>
    <a:srgbClr val="BC3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4B756-5167-44C2-9A71-99974BF25DF8}" v="60" dt="2020-06-04T21:51:31.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538" autoAdjust="0"/>
    <p:restoredTop sz="94695"/>
  </p:normalViewPr>
  <p:slideViewPr>
    <p:cSldViewPr>
      <p:cViewPr>
        <p:scale>
          <a:sx n="40" d="100"/>
          <a:sy n="40" d="100"/>
        </p:scale>
        <p:origin x="1704" y="-78"/>
      </p:cViewPr>
      <p:guideLst>
        <p:guide orient="horz" pos="438"/>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defPPr/>
          </a:lstStyle>
          <a:p>
            <a:pPr>
              <a:defRPr sz="1400" b="0" i="0" u="none" strike="noStrike" kern="1200" spc="0" baseline="0">
                <a:solidFill>
                  <a:schemeClr val="tx1">
                    <a:lumMod val="65000"/>
                    <a:lumOff val="35000"/>
                  </a:schemeClr>
                </a:solidFill>
                <a:latin typeface="+mn-lt"/>
                <a:ea typeface="+mn-ea"/>
                <a:cs typeface="+mn-cs"/>
              </a:defRPr>
            </a:pPr>
            <a:r>
              <a:rPr lang="en-US" dirty="0" smtClean="0"/>
              <a:t> </a:t>
            </a:r>
            <a:endParaRPr lang="en-US" dirty="0"/>
          </a:p>
        </c:rich>
      </c:tx>
      <c:layout/>
      <c:overlay val="0"/>
      <c:spPr>
        <a:noFill/>
        <a:ln>
          <a:noFill/>
        </a:ln>
        <a:effectLst/>
      </c:spPr>
    </c:title>
    <c:autoTitleDeleted val="0"/>
    <c:plotArea>
      <c:layout/>
      <c:barChart>
        <c:barDir val="col"/>
        <c:grouping val="clustered"/>
        <c:varyColors val="0"/>
        <c:ser>
          <c:idx val="0"/>
          <c:order val="0"/>
          <c:spPr>
            <a:solidFill>
              <a:srgbClr val="B120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c:spPr>
                </c15:leaderLines>
              </c:ext>
            </c:extLst>
          </c:dLbls>
          <c:cat>
            <c:strRef>
              <c:f>Sheet1!$A$2:$A$4</c:f>
              <c:strCache>
                <c:ptCount val="3"/>
                <c:pt idx="0">
                  <c:v>Demandes reçues</c:v>
                </c:pt>
                <c:pt idx="1">
                  <c:v>Auto-évaluations soumises</c:v>
                </c:pt>
                <c:pt idx="2">
                  <c:v>Demandes terminées</c:v>
                </c:pt>
              </c:strCache>
            </c:strRef>
          </c:cat>
          <c:val>
            <c:numRef>
              <c:f>Sheet1!$B$2:$B$4</c:f>
              <c:numCache>
                <c:formatCode>General</c:formatCode>
                <c:ptCount val="3"/>
                <c:pt idx="0">
                  <c:v>116</c:v>
                </c:pt>
                <c:pt idx="1">
                  <c:v>33</c:v>
                </c:pt>
                <c:pt idx="2">
                  <c:v>5</c:v>
                </c:pt>
              </c:numCache>
            </c:numRef>
          </c:val>
          <c:extLst>
            <c:ext xmlns:c16="http://schemas.microsoft.com/office/drawing/2014/chart" uri="{C3380CC4-5D6E-409C-BE32-E72D297353CC}">
              <c16:uniqueId val="{00000000-F975-48A0-B765-AB6C0331A1B3}"/>
            </c:ext>
          </c:extLst>
        </c:ser>
        <c:dLbls>
          <c:showLegendKey val="0"/>
          <c:showVal val="0"/>
          <c:showCatName val="0"/>
          <c:showSerName val="0"/>
          <c:showPercent val="0"/>
          <c:showBubbleSize val="0"/>
        </c:dLbls>
        <c:gapWidth val="219"/>
        <c:overlap val="-27"/>
        <c:axId val="179003272"/>
        <c:axId val="179004056"/>
      </c:barChart>
      <c:catAx>
        <c:axId val="17900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en-US"/>
          </a:p>
        </c:txPr>
        <c:crossAx val="179004056"/>
        <c:crosses val="autoZero"/>
        <c:auto val="0"/>
        <c:lblAlgn val="ctr"/>
        <c:lblOffset val="100"/>
        <c:noMultiLvlLbl val="0"/>
      </c:catAx>
      <c:valAx>
        <c:axId val="179004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en-US"/>
          </a:p>
        </c:txPr>
        <c:crossAx val="179003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20-06-30T14:56:54.182" idx="1">
    <p:pos x="10" y="10"/>
    <p:text>Please adjust red highlights in the TOC. I could not do it without harming the lines that end before the numbers</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defPPr/>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defPPr/>
            <a:lvl1pPr algn="r">
              <a:defRPr sz="1200"/>
            </a:lvl1pPr>
          </a:lstStyle>
          <a:p>
            <a:fld id="{901A0F62-58A8-DD41-9CED-692F81E5965C}" type="datetimeFigureOut">
              <a:rPr lang="en-US" smtClean="0"/>
              <a:pPr/>
              <a:t>6/30/2020</a:t>
            </a:fld>
            <a:endParaRPr lang="en-US" dirty="0"/>
          </a:p>
        </p:txBody>
      </p:sp>
      <p:sp>
        <p:nvSpPr>
          <p:cNvPr id="4" name="Slide Image Placeholder 3"/>
          <p:cNvSpPr>
            <a:spLocks noGrp="1" noRot="1" noChangeAspect="1"/>
          </p:cNvSpPr>
          <p:nvPr>
            <p:ph type="sldImg" idx="2"/>
          </p:nvPr>
        </p:nvSpPr>
        <p:spPr>
          <a:xfrm>
            <a:off x="2238375" y="1143000"/>
            <a:ext cx="238125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defPPr/>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defPPr/>
            <a:lvl1pPr algn="r">
              <a:defRPr sz="1200"/>
            </a:lvl1pPr>
          </a:lstStyle>
          <a:p>
            <a:fld id="{0CBAA984-032F-E24E-AC20-83EF53FCA72F}" type="slidenum">
              <a:rPr lang="en-US" smtClean="0"/>
              <a:pPr/>
              <a:t>‹N°›</a:t>
            </a:fld>
            <a:endParaRPr lang="en-US" dirty="0"/>
          </a:p>
        </p:txBody>
      </p:sp>
    </p:spTree>
    <p:extLst>
      <p:ext uri="{BB962C8B-B14F-4D97-AF65-F5344CB8AC3E}">
        <p14:creationId xmlns:p14="http://schemas.microsoft.com/office/powerpoint/2010/main" val="3683768044"/>
      </p:ext>
    </p:extLst>
  </p:cSld>
  <p:clrMap bg1="lt1" tx1="dk1" bg2="lt2" tx2="dk2" accent1="accent1" accent2="accent2" accent3="accent3" accent4="accent4" accent5="accent5" accent6="accent6" hlink="hlink" folHlink="folHlink"/>
  <p:notesStyl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dirty="0"/>
          </a:p>
        </p:txBody>
      </p:sp>
      <p:sp>
        <p:nvSpPr>
          <p:cNvPr id="4" name="Slide Number Placeholder 3"/>
          <p:cNvSpPr>
            <a:spLocks noGrp="1"/>
          </p:cNvSpPr>
          <p:nvPr>
            <p:ph type="sldNum" sz="quarter" idx="5"/>
          </p:nvPr>
        </p:nvSpPr>
        <p:spPr/>
        <p:txBody>
          <a:bodyPr/>
          <a:lstStyle>
            <a:defPPr/>
          </a:lstStyle>
          <a:p>
            <a:fld id="{0CBAA984-032F-E24E-AC20-83EF53FCA72F}" type="slidenum">
              <a:rPr lang="en-US" smtClean="0"/>
              <a:pPr/>
              <a:t>4</a:t>
            </a:fld>
            <a:endParaRPr lang="en-US" dirty="0"/>
          </a:p>
        </p:txBody>
      </p:sp>
    </p:spTree>
    <p:extLst>
      <p:ext uri="{BB962C8B-B14F-4D97-AF65-F5344CB8AC3E}">
        <p14:creationId xmlns:p14="http://schemas.microsoft.com/office/powerpoint/2010/main" val="100133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dirty="0"/>
          </a:p>
        </p:txBody>
      </p:sp>
      <p:sp>
        <p:nvSpPr>
          <p:cNvPr id="4" name="Slide Number Placeholder 3"/>
          <p:cNvSpPr>
            <a:spLocks noGrp="1"/>
          </p:cNvSpPr>
          <p:nvPr>
            <p:ph type="sldNum" sz="quarter" idx="5"/>
          </p:nvPr>
        </p:nvSpPr>
        <p:spPr/>
        <p:txBody>
          <a:bodyPr/>
          <a:lstStyle>
            <a:defPPr/>
          </a:lstStyle>
          <a:p>
            <a:fld id="{0CBAA984-032F-E24E-AC20-83EF53FCA72F}" type="slidenum">
              <a:rPr lang="en-US" smtClean="0"/>
              <a:pPr/>
              <a:t>6</a:t>
            </a:fld>
            <a:endParaRPr lang="en-US" dirty="0"/>
          </a:p>
        </p:txBody>
      </p:sp>
    </p:spTree>
    <p:extLst>
      <p:ext uri="{BB962C8B-B14F-4D97-AF65-F5344CB8AC3E}">
        <p14:creationId xmlns:p14="http://schemas.microsoft.com/office/powerpoint/2010/main" val="144071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dirty="0"/>
          </a:p>
        </p:txBody>
      </p:sp>
      <p:sp>
        <p:nvSpPr>
          <p:cNvPr id="4" name="Slide Number Placeholder 3"/>
          <p:cNvSpPr>
            <a:spLocks noGrp="1"/>
          </p:cNvSpPr>
          <p:nvPr>
            <p:ph type="sldNum" sz="quarter" idx="5"/>
          </p:nvPr>
        </p:nvSpPr>
        <p:spPr/>
        <p:txBody>
          <a:bodyPr/>
          <a:lstStyle>
            <a:defPPr/>
          </a:lstStyle>
          <a:p>
            <a:fld id="{0CBAA984-032F-E24E-AC20-83EF53FCA72F}" type="slidenum">
              <a:rPr lang="en-US" smtClean="0"/>
              <a:pPr/>
              <a:t>23</a:t>
            </a:fld>
            <a:endParaRPr lang="en-US" dirty="0"/>
          </a:p>
        </p:txBody>
      </p:sp>
    </p:spTree>
    <p:extLst>
      <p:ext uri="{BB962C8B-B14F-4D97-AF65-F5344CB8AC3E}">
        <p14:creationId xmlns:p14="http://schemas.microsoft.com/office/powerpoint/2010/main" val="398697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5978" y="3774613"/>
            <a:ext cx="7849203" cy="2608633"/>
          </a:xfrm>
        </p:spPr>
        <p:txBody>
          <a:bodyPr/>
          <a:lstStyle>
            <a:defPPr/>
          </a:lstStyle>
          <a:p>
            <a:r>
              <a:t>Click to edit Master title style</a:t>
            </a:r>
          </a:p>
        </p:txBody>
      </p:sp>
      <p:sp>
        <p:nvSpPr>
          <p:cNvPr id="3" name="Subtitle 2"/>
          <p:cNvSpPr>
            <a:spLocks noGrp="1"/>
          </p:cNvSpPr>
          <p:nvPr>
            <p:ph type="subTitle" idx="1"/>
          </p:nvPr>
        </p:nvSpPr>
        <p:spPr>
          <a:xfrm>
            <a:off x="1408787" y="6927272"/>
            <a:ext cx="6566382" cy="3066170"/>
          </a:xfrm>
        </p:spPr>
        <p:txBody>
          <a:bodyPr/>
          <a:lstStyle>
            <a:defPPr/>
            <a:lvl1pPr marL="0" indent="0" algn="ctr">
              <a:buNone/>
              <a:defRPr>
                <a:solidFill>
                  <a:schemeClr val="tx1">
                    <a:tint val="75000"/>
                  </a:schemeClr>
                </a:solidFill>
              </a:defRPr>
            </a:lvl1pPr>
            <a:lvl2pPr marL="470535" indent="0" algn="ctr">
              <a:buNone/>
              <a:defRPr>
                <a:solidFill>
                  <a:schemeClr val="tx1">
                    <a:tint val="75000"/>
                  </a:schemeClr>
                </a:solidFill>
              </a:defRPr>
            </a:lvl2pPr>
            <a:lvl3pPr marL="941070" indent="0" algn="ctr">
              <a:buNone/>
              <a:defRPr>
                <a:solidFill>
                  <a:schemeClr val="tx1">
                    <a:tint val="75000"/>
                  </a:schemeClr>
                </a:solidFill>
              </a:defRPr>
            </a:lvl3pPr>
            <a:lvl4pPr marL="1410899" indent="0" algn="ctr">
              <a:buNone/>
              <a:defRPr>
                <a:solidFill>
                  <a:schemeClr val="tx1">
                    <a:tint val="75000"/>
                  </a:schemeClr>
                </a:solidFill>
              </a:defRPr>
            </a:lvl4pPr>
            <a:lvl5pPr marL="1882140" indent="0" algn="ctr">
              <a:buNone/>
              <a:defRPr>
                <a:solidFill>
                  <a:schemeClr val="tx1">
                    <a:tint val="75000"/>
                  </a:schemeClr>
                </a:solidFill>
              </a:defRPr>
            </a:lvl5pPr>
            <a:lvl6pPr marL="2352675" indent="0" algn="ctr">
              <a:buNone/>
              <a:defRPr>
                <a:solidFill>
                  <a:schemeClr val="tx1">
                    <a:tint val="75000"/>
                  </a:schemeClr>
                </a:solidFill>
              </a:defRPr>
            </a:lvl6pPr>
            <a:lvl7pPr marL="2826036" indent="0" algn="ctr">
              <a:buNone/>
              <a:defRPr>
                <a:solidFill>
                  <a:schemeClr val="tx1">
                    <a:tint val="75000"/>
                  </a:schemeClr>
                </a:solidFill>
              </a:defRPr>
            </a:lvl7pPr>
            <a:lvl8pPr marL="3290454" indent="0" algn="ctr">
              <a:buNone/>
              <a:defRPr>
                <a:solidFill>
                  <a:schemeClr val="tx1">
                    <a:tint val="75000"/>
                  </a:schemeClr>
                </a:solidFill>
              </a:defRPr>
            </a:lvl8pPr>
            <a:lvl9pPr marL="376428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defPPr/>
          </a:lstStyle>
          <a:p>
            <a:fld id="{7A8281E2-67B1-B359-CBB6-9A4A4E5914B0}" type="datetimeFigureOut">
              <a:pPr/>
              <a:t>6/30/2020</a:t>
            </a:fld>
            <a:endParaRPr dirty="0"/>
          </a:p>
        </p:txBody>
      </p:sp>
      <p:sp>
        <p:nvSpPr>
          <p:cNvPr id="5" name="Footer Placeholder 4"/>
          <p:cNvSpPr>
            <a:spLocks noGrp="1"/>
          </p:cNvSpPr>
          <p:nvPr>
            <p:ph type="ftr" sz="quarter" idx="11"/>
          </p:nvPr>
        </p:nvSpPr>
        <p:spPr/>
        <p:txBody>
          <a:bodyPr/>
          <a:lstStyle>
            <a:defPPr/>
          </a:lstStyle>
          <a:p>
            <a:endParaRPr dirty="0"/>
          </a:p>
        </p:txBody>
      </p:sp>
      <p:sp>
        <p:nvSpPr>
          <p:cNvPr id="6" name="Slide Number Placeholder 5"/>
          <p:cNvSpPr>
            <a:spLocks noGrp="1"/>
          </p:cNvSpPr>
          <p:nvPr>
            <p:ph type="sldNum" sz="quarter" idx="12"/>
          </p:nvPr>
        </p:nvSpPr>
        <p:spPr/>
        <p:txBody>
          <a:bodyPr/>
          <a:lstStyle>
            <a:defPPr/>
          </a:lstStyle>
          <a:p>
            <a:fld id="{C1737182-E870-750B-5909-82CBB3E23E87}" type="slidenum">
              <a:pPr/>
              <a:t>‹N°›</a:t>
            </a:fld>
            <a:endParaRPr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lstStyle>
          <a:p>
            <a:r>
              <a:t>Click to edit Master title style</a:t>
            </a:r>
          </a:p>
        </p:txBody>
      </p:sp>
      <p:sp>
        <p:nvSpPr>
          <p:cNvPr id="3" name="Vertical Title 2"/>
          <p:cNvSpPr>
            <a:spLocks noGrp="1"/>
          </p:cNvSpPr>
          <p:nvPr>
            <p:ph type="body" orient="vert" idx="1"/>
          </p:nvPr>
        </p:nvSpPr>
        <p:spPr/>
        <p:txBody>
          <a:bodyPr vert="eaVert" anchor="t"/>
          <a:lstStyle>
            <a:defP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defPPr/>
          </a:lstStyle>
          <a:p>
            <a:fld id="{B35CAE17-77CD-CA63-5DEE-BB58A4C7586D}" type="datetimeFigureOut">
              <a:pPr/>
              <a:t>6/30/2020</a:t>
            </a:fld>
            <a:endParaRPr dirty="0"/>
          </a:p>
        </p:txBody>
      </p:sp>
      <p:sp>
        <p:nvSpPr>
          <p:cNvPr id="5" name="Footer Placeholder 4"/>
          <p:cNvSpPr>
            <a:spLocks noGrp="1"/>
          </p:cNvSpPr>
          <p:nvPr>
            <p:ph type="ftr" sz="quarter" idx="11"/>
          </p:nvPr>
        </p:nvSpPr>
        <p:spPr/>
        <p:txBody>
          <a:bodyPr/>
          <a:lstStyle>
            <a:defPPr/>
          </a:lstStyle>
          <a:p>
            <a:endParaRPr dirty="0"/>
          </a:p>
        </p:txBody>
      </p:sp>
      <p:sp>
        <p:nvSpPr>
          <p:cNvPr id="6" name="Slide Number Placeholder 5"/>
          <p:cNvSpPr>
            <a:spLocks noGrp="1"/>
          </p:cNvSpPr>
          <p:nvPr>
            <p:ph type="sldNum" sz="quarter" idx="12"/>
          </p:nvPr>
        </p:nvSpPr>
        <p:spPr/>
        <p:txBody>
          <a:bodyPr/>
          <a:lstStyle>
            <a:defPPr/>
          </a:lstStyle>
          <a:p>
            <a:fld id="{8189ACB5-639E-18ED-0BC4-2354D9AAC4B2}" type="slidenum">
              <a:pPr/>
              <a:t>‹N°›</a:t>
            </a:fld>
            <a:endParaRPr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2757" y="487680"/>
            <a:ext cx="2117408" cy="10363200"/>
          </a:xfrm>
        </p:spPr>
        <p:txBody>
          <a:bodyPr vert="eaVert" anchor="t"/>
          <a:lstStyle>
            <a:defPPr/>
          </a:lstStyle>
          <a:p>
            <a:r>
              <a:t>Click to edit Master title style</a:t>
            </a:r>
          </a:p>
        </p:txBody>
      </p:sp>
      <p:sp>
        <p:nvSpPr>
          <p:cNvPr id="3" name="Vertical Title 2"/>
          <p:cNvSpPr>
            <a:spLocks noGrp="1"/>
          </p:cNvSpPr>
          <p:nvPr>
            <p:ph type="body" orient="vert" idx="1"/>
          </p:nvPr>
        </p:nvSpPr>
        <p:spPr>
          <a:xfrm>
            <a:off x="470535" y="487680"/>
            <a:ext cx="6192240" cy="10363200"/>
          </a:xfrm>
        </p:spPr>
        <p:txBody>
          <a:bodyPr vert="eaVert" anchor="t"/>
          <a:lstStyle>
            <a:defP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defPPr/>
          </a:lstStyle>
          <a:p>
            <a:fld id="{E6B6D210-11DA-DD2D-7D7E-31E4955609DA}" type="datetimeFigureOut">
              <a:pPr/>
              <a:t>6/30/2020</a:t>
            </a:fld>
            <a:endParaRPr dirty="0"/>
          </a:p>
        </p:txBody>
      </p:sp>
      <p:sp>
        <p:nvSpPr>
          <p:cNvPr id="5" name="Footer Placeholder 4"/>
          <p:cNvSpPr>
            <a:spLocks noGrp="1"/>
          </p:cNvSpPr>
          <p:nvPr>
            <p:ph type="ftr" sz="quarter" idx="11"/>
          </p:nvPr>
        </p:nvSpPr>
        <p:spPr/>
        <p:txBody>
          <a:bodyPr/>
          <a:lstStyle>
            <a:defPPr/>
          </a:lstStyle>
          <a:p>
            <a:endParaRPr dirty="0"/>
          </a:p>
        </p:txBody>
      </p:sp>
      <p:sp>
        <p:nvSpPr>
          <p:cNvPr id="6" name="Slide Number Placeholder 5"/>
          <p:cNvSpPr>
            <a:spLocks noGrp="1"/>
          </p:cNvSpPr>
          <p:nvPr>
            <p:ph type="sldNum" sz="quarter" idx="12"/>
          </p:nvPr>
        </p:nvSpPr>
        <p:spPr/>
        <p:txBody>
          <a:bodyPr/>
          <a:lstStyle>
            <a:defPPr/>
          </a:lstStyle>
          <a:p>
            <a:fld id="{47D16D92-9389-D430-701A-BE53653A43C5}" type="slidenum">
              <a:pPr/>
              <a:t>‹N°›</a:t>
            </a:fld>
            <a:endParaRPr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lstStyle>
          <a:p>
            <a:r>
              <a:t>Click to edit Master title style</a:t>
            </a:r>
          </a:p>
        </p:txBody>
      </p:sp>
      <p:sp>
        <p:nvSpPr>
          <p:cNvPr id="3" name="Content Placeholder 2"/>
          <p:cNvSpPr>
            <a:spLocks noGrp="1"/>
          </p:cNvSpPr>
          <p:nvPr>
            <p:ph idx="1"/>
          </p:nvPr>
        </p:nvSpPr>
        <p:spPr/>
        <p:txBody>
          <a:bodyPr/>
          <a:lstStyle>
            <a:defP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defPPr/>
          </a:lstStyle>
          <a:p>
            <a:fld id="{CE0025A8-463B-D049-0351-99D79968995B}" type="datetimeFigureOut">
              <a:pPr/>
              <a:t>6/30/2020</a:t>
            </a:fld>
            <a:endParaRPr dirty="0"/>
          </a:p>
        </p:txBody>
      </p:sp>
      <p:sp>
        <p:nvSpPr>
          <p:cNvPr id="5" name="Footer Placeholder 4"/>
          <p:cNvSpPr>
            <a:spLocks noGrp="1"/>
          </p:cNvSpPr>
          <p:nvPr>
            <p:ph type="ftr" sz="quarter" idx="11"/>
          </p:nvPr>
        </p:nvSpPr>
        <p:spPr/>
        <p:txBody>
          <a:bodyPr/>
          <a:lstStyle>
            <a:defPPr/>
          </a:lstStyle>
          <a:p>
            <a:endParaRPr dirty="0"/>
          </a:p>
        </p:txBody>
      </p:sp>
      <p:sp>
        <p:nvSpPr>
          <p:cNvPr id="6" name="Slide Number Placeholder 5"/>
          <p:cNvSpPr>
            <a:spLocks noGrp="1"/>
          </p:cNvSpPr>
          <p:nvPr>
            <p:ph type="sldNum" sz="quarter" idx="12"/>
          </p:nvPr>
        </p:nvSpPr>
        <p:spPr/>
        <p:txBody>
          <a:bodyPr/>
          <a:lstStyle>
            <a:defPPr/>
          </a:lstStyle>
          <a:p>
            <a:fld id="{27360927-85E6-E895-3C53-762D13CE4451}" type="slidenum">
              <a:pPr/>
              <a:t>‹N°›</a:t>
            </a:fld>
            <a:endParaRP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3341" y="7815384"/>
            <a:ext cx="8002662" cy="2516819"/>
          </a:xfrm>
        </p:spPr>
        <p:txBody>
          <a:bodyPr anchor="t"/>
          <a:lstStyle>
            <a:defPPr/>
            <a:lvl1pPr algn="l">
              <a:buNone/>
              <a:defRPr sz="4116" b="1" cap="all"/>
            </a:lvl1pPr>
          </a:lstStyle>
          <a:p>
            <a:r>
              <a:t>Click to edit Master title style</a:t>
            </a:r>
          </a:p>
        </p:txBody>
      </p:sp>
      <p:sp>
        <p:nvSpPr>
          <p:cNvPr id="3" name="Text Placeholder 2"/>
          <p:cNvSpPr>
            <a:spLocks noGrp="1"/>
          </p:cNvSpPr>
          <p:nvPr>
            <p:ph type="body" idx="1"/>
          </p:nvPr>
        </p:nvSpPr>
        <p:spPr>
          <a:xfrm>
            <a:off x="743341" y="5120640"/>
            <a:ext cx="8002662" cy="2682240"/>
          </a:xfrm>
        </p:spPr>
        <p:txBody>
          <a:bodyPr anchor="t"/>
          <a:lstStyle>
            <a:defPPr/>
            <a:lvl1pPr marL="0" indent="0">
              <a:buNone/>
              <a:defRPr sz="4116">
                <a:solidFill>
                  <a:schemeClr val="tx1">
                    <a:tint val="75000"/>
                  </a:schemeClr>
                </a:solidFill>
              </a:defRPr>
            </a:lvl1pPr>
            <a:lvl2pPr marL="470535" indent="0">
              <a:buNone/>
              <a:defRPr sz="3704">
                <a:solidFill>
                  <a:schemeClr val="tx1">
                    <a:tint val="75000"/>
                  </a:schemeClr>
                </a:solidFill>
              </a:defRPr>
            </a:lvl2pPr>
            <a:lvl3pPr marL="941070" indent="0">
              <a:buNone/>
              <a:defRPr sz="3293">
                <a:solidFill>
                  <a:schemeClr val="tx1">
                    <a:tint val="75000"/>
                  </a:schemeClr>
                </a:solidFill>
              </a:defRPr>
            </a:lvl3pPr>
            <a:lvl4pPr marL="1410899" indent="0">
              <a:buNone/>
              <a:defRPr sz="2881">
                <a:solidFill>
                  <a:schemeClr val="tx1">
                    <a:tint val="75000"/>
                  </a:schemeClr>
                </a:solidFill>
              </a:defRPr>
            </a:lvl4pPr>
            <a:lvl5pPr marL="1882140" indent="0">
              <a:buNone/>
              <a:defRPr sz="2470">
                <a:solidFill>
                  <a:schemeClr val="tx1">
                    <a:tint val="75000"/>
                  </a:schemeClr>
                </a:solidFill>
              </a:defRPr>
            </a:lvl5pPr>
            <a:lvl6pPr marL="2352675" indent="0">
              <a:buNone/>
              <a:defRPr sz="4116">
                <a:solidFill>
                  <a:schemeClr val="tx1">
                    <a:tint val="75000"/>
                  </a:schemeClr>
                </a:solidFill>
              </a:defRPr>
            </a:lvl6pPr>
            <a:lvl7pPr marL="2826036" indent="0">
              <a:buNone/>
              <a:defRPr sz="4116">
                <a:solidFill>
                  <a:schemeClr val="tx1">
                    <a:tint val="75000"/>
                  </a:schemeClr>
                </a:solidFill>
              </a:defRPr>
            </a:lvl7pPr>
            <a:lvl8pPr marL="3290454" indent="0">
              <a:buNone/>
              <a:defRPr sz="4116">
                <a:solidFill>
                  <a:schemeClr val="tx1">
                    <a:tint val="75000"/>
                  </a:schemeClr>
                </a:solidFill>
              </a:defRPr>
            </a:lvl8pPr>
            <a:lvl9pPr marL="3764280" indent="0">
              <a:buNone/>
              <a:defRPr sz="4116">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defPPr/>
          </a:lstStyle>
          <a:p>
            <a:fld id="{BA733BDE-97C7-8005-928A-15C7E8B187C9}" type="datetimeFigureOut">
              <a:pPr/>
              <a:t>6/30/2020</a:t>
            </a:fld>
            <a:endParaRPr dirty="0"/>
          </a:p>
        </p:txBody>
      </p:sp>
      <p:sp>
        <p:nvSpPr>
          <p:cNvPr id="5" name="Footer Placeholder 4"/>
          <p:cNvSpPr>
            <a:spLocks noGrp="1"/>
          </p:cNvSpPr>
          <p:nvPr>
            <p:ph type="ftr" sz="quarter" idx="11"/>
          </p:nvPr>
        </p:nvSpPr>
        <p:spPr/>
        <p:txBody>
          <a:bodyPr/>
          <a:lstStyle>
            <a:defPPr/>
          </a:lstStyle>
          <a:p>
            <a:endParaRPr dirty="0"/>
          </a:p>
        </p:txBody>
      </p:sp>
      <p:sp>
        <p:nvSpPr>
          <p:cNvPr id="6" name="Slide Number Placeholder 5"/>
          <p:cNvSpPr>
            <a:spLocks noGrp="1"/>
          </p:cNvSpPr>
          <p:nvPr>
            <p:ph type="sldNum" sz="quarter" idx="12"/>
          </p:nvPr>
        </p:nvSpPr>
        <p:spPr/>
        <p:txBody>
          <a:bodyPr/>
          <a:lstStyle>
            <a:defPPr/>
          </a:lstStyle>
          <a:p>
            <a:fld id="{A33E5002-D012-2601-EB6E-66936204BC42}" type="slidenum">
              <a:pPr/>
              <a:t>‹N°›</a:t>
            </a:fld>
            <a:endParaRPr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lstStyle>
          <a:p>
            <a:r>
              <a:t>Click to edit Master title style</a:t>
            </a:r>
          </a:p>
        </p:txBody>
      </p:sp>
      <p:sp>
        <p:nvSpPr>
          <p:cNvPr id="3" name="Content Placeholder 2"/>
          <p:cNvSpPr>
            <a:spLocks noGrp="1"/>
          </p:cNvSpPr>
          <p:nvPr>
            <p:ph idx="1"/>
          </p:nvPr>
        </p:nvSpPr>
        <p:spPr>
          <a:xfrm>
            <a:off x="470535" y="2804160"/>
            <a:ext cx="4150118" cy="8046720"/>
          </a:xfrm>
        </p:spPr>
        <p:txBody>
          <a:bodyPr/>
          <a:lstStyle>
            <a:defP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4705350" y="2804160"/>
            <a:ext cx="4234815" cy="8046720"/>
          </a:xfrm>
        </p:spPr>
        <p:txBody>
          <a:bodyPr/>
          <a:lstStyle>
            <a:defP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defPPr/>
          </a:lstStyle>
          <a:p>
            <a:fld id="{6EB594E0-0B15-E526-665B-B7C60366C741}" type="datetimeFigureOut">
              <a:pPr/>
              <a:t>6/30/2020</a:t>
            </a:fld>
            <a:endParaRPr dirty="0"/>
          </a:p>
        </p:txBody>
      </p:sp>
      <p:sp>
        <p:nvSpPr>
          <p:cNvPr id="6" name="Footer Placeholder 5"/>
          <p:cNvSpPr>
            <a:spLocks noGrp="1"/>
          </p:cNvSpPr>
          <p:nvPr>
            <p:ph type="ftr" sz="quarter" idx="11"/>
          </p:nvPr>
        </p:nvSpPr>
        <p:spPr/>
        <p:txBody>
          <a:bodyPr/>
          <a:lstStyle>
            <a:defPPr/>
          </a:lstStyle>
          <a:p>
            <a:endParaRPr dirty="0"/>
          </a:p>
        </p:txBody>
      </p:sp>
      <p:sp>
        <p:nvSpPr>
          <p:cNvPr id="7" name="Slide Number Placeholder 6"/>
          <p:cNvSpPr>
            <a:spLocks noGrp="1"/>
          </p:cNvSpPr>
          <p:nvPr>
            <p:ph type="sldNum" sz="quarter" idx="12"/>
          </p:nvPr>
        </p:nvSpPr>
        <p:spPr/>
        <p:txBody>
          <a:bodyPr/>
          <a:lstStyle>
            <a:defPPr/>
          </a:lstStyle>
          <a:p>
            <a:fld id="{CE520410-2A74-21A6-B222-C82D3B7D7A37}" type="slidenum">
              <a:pPr/>
              <a:t>‹N°›</a:t>
            </a:fld>
            <a:endParaRPr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lstStyle>
          <a:p>
            <a:r>
              <a:t>Click to edit Master title style</a:t>
            </a:r>
          </a:p>
        </p:txBody>
      </p:sp>
      <p:sp>
        <p:nvSpPr>
          <p:cNvPr id="3" name="Text Placeholder 2"/>
          <p:cNvSpPr>
            <a:spLocks noGrp="1"/>
          </p:cNvSpPr>
          <p:nvPr>
            <p:ph type="body" idx="1"/>
          </p:nvPr>
        </p:nvSpPr>
        <p:spPr>
          <a:xfrm>
            <a:off x="470535" y="2484729"/>
            <a:ext cx="4157647" cy="1381354"/>
          </a:xfrm>
        </p:spPr>
        <p:txBody>
          <a:bodyPr anchor="b"/>
          <a:lstStyle>
            <a:defPPr/>
            <a:lvl1pPr>
              <a:buNone/>
              <a:defRPr sz="2815" b="1"/>
            </a:lvl1pPr>
            <a:lvl2pPr marL="342">
              <a:buNone/>
              <a:defRPr sz="2222" b="1"/>
            </a:lvl2pPr>
            <a:lvl3pPr marL="171">
              <a:buNone/>
              <a:defRPr sz="2000" b="1"/>
            </a:lvl3pPr>
            <a:lvl4pPr marL="114">
              <a:buNone/>
              <a:defRPr sz="1852" b="1"/>
            </a:lvl4pPr>
            <a:lvl5pPr marL="85">
              <a:buNone/>
              <a:defRPr sz="1852" b="1"/>
            </a:lvl5pPr>
            <a:lvl6pPr marL="68">
              <a:buNone/>
              <a:defRPr sz="1852" b="1"/>
            </a:lvl6pPr>
            <a:lvl7pPr marL="57">
              <a:buNone/>
              <a:defRPr sz="1852" b="1"/>
            </a:lvl7pPr>
            <a:lvl8pPr marL="49">
              <a:buNone/>
              <a:defRPr sz="1852" b="1"/>
            </a:lvl8pPr>
            <a:lvl9pPr marL="42">
              <a:buNone/>
              <a:defRPr sz="1852" b="1"/>
            </a:lvl9pPr>
          </a:lstStyle>
          <a:p>
            <a:pPr lvl="0"/>
            <a:r>
              <a:t>Click to edit Master text style</a:t>
            </a:r>
          </a:p>
        </p:txBody>
      </p:sp>
      <p:sp>
        <p:nvSpPr>
          <p:cNvPr id="4" name="Text Placeholder 3"/>
          <p:cNvSpPr>
            <a:spLocks noGrp="1"/>
          </p:cNvSpPr>
          <p:nvPr>
            <p:ph type="body" idx="2"/>
          </p:nvPr>
        </p:nvSpPr>
        <p:spPr>
          <a:xfrm>
            <a:off x="4779694" y="2484729"/>
            <a:ext cx="4160471" cy="1381354"/>
          </a:xfrm>
        </p:spPr>
        <p:txBody>
          <a:bodyPr anchor="b"/>
          <a:lstStyle>
            <a:defPPr/>
            <a:lvl1pPr>
              <a:buNone/>
              <a:defRPr sz="2815" b="1"/>
            </a:lvl1pPr>
            <a:lvl2pPr marL="342">
              <a:buNone/>
              <a:defRPr sz="2222" b="1"/>
            </a:lvl2pPr>
            <a:lvl3pPr marL="171">
              <a:buNone/>
              <a:defRPr sz="2000" b="1"/>
            </a:lvl3pPr>
            <a:lvl4pPr marL="114">
              <a:buNone/>
              <a:defRPr sz="1852" b="1"/>
            </a:lvl4pPr>
            <a:lvl5pPr marL="85">
              <a:buNone/>
              <a:defRPr sz="1852" b="1"/>
            </a:lvl5pPr>
            <a:lvl6pPr marL="68">
              <a:buNone/>
              <a:defRPr sz="1852" b="1"/>
            </a:lvl6pPr>
            <a:lvl7pPr marL="57">
              <a:buNone/>
              <a:defRPr sz="1852" b="1"/>
            </a:lvl7pPr>
            <a:lvl8pPr marL="49">
              <a:buNone/>
              <a:defRPr sz="1852" b="1"/>
            </a:lvl8pPr>
            <a:lvl9pPr marL="42">
              <a:buNone/>
              <a:defRPr sz="1852" b="1"/>
            </a:lvl9pPr>
          </a:lstStyle>
          <a:p>
            <a:pPr lvl="0"/>
            <a:r>
              <a:t>Click to edit Master text style</a:t>
            </a:r>
          </a:p>
        </p:txBody>
      </p:sp>
      <p:sp>
        <p:nvSpPr>
          <p:cNvPr id="5" name="Content Placeholder 4"/>
          <p:cNvSpPr>
            <a:spLocks noGrp="1"/>
          </p:cNvSpPr>
          <p:nvPr>
            <p:ph idx="3"/>
          </p:nvPr>
        </p:nvSpPr>
        <p:spPr>
          <a:xfrm>
            <a:off x="470535" y="3866083"/>
            <a:ext cx="4157647" cy="7023811"/>
          </a:xfrm>
        </p:spPr>
        <p:txBody>
          <a:bodyPr/>
          <a:lstStyle>
            <a:defPPr/>
            <a:lvl1pPr>
              <a:defRPr sz="2815"/>
            </a:lvl1pPr>
            <a:lvl2pPr>
              <a:defRPr sz="2222"/>
            </a:lvl2pPr>
            <a:lvl3pPr>
              <a:defRPr sz="2000"/>
            </a:lvl3pPr>
            <a:lvl4pPr>
              <a:defRPr sz="1852"/>
            </a:lvl4pPr>
            <a:lvl5pPr>
              <a:defRPr sz="1852"/>
            </a:lvl5pPr>
            <a:lvl6pPr>
              <a:defRPr sz="1852"/>
            </a:lvl6pPr>
            <a:lvl7pPr>
              <a:defRPr sz="1852"/>
            </a:lvl7pPr>
            <a:lvl8pPr>
              <a:defRPr sz="1852"/>
            </a:lvl8pPr>
            <a:lvl9pPr>
              <a:defRPr sz="1852"/>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4779694" y="3866083"/>
            <a:ext cx="4160471" cy="7023811"/>
          </a:xfrm>
        </p:spPr>
        <p:txBody>
          <a:bodyPr/>
          <a:lstStyle>
            <a:defPPr/>
            <a:lvl1pPr>
              <a:defRPr sz="2815"/>
            </a:lvl1pPr>
            <a:lvl2pPr>
              <a:defRPr sz="2222"/>
            </a:lvl2pPr>
            <a:lvl3pPr>
              <a:defRPr sz="2000"/>
            </a:lvl3pPr>
            <a:lvl4pPr>
              <a:defRPr sz="1852"/>
            </a:lvl4pPr>
            <a:lvl5pPr>
              <a:defRPr sz="1852"/>
            </a:lvl5pPr>
            <a:lvl6pPr>
              <a:defRPr sz="1852"/>
            </a:lvl6pPr>
            <a:lvl7pPr>
              <a:defRPr sz="1852"/>
            </a:lvl7pPr>
            <a:lvl8pPr>
              <a:defRPr sz="1852"/>
            </a:lvl8pPr>
            <a:lvl9pPr>
              <a:defRPr sz="1852"/>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defPPr/>
          </a:lstStyle>
          <a:p>
            <a:fld id="{DBCDED81-0918-4241-A342-2989B94BE707}" type="datetimeFigureOut">
              <a:pPr/>
              <a:t>6/30/2020</a:t>
            </a:fld>
            <a:endParaRPr dirty="0"/>
          </a:p>
        </p:txBody>
      </p:sp>
      <p:sp>
        <p:nvSpPr>
          <p:cNvPr id="8" name="Footer Placeholder 7"/>
          <p:cNvSpPr>
            <a:spLocks noGrp="1"/>
          </p:cNvSpPr>
          <p:nvPr>
            <p:ph type="ftr" sz="quarter" idx="11"/>
          </p:nvPr>
        </p:nvSpPr>
        <p:spPr/>
        <p:txBody>
          <a:bodyPr/>
          <a:lstStyle>
            <a:defPPr/>
          </a:lstStyle>
          <a:p>
            <a:endParaRPr dirty="0"/>
          </a:p>
        </p:txBody>
      </p:sp>
      <p:sp>
        <p:nvSpPr>
          <p:cNvPr id="9" name="Slide Number Placeholder 8"/>
          <p:cNvSpPr>
            <a:spLocks noGrp="1"/>
          </p:cNvSpPr>
          <p:nvPr>
            <p:ph type="sldNum" sz="quarter" idx="12"/>
          </p:nvPr>
        </p:nvSpPr>
        <p:spPr/>
        <p:txBody>
          <a:bodyPr/>
          <a:lstStyle>
            <a:defPPr/>
          </a:lstStyle>
          <a:p>
            <a:fld id="{EDB50913-6EAA-5689-47C4-1138995ADC5D}" type="slidenum">
              <a:pPr/>
              <a:t>‹N°›</a:t>
            </a:fld>
            <a:endParaRPr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defPPr/>
          </a:lstStyle>
          <a:p>
            <a:r>
              <a:t>Click to edit Master title style</a:t>
            </a:r>
          </a:p>
        </p:txBody>
      </p:sp>
      <p:sp>
        <p:nvSpPr>
          <p:cNvPr id="3" name="Date Placeholder 2"/>
          <p:cNvSpPr>
            <a:spLocks noGrp="1"/>
          </p:cNvSpPr>
          <p:nvPr>
            <p:ph type="dt" sz="half" idx="10"/>
          </p:nvPr>
        </p:nvSpPr>
        <p:spPr/>
        <p:txBody>
          <a:bodyPr/>
          <a:lstStyle>
            <a:defPPr/>
          </a:lstStyle>
          <a:p>
            <a:fld id="{C7335525-4A95-84DA-B27E-EC7C53DCB640}" type="datetimeFigureOut">
              <a:pPr/>
              <a:t>6/30/2020</a:t>
            </a:fld>
            <a:endParaRPr dirty="0"/>
          </a:p>
        </p:txBody>
      </p:sp>
      <p:sp>
        <p:nvSpPr>
          <p:cNvPr id="4" name="Footer Placeholder 3"/>
          <p:cNvSpPr>
            <a:spLocks noGrp="1"/>
          </p:cNvSpPr>
          <p:nvPr>
            <p:ph type="ftr" sz="quarter" idx="11"/>
          </p:nvPr>
        </p:nvSpPr>
        <p:spPr/>
        <p:txBody>
          <a:bodyPr/>
          <a:lstStyle>
            <a:defPPr/>
          </a:lstStyle>
          <a:p>
            <a:endParaRPr dirty="0"/>
          </a:p>
        </p:txBody>
      </p:sp>
      <p:sp>
        <p:nvSpPr>
          <p:cNvPr id="5" name="Slide Number Placeholder 4"/>
          <p:cNvSpPr>
            <a:spLocks noGrp="1"/>
          </p:cNvSpPr>
          <p:nvPr>
            <p:ph type="sldNum" sz="quarter" idx="12"/>
          </p:nvPr>
        </p:nvSpPr>
        <p:spPr/>
        <p:txBody>
          <a:bodyPr/>
          <a:lstStyle>
            <a:defPPr/>
          </a:lstStyle>
          <a:p>
            <a:fld id="{5B60BD64-6189-16E7-A0BC-05B09B9D1396}" type="slidenum">
              <a:pPr/>
              <a:t>‹N°›</a:t>
            </a:fld>
            <a:endParaRPr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lstStyle>
          <a:p>
            <a:fld id="{5191E9D9-7C66-A124-94ED-946CD5683B09}" type="datetimeFigureOut">
              <a:pPr/>
              <a:t>6/30/2020</a:t>
            </a:fld>
            <a:endParaRPr dirty="0"/>
          </a:p>
        </p:txBody>
      </p:sp>
      <p:sp>
        <p:nvSpPr>
          <p:cNvPr id="3" name="Footer Placeholder 2"/>
          <p:cNvSpPr>
            <a:spLocks noGrp="1"/>
          </p:cNvSpPr>
          <p:nvPr>
            <p:ph type="ftr" sz="quarter" idx="11"/>
          </p:nvPr>
        </p:nvSpPr>
        <p:spPr/>
        <p:txBody>
          <a:bodyPr/>
          <a:lstStyle>
            <a:defPPr/>
          </a:lstStyle>
          <a:p>
            <a:endParaRPr dirty="0"/>
          </a:p>
        </p:txBody>
      </p:sp>
      <p:sp>
        <p:nvSpPr>
          <p:cNvPr id="4" name="Slide Number Placeholder 3"/>
          <p:cNvSpPr>
            <a:spLocks noGrp="1"/>
          </p:cNvSpPr>
          <p:nvPr>
            <p:ph type="sldNum" sz="quarter" idx="12"/>
          </p:nvPr>
        </p:nvSpPr>
        <p:spPr/>
        <p:txBody>
          <a:bodyPr/>
          <a:lstStyle>
            <a:defPPr/>
          </a:lstStyle>
          <a:p>
            <a:fld id="{095AD2EA-E05A-4731-864A-957DE331D588}" type="slidenum">
              <a:pPr/>
              <a:t>‹N°›</a:t>
            </a:fld>
            <a:endParaRPr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0535" y="485363"/>
            <a:ext cx="3096120" cy="2062765"/>
          </a:xfrm>
        </p:spPr>
        <p:txBody>
          <a:bodyPr anchor="b"/>
          <a:lstStyle>
            <a:defPPr/>
            <a:lvl1pPr algn="l">
              <a:defRPr sz="2000" b="1"/>
            </a:lvl1pPr>
          </a:lstStyle>
          <a:p>
            <a:r>
              <a:t>Click to edit Master title style</a:t>
            </a:r>
          </a:p>
        </p:txBody>
      </p:sp>
      <p:sp>
        <p:nvSpPr>
          <p:cNvPr id="3" name="Content Placeholder 2"/>
          <p:cNvSpPr>
            <a:spLocks noGrp="1"/>
          </p:cNvSpPr>
          <p:nvPr>
            <p:ph idx="1"/>
          </p:nvPr>
        </p:nvSpPr>
        <p:spPr>
          <a:xfrm>
            <a:off x="3678642" y="485363"/>
            <a:ext cx="5261523" cy="10365517"/>
          </a:xfrm>
        </p:spPr>
        <p:txBody>
          <a:bodyPr/>
          <a:lstStyle>
            <a:defPPr/>
            <a:lvl1pPr>
              <a:defRPr sz="3260"/>
            </a:lvl1pPr>
            <a:lvl2pPr>
              <a:defRPr sz="2815"/>
            </a:lvl2pPr>
            <a:lvl3pPr>
              <a:defRPr sz="2445"/>
            </a:lvl3pPr>
            <a:lvl4pPr>
              <a:defRPr sz="2000"/>
            </a:lvl4pPr>
            <a:lvl5pPr>
              <a:defRPr sz="2000"/>
            </a:lvl5pPr>
            <a:lvl6pPr>
              <a:defRPr sz="2000"/>
            </a:lvl6pPr>
            <a:lvl7pPr>
              <a:defRPr sz="2000"/>
            </a:lvl7pPr>
            <a:lvl8pPr>
              <a:defRPr sz="2000"/>
            </a:lvl8pPr>
            <a:lvl9pPr>
              <a:defRPr sz="2000"/>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470535" y="2548128"/>
            <a:ext cx="3095179" cy="8302752"/>
          </a:xfrm>
        </p:spPr>
        <p:txBody>
          <a:bodyPr/>
          <a:lstStyle>
            <a:defPPr/>
            <a:lvl1pPr marL="0" indent="0">
              <a:buNone/>
              <a:defRPr sz="1407"/>
            </a:lvl1pPr>
            <a:lvl2pPr marL="470535" indent="0">
              <a:buNone/>
              <a:defRPr sz="1185"/>
            </a:lvl2pPr>
            <a:lvl3pPr marL="941070" indent="0">
              <a:buNone/>
              <a:defRPr sz="1022"/>
            </a:lvl3pPr>
            <a:lvl4pPr marL="1410899" indent="0">
              <a:buNone/>
              <a:defRPr sz="926"/>
            </a:lvl4pPr>
            <a:lvl5pPr marL="1882140" indent="0">
              <a:buNone/>
              <a:defRPr sz="926"/>
            </a:lvl5pPr>
            <a:lvl6pPr marL="2352675" indent="0">
              <a:buNone/>
              <a:defRPr sz="926"/>
            </a:lvl6pPr>
            <a:lvl7pPr marL="2826036" indent="0">
              <a:buNone/>
              <a:defRPr sz="926"/>
            </a:lvl7pPr>
            <a:lvl8pPr marL="3290454" indent="0">
              <a:buNone/>
              <a:defRPr sz="926"/>
            </a:lvl8pPr>
            <a:lvl9pPr marL="3764280" indent="0">
              <a:buNone/>
              <a:defRPr sz="926"/>
            </a:lvl9pPr>
          </a:lstStyle>
          <a:p>
            <a:pPr lvl="0"/>
            <a:r>
              <a:t>Click to edit Master text style</a:t>
            </a:r>
          </a:p>
        </p:txBody>
      </p:sp>
      <p:sp>
        <p:nvSpPr>
          <p:cNvPr id="5" name="Date Placeholder 4"/>
          <p:cNvSpPr>
            <a:spLocks noGrp="1"/>
          </p:cNvSpPr>
          <p:nvPr>
            <p:ph type="dt" sz="half" idx="10"/>
          </p:nvPr>
        </p:nvSpPr>
        <p:spPr/>
        <p:txBody>
          <a:bodyPr/>
          <a:lstStyle>
            <a:defPPr/>
          </a:lstStyle>
          <a:p>
            <a:fld id="{ADCD4510-0A4E-968B-4B4E-2373AB12EB6C}" type="datetimeFigureOut">
              <a:pPr/>
              <a:t>6/30/2020</a:t>
            </a:fld>
            <a:endParaRPr dirty="0"/>
          </a:p>
        </p:txBody>
      </p:sp>
      <p:sp>
        <p:nvSpPr>
          <p:cNvPr id="6" name="Footer Placeholder 5"/>
          <p:cNvSpPr>
            <a:spLocks noGrp="1"/>
          </p:cNvSpPr>
          <p:nvPr>
            <p:ph type="ftr" sz="quarter" idx="11"/>
          </p:nvPr>
        </p:nvSpPr>
        <p:spPr/>
        <p:txBody>
          <a:bodyPr/>
          <a:lstStyle>
            <a:defPPr/>
          </a:lstStyle>
          <a:p>
            <a:endParaRPr dirty="0"/>
          </a:p>
        </p:txBody>
      </p:sp>
      <p:sp>
        <p:nvSpPr>
          <p:cNvPr id="7" name="Slide Number Placeholder 6"/>
          <p:cNvSpPr>
            <a:spLocks noGrp="1"/>
          </p:cNvSpPr>
          <p:nvPr>
            <p:ph type="sldNum" sz="quarter" idx="12"/>
          </p:nvPr>
        </p:nvSpPr>
        <p:spPr/>
        <p:txBody>
          <a:bodyPr/>
          <a:lstStyle>
            <a:defPPr/>
          </a:lstStyle>
          <a:p>
            <a:fld id="{1B268832-05B3-C138-DC19-4004D91B8731}" type="slidenum">
              <a:pPr/>
              <a:t>‹N°›</a:t>
            </a:fld>
            <a:endParaRPr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44497" y="8534400"/>
            <a:ext cx="5646420" cy="975360"/>
          </a:xfrm>
        </p:spPr>
        <p:txBody>
          <a:bodyPr anchor="b"/>
          <a:lstStyle>
            <a:defPPr/>
            <a:lvl1pPr algn="l">
              <a:defRPr sz="2000" b="1"/>
            </a:lvl1pPr>
          </a:lstStyle>
          <a:p>
            <a:r>
              <a:t>Click to edit Master title style</a:t>
            </a:r>
          </a:p>
        </p:txBody>
      </p:sp>
      <p:sp>
        <p:nvSpPr>
          <p:cNvPr id="3" name="Vertical Title 2"/>
          <p:cNvSpPr>
            <a:spLocks noGrp="1"/>
          </p:cNvSpPr>
          <p:nvPr>
            <p:ph type="pic" idx="1"/>
          </p:nvPr>
        </p:nvSpPr>
        <p:spPr>
          <a:xfrm>
            <a:off x="1844497" y="1085088"/>
            <a:ext cx="5646420" cy="7318857"/>
          </a:xfrm>
        </p:spPr>
        <p:txBody>
          <a:bodyPr/>
          <a:lstStyle>
            <a:defPPr/>
          </a:lstStyle>
          <a:p>
            <a:endParaRPr dirty="0"/>
          </a:p>
        </p:txBody>
      </p:sp>
      <p:sp>
        <p:nvSpPr>
          <p:cNvPr id="4" name="Text Placeholder 3"/>
          <p:cNvSpPr>
            <a:spLocks noGrp="1"/>
          </p:cNvSpPr>
          <p:nvPr>
            <p:ph type="body" idx="2"/>
          </p:nvPr>
        </p:nvSpPr>
        <p:spPr>
          <a:xfrm>
            <a:off x="1844497" y="9509760"/>
            <a:ext cx="5646420" cy="1341120"/>
          </a:xfrm>
        </p:spPr>
        <p:txBody>
          <a:bodyPr/>
          <a:lstStyle>
            <a:defPPr/>
            <a:lvl1pPr marL="0" indent="0">
              <a:buNone/>
              <a:defRPr sz="1407"/>
            </a:lvl1pPr>
            <a:lvl2pPr marL="470535" indent="0">
              <a:buNone/>
              <a:defRPr sz="1185"/>
            </a:lvl2pPr>
            <a:lvl3pPr marL="941070" indent="0">
              <a:buNone/>
              <a:defRPr sz="1022"/>
            </a:lvl3pPr>
            <a:lvl4pPr marL="1410899" indent="0">
              <a:buNone/>
              <a:defRPr sz="926"/>
            </a:lvl4pPr>
            <a:lvl5pPr marL="1882140" indent="0">
              <a:buNone/>
              <a:defRPr sz="926"/>
            </a:lvl5pPr>
            <a:lvl6pPr marL="2352675" indent="0">
              <a:buNone/>
              <a:defRPr sz="926"/>
            </a:lvl6pPr>
            <a:lvl7pPr marL="2826036" indent="0">
              <a:buNone/>
              <a:defRPr sz="926"/>
            </a:lvl7pPr>
            <a:lvl8pPr marL="3290454" indent="0">
              <a:buNone/>
              <a:defRPr sz="926"/>
            </a:lvl8pPr>
            <a:lvl9pPr marL="3764280" indent="0">
              <a:buNone/>
              <a:defRPr sz="926"/>
            </a:lvl9pPr>
          </a:lstStyle>
          <a:p>
            <a:pPr lvl="0"/>
            <a:r>
              <a:t>Click to edit Master text style</a:t>
            </a:r>
          </a:p>
        </p:txBody>
      </p:sp>
      <p:sp>
        <p:nvSpPr>
          <p:cNvPr id="5" name="Date Placeholder 4"/>
          <p:cNvSpPr>
            <a:spLocks noGrp="1"/>
          </p:cNvSpPr>
          <p:nvPr>
            <p:ph type="dt" sz="half" idx="10"/>
          </p:nvPr>
        </p:nvSpPr>
        <p:spPr/>
        <p:txBody>
          <a:bodyPr/>
          <a:lstStyle>
            <a:defPPr/>
          </a:lstStyle>
          <a:p>
            <a:fld id="{7A099C95-B407-8A0D-3B89-A2D0175CB7DD}" type="datetimeFigureOut">
              <a:pPr/>
              <a:t>6/30/2020</a:t>
            </a:fld>
            <a:endParaRPr dirty="0"/>
          </a:p>
        </p:txBody>
      </p:sp>
      <p:sp>
        <p:nvSpPr>
          <p:cNvPr id="6" name="Footer Placeholder 5"/>
          <p:cNvSpPr>
            <a:spLocks noGrp="1"/>
          </p:cNvSpPr>
          <p:nvPr>
            <p:ph type="ftr" sz="quarter" idx="11"/>
          </p:nvPr>
        </p:nvSpPr>
        <p:spPr/>
        <p:txBody>
          <a:bodyPr/>
          <a:lstStyle>
            <a:defPPr/>
          </a:lstStyle>
          <a:p>
            <a:endParaRPr dirty="0"/>
          </a:p>
        </p:txBody>
      </p:sp>
      <p:sp>
        <p:nvSpPr>
          <p:cNvPr id="7" name="Slide Number Placeholder 6"/>
          <p:cNvSpPr>
            <a:spLocks noGrp="1"/>
          </p:cNvSpPr>
          <p:nvPr>
            <p:ph type="sldNum" sz="quarter" idx="12"/>
          </p:nvPr>
        </p:nvSpPr>
        <p:spPr/>
        <p:txBody>
          <a:bodyPr/>
          <a:lstStyle>
            <a:defPPr/>
          </a:lstStyle>
          <a:p>
            <a:fld id="{EAA94E42-20D0-401D-60BB-AC8173C94E10}" type="slidenum">
              <a:pPr/>
              <a:t>‹N°›</a:t>
            </a:fld>
            <a:endParaRPr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535" y="487680"/>
            <a:ext cx="8469630" cy="20325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0535" y="2840736"/>
            <a:ext cx="8469630" cy="8010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0535" y="11216640"/>
            <a:ext cx="2192693" cy="731520"/>
          </a:xfrm>
          <a:prstGeom prst="rect">
            <a:avLst/>
          </a:prstGeom>
        </p:spPr>
        <p:txBody>
          <a:bodyPr vert="horz" lIns="91440" tIns="45720" rIns="91440" bIns="45720" rtlCol="0" anchor="ctr"/>
          <a:lstStyle>
            <a:defPPr/>
            <a:lvl1pPr algn="l">
              <a:defRPr sz="1200">
                <a:solidFill>
                  <a:schemeClr val="tx1">
                    <a:tint val="75000"/>
                  </a:schemeClr>
                </a:solidFill>
              </a:defRPr>
            </a:lvl1pPr>
          </a:lstStyle>
          <a:p>
            <a:fld id="{70647F91-6D1D-487A-93DD-6AB167742E74}" type="datetimeFigureOut">
              <a:rPr lang="en-US" smtClean="0"/>
              <a:pPr/>
              <a:t>6/30/2020</a:t>
            </a:fld>
            <a:endParaRPr lang="en-US" dirty="0"/>
          </a:p>
        </p:txBody>
      </p:sp>
      <p:sp>
        <p:nvSpPr>
          <p:cNvPr id="5" name="Footer Placeholder 4"/>
          <p:cNvSpPr>
            <a:spLocks noGrp="1"/>
          </p:cNvSpPr>
          <p:nvPr>
            <p:ph type="ftr" sz="quarter" idx="3"/>
          </p:nvPr>
        </p:nvSpPr>
        <p:spPr>
          <a:xfrm>
            <a:off x="3209048" y="11216640"/>
            <a:ext cx="2983192" cy="731520"/>
          </a:xfrm>
          <a:prstGeom prst="rect">
            <a:avLst/>
          </a:prstGeom>
        </p:spPr>
        <p:txBody>
          <a:bodyPr vert="horz" lIns="91440" tIns="45720" rIns="91440" bIns="45720" rtlCol="0" anchor="ctr"/>
          <a:lstStyle>
            <a:defPPr/>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38061" y="11216640"/>
            <a:ext cx="2202104" cy="731520"/>
          </a:xfrm>
          <a:prstGeom prst="rect">
            <a:avLst/>
          </a:prstGeom>
        </p:spPr>
        <p:txBody>
          <a:bodyPr vert="horz" lIns="91440" tIns="45720" rIns="91440" bIns="45720" rtlCol="0" anchor="ctr"/>
          <a:lstStyle>
            <a:defPPr/>
            <a:lvl1pPr algn="r">
              <a:defRPr sz="1200">
                <a:solidFill>
                  <a:schemeClr val="tx1">
                    <a:tint val="75000"/>
                  </a:schemeClr>
                </a:solidFill>
              </a:defRPr>
            </a:lvl1pPr>
          </a:lstStyle>
          <a:p>
            <a:fld id="{B298140F-E0CD-4C7C-B2BC-248C8D938E09}"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 picture containing road, outdoor, red, street&#10;&#10;Description automatically generated">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A63DA0F-5B30-204E-81F1-115092577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9410700" cy="12163063"/>
          </a:xfrm>
          <a:prstGeom prst="rect">
            <a:avLst/>
          </a:prstGeom>
        </p:spPr>
      </p:pic>
      <p:pic>
        <p:nvPicPr>
          <p:cNvPr id="3" name="Picture 2" descr="A picture containing umbrella, red, stop&#10;&#10;Description automatically generated">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DE65AC3-CC6B-5F43-B6EE-E371D6D3F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10700" cy="12210728"/>
          </a:xfrm>
          <a:prstGeom prst="rect">
            <a:avLst/>
          </a:prstGeom>
        </p:spPr>
      </p:pic>
      <p:sp>
        <p:nvSpPr>
          <p:cNvPr id="4" name="Rectangle 4"/>
          <p:cNvSpPr/>
          <p:nvPr/>
        </p:nvSpPr>
        <p:spPr>
          <a:xfrm>
            <a:off x="5542480" y="641058"/>
            <a:ext cx="6588" cy="1762745"/>
          </a:xfrm>
          <a:prstGeom prst="rect">
            <a:avLst/>
          </a:prstGeom>
          <a:solidFill>
            <a:srgbClr val="FFFFFF">
              <a:alpha val="100000"/>
            </a:srgbClr>
          </a:solidFill>
          <a:ln w="12700" cap="flat" cmpd="sng">
            <a:noFill/>
            <a:prstDash val="solid"/>
            <a:miter lim="800000"/>
          </a:ln>
        </p:spPr>
        <p:txBody>
          <a:bodyPr anchor="ctr">
            <a:spAutoFit/>
          </a:bodyPr>
          <a:lstStyle/>
          <a:p>
            <a:pPr algn="ctr"/>
            <a:endParaRPr lang="en-US" dirty="0"/>
          </a:p>
        </p:txBody>
      </p:sp>
      <p:grpSp>
        <p:nvGrpSpPr>
          <p:cNvPr id="116" name="Group 115">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CC50F44-41F3-5041-BF42-12267F1FBB7A}"/>
              </a:ext>
            </a:extLst>
          </p:cNvPr>
          <p:cNvGrpSpPr/>
          <p:nvPr/>
        </p:nvGrpSpPr>
        <p:grpSpPr>
          <a:xfrm>
            <a:off x="894136" y="1105323"/>
            <a:ext cx="2875016" cy="607337"/>
            <a:chOff x="894136" y="1105323"/>
            <a:chExt cx="2875016" cy="607337"/>
          </a:xfrm>
        </p:grpSpPr>
        <p:sp>
          <p:nvSpPr>
            <p:cNvPr id="5" name="Free Form 5"/>
            <p:cNvSpPr/>
            <p:nvPr/>
          </p:nvSpPr>
          <p:spPr>
            <a:xfrm>
              <a:off x="2045271" y="1105323"/>
              <a:ext cx="545669" cy="607337"/>
            </a:xfrm>
            <a:custGeom>
              <a:avLst/>
              <a:gdLst/>
              <a:ahLst/>
              <a:cxnLst/>
              <a:rect l="0" t="0" r="0" b="0"/>
              <a:pathLst>
                <a:path w="545668" h="607337">
                  <a:moveTo>
                    <a:pt x="414374" y="377459"/>
                  </a:moveTo>
                  <a:cubicBezTo>
                    <a:pt x="448748" y="396671"/>
                    <a:pt x="482015" y="415266"/>
                    <a:pt x="516035" y="434278"/>
                  </a:cubicBezTo>
                  <a:cubicBezTo>
                    <a:pt x="495007" y="470207"/>
                    <a:pt x="473471" y="505490"/>
                    <a:pt x="451966" y="541743"/>
                  </a:cubicBezTo>
                  <a:cubicBezTo>
                    <a:pt x="413142" y="520145"/>
                    <a:pt x="374719" y="498794"/>
                    <a:pt x="335264" y="476858"/>
                  </a:cubicBezTo>
                  <a:cubicBezTo>
                    <a:pt x="335079" y="480229"/>
                    <a:pt x="334864" y="482476"/>
                    <a:pt x="334864" y="484708"/>
                  </a:cubicBezTo>
                  <a:cubicBezTo>
                    <a:pt x="334848" y="522747"/>
                    <a:pt x="334848" y="560785"/>
                    <a:pt x="334848" y="598824"/>
                  </a:cubicBezTo>
                  <a:lnTo>
                    <a:pt x="334848" y="605505"/>
                  </a:lnTo>
                  <a:cubicBezTo>
                    <a:pt x="329892" y="606859"/>
                    <a:pt x="223596" y="607337"/>
                    <a:pt x="211836" y="606213"/>
                  </a:cubicBezTo>
                  <a:cubicBezTo>
                    <a:pt x="211697" y="604058"/>
                    <a:pt x="211404" y="601779"/>
                    <a:pt x="211404" y="599516"/>
                  </a:cubicBezTo>
                  <a:cubicBezTo>
                    <a:pt x="211389" y="561478"/>
                    <a:pt x="211404" y="523440"/>
                    <a:pt x="211404" y="485386"/>
                  </a:cubicBezTo>
                  <a:lnTo>
                    <a:pt x="211404" y="478428"/>
                  </a:lnTo>
                  <a:cubicBezTo>
                    <a:pt x="208372" y="477489"/>
                    <a:pt x="206525" y="479197"/>
                    <a:pt x="204631" y="480244"/>
                  </a:cubicBezTo>
                  <a:cubicBezTo>
                    <a:pt x="178277" y="494899"/>
                    <a:pt x="151953" y="509631"/>
                    <a:pt x="125614" y="524317"/>
                  </a:cubicBezTo>
                  <a:cubicBezTo>
                    <a:pt x="115485" y="529982"/>
                    <a:pt x="105309" y="535585"/>
                    <a:pt x="94426" y="541589"/>
                  </a:cubicBezTo>
                  <a:cubicBezTo>
                    <a:pt x="86821" y="529874"/>
                    <a:pt x="80094" y="517898"/>
                    <a:pt x="73013" y="506168"/>
                  </a:cubicBezTo>
                  <a:cubicBezTo>
                    <a:pt x="65870" y="494330"/>
                    <a:pt x="58774" y="482461"/>
                    <a:pt x="51677" y="470608"/>
                  </a:cubicBezTo>
                  <a:cubicBezTo>
                    <a:pt x="44596" y="458754"/>
                    <a:pt x="37545" y="446901"/>
                    <a:pt x="30095" y="434432"/>
                  </a:cubicBezTo>
                  <a:cubicBezTo>
                    <a:pt x="63777" y="415143"/>
                    <a:pt x="97566" y="396978"/>
                    <a:pt x="131695" y="377336"/>
                  </a:cubicBezTo>
                  <a:cubicBezTo>
                    <a:pt x="129262" y="375827"/>
                    <a:pt x="127877" y="374904"/>
                    <a:pt x="126430" y="374088"/>
                  </a:cubicBezTo>
                  <a:cubicBezTo>
                    <a:pt x="96304" y="357185"/>
                    <a:pt x="66040" y="340498"/>
                    <a:pt x="36068" y="323257"/>
                  </a:cubicBezTo>
                  <a:cubicBezTo>
                    <a:pt x="25677" y="317269"/>
                    <a:pt x="15948" y="309987"/>
                    <a:pt x="6049" y="303122"/>
                  </a:cubicBezTo>
                  <a:cubicBezTo>
                    <a:pt x="3956" y="301659"/>
                    <a:pt x="2370" y="299396"/>
                    <a:pt x="0" y="296933"/>
                  </a:cubicBezTo>
                  <a:cubicBezTo>
                    <a:pt x="13469" y="285542"/>
                    <a:pt x="28263" y="277937"/>
                    <a:pt x="42548" y="268424"/>
                  </a:cubicBezTo>
                  <a:cubicBezTo>
                    <a:pt x="32742" y="242346"/>
                    <a:pt x="22998" y="216469"/>
                    <a:pt x="12792" y="189360"/>
                  </a:cubicBezTo>
                  <a:cubicBezTo>
                    <a:pt x="41148" y="195164"/>
                    <a:pt x="68302" y="200736"/>
                    <a:pt x="95996" y="206401"/>
                  </a:cubicBezTo>
                  <a:cubicBezTo>
                    <a:pt x="97412" y="203307"/>
                    <a:pt x="98752" y="200336"/>
                    <a:pt x="100122" y="197396"/>
                  </a:cubicBezTo>
                  <a:cubicBezTo>
                    <a:pt x="104801" y="187298"/>
                    <a:pt x="109450" y="177184"/>
                    <a:pt x="114207" y="167147"/>
                  </a:cubicBezTo>
                  <a:cubicBezTo>
                    <a:pt x="115085" y="165284"/>
                    <a:pt x="116485" y="163668"/>
                    <a:pt x="117625" y="161959"/>
                  </a:cubicBezTo>
                  <a:cubicBezTo>
                    <a:pt x="122274" y="163206"/>
                    <a:pt x="125537" y="165792"/>
                    <a:pt x="128631" y="168702"/>
                  </a:cubicBezTo>
                  <a:cubicBezTo>
                    <a:pt x="143748" y="182895"/>
                    <a:pt x="156617" y="199197"/>
                    <a:pt x="169471" y="215484"/>
                  </a:cubicBezTo>
                  <a:cubicBezTo>
                    <a:pt x="177045" y="225074"/>
                    <a:pt x="184296" y="234926"/>
                    <a:pt x="191731" y="244640"/>
                  </a:cubicBezTo>
                  <a:cubicBezTo>
                    <a:pt x="192778" y="245995"/>
                    <a:pt x="194009" y="247165"/>
                    <a:pt x="195964" y="248042"/>
                  </a:cubicBezTo>
                  <a:cubicBezTo>
                    <a:pt x="194887" y="243208"/>
                    <a:pt x="161759" y="79894"/>
                    <a:pt x="161898" y="78108"/>
                  </a:cubicBezTo>
                  <a:cubicBezTo>
                    <a:pt x="165561" y="77385"/>
                    <a:pt x="194656" y="99383"/>
                    <a:pt x="206956" y="108573"/>
                  </a:cubicBezTo>
                  <a:cubicBezTo>
                    <a:pt x="208618" y="109820"/>
                    <a:pt x="210265" y="111067"/>
                    <a:pt x="212344" y="112622"/>
                  </a:cubicBezTo>
                  <a:cubicBezTo>
                    <a:pt x="232494" y="75184"/>
                    <a:pt x="252399" y="38207"/>
                    <a:pt x="272980" y="0"/>
                  </a:cubicBezTo>
                  <a:cubicBezTo>
                    <a:pt x="275951" y="5326"/>
                    <a:pt x="278353" y="9467"/>
                    <a:pt x="280616" y="13669"/>
                  </a:cubicBezTo>
                  <a:cubicBezTo>
                    <a:pt x="297395" y="44904"/>
                    <a:pt x="314159" y="76153"/>
                    <a:pt x="330954" y="107388"/>
                  </a:cubicBezTo>
                  <a:cubicBezTo>
                    <a:pt x="331847" y="109066"/>
                    <a:pt x="333017" y="110574"/>
                    <a:pt x="334202" y="112391"/>
                  </a:cubicBezTo>
                  <a:cubicBezTo>
                    <a:pt x="350458" y="100152"/>
                    <a:pt x="365436" y="86852"/>
                    <a:pt x="383678" y="76661"/>
                  </a:cubicBezTo>
                  <a:cubicBezTo>
                    <a:pt x="384155" y="79802"/>
                    <a:pt x="362327" y="197365"/>
                    <a:pt x="359941" y="207279"/>
                  </a:cubicBezTo>
                  <a:cubicBezTo>
                    <a:pt x="357185" y="218717"/>
                    <a:pt x="354399" y="230139"/>
                    <a:pt x="351643" y="241577"/>
                  </a:cubicBezTo>
                  <a:cubicBezTo>
                    <a:pt x="351197" y="243439"/>
                    <a:pt x="350935" y="245348"/>
                    <a:pt x="351443" y="247719"/>
                  </a:cubicBezTo>
                  <a:cubicBezTo>
                    <a:pt x="352413" y="246672"/>
                    <a:pt x="353475" y="245687"/>
                    <a:pt x="354337" y="244532"/>
                  </a:cubicBezTo>
                  <a:cubicBezTo>
                    <a:pt x="371009" y="222580"/>
                    <a:pt x="387650" y="200598"/>
                    <a:pt x="406138" y="180232"/>
                  </a:cubicBezTo>
                  <a:cubicBezTo>
                    <a:pt x="409771" y="176214"/>
                    <a:pt x="413527" y="172288"/>
                    <a:pt x="417529" y="168702"/>
                  </a:cubicBezTo>
                  <a:cubicBezTo>
                    <a:pt x="420500" y="166039"/>
                    <a:pt x="423979" y="164007"/>
                    <a:pt x="427843" y="161251"/>
                  </a:cubicBezTo>
                  <a:cubicBezTo>
                    <a:pt x="429567" y="163652"/>
                    <a:pt x="442314" y="189222"/>
                    <a:pt x="447286" y="200044"/>
                  </a:cubicBezTo>
                  <a:cubicBezTo>
                    <a:pt x="448179" y="201983"/>
                    <a:pt x="449072" y="203908"/>
                    <a:pt x="450211" y="206371"/>
                  </a:cubicBezTo>
                  <a:cubicBezTo>
                    <a:pt x="477658" y="200767"/>
                    <a:pt x="504998" y="195164"/>
                    <a:pt x="533384" y="189360"/>
                  </a:cubicBezTo>
                  <a:cubicBezTo>
                    <a:pt x="523270" y="216192"/>
                    <a:pt x="513588" y="241946"/>
                    <a:pt x="503674" y="268254"/>
                  </a:cubicBezTo>
                  <a:cubicBezTo>
                    <a:pt x="505583" y="269594"/>
                    <a:pt x="507199" y="270794"/>
                    <a:pt x="508877" y="271887"/>
                  </a:cubicBezTo>
                  <a:cubicBezTo>
                    <a:pt x="519776" y="278999"/>
                    <a:pt x="530706" y="286065"/>
                    <a:pt x="541589" y="293192"/>
                  </a:cubicBezTo>
                  <a:cubicBezTo>
                    <a:pt x="542851" y="294008"/>
                    <a:pt x="543914" y="295132"/>
                    <a:pt x="545668" y="296625"/>
                  </a:cubicBezTo>
                  <a:cubicBezTo>
                    <a:pt x="544160" y="298580"/>
                    <a:pt x="543113" y="300736"/>
                    <a:pt x="541435" y="301998"/>
                  </a:cubicBezTo>
                  <a:cubicBezTo>
                    <a:pt x="534862" y="306955"/>
                    <a:pt x="528366" y="312158"/>
                    <a:pt x="521331" y="316345"/>
                  </a:cubicBezTo>
                  <a:cubicBezTo>
                    <a:pt x="498655" y="329830"/>
                    <a:pt x="475826" y="343038"/>
                    <a:pt x="452935" y="356108"/>
                  </a:cubicBezTo>
                  <a:cubicBezTo>
                    <a:pt x="441667" y="362542"/>
                    <a:pt x="430106" y="368407"/>
                    <a:pt x="418684" y="374565"/>
                  </a:cubicBezTo>
                  <a:cubicBezTo>
                    <a:pt x="417560" y="375181"/>
                    <a:pt x="416544" y="375996"/>
                    <a:pt x="414374" y="377459"/>
                  </a:cubicBezTo>
                  <a:close/>
                  <a:moveTo>
                    <a:pt x="279630" y="531167"/>
                  </a:moveTo>
                  <a:cubicBezTo>
                    <a:pt x="280031" y="530582"/>
                    <a:pt x="280754" y="529997"/>
                    <a:pt x="280770" y="529382"/>
                  </a:cubicBezTo>
                  <a:cubicBezTo>
                    <a:pt x="281601" y="509293"/>
                    <a:pt x="282355" y="489204"/>
                    <a:pt x="283140" y="468576"/>
                  </a:cubicBezTo>
                  <a:cubicBezTo>
                    <a:pt x="278876" y="470115"/>
                    <a:pt x="276998" y="473178"/>
                    <a:pt x="274966" y="476442"/>
                  </a:cubicBezTo>
                  <a:cubicBezTo>
                    <a:pt x="275459" y="484000"/>
                    <a:pt x="276074" y="491620"/>
                    <a:pt x="276428" y="499240"/>
                  </a:cubicBezTo>
                  <a:cubicBezTo>
                    <a:pt x="276844" y="508261"/>
                    <a:pt x="276998" y="517282"/>
                    <a:pt x="277321" y="526303"/>
                  </a:cubicBezTo>
                  <a:cubicBezTo>
                    <a:pt x="277383" y="528135"/>
                    <a:pt x="276798" y="530367"/>
                    <a:pt x="279630" y="531167"/>
                  </a:cubicBezTo>
                  <a:close/>
                  <a:moveTo>
                    <a:pt x="274535" y="448841"/>
                  </a:moveTo>
                  <a:cubicBezTo>
                    <a:pt x="279261" y="448163"/>
                    <a:pt x="281432" y="445269"/>
                    <a:pt x="283540" y="442652"/>
                  </a:cubicBezTo>
                  <a:cubicBezTo>
                    <a:pt x="286004" y="426812"/>
                    <a:pt x="287712" y="369100"/>
                    <a:pt x="285588" y="363127"/>
                  </a:cubicBezTo>
                  <a:cubicBezTo>
                    <a:pt x="282802" y="365836"/>
                    <a:pt x="280092" y="368207"/>
                    <a:pt x="277706" y="370886"/>
                  </a:cubicBezTo>
                  <a:cubicBezTo>
                    <a:pt x="273581" y="375535"/>
                    <a:pt x="271410" y="380784"/>
                    <a:pt x="271841" y="387465"/>
                  </a:cubicBezTo>
                  <a:cubicBezTo>
                    <a:pt x="272734" y="401196"/>
                    <a:pt x="273011" y="414959"/>
                    <a:pt x="273581" y="428705"/>
                  </a:cubicBezTo>
                  <a:cubicBezTo>
                    <a:pt x="273842" y="435155"/>
                    <a:pt x="274181" y="441605"/>
                    <a:pt x="274535" y="448841"/>
                  </a:cubicBezTo>
                  <a:close/>
                  <a:moveTo>
                    <a:pt x="272026" y="500380"/>
                  </a:moveTo>
                  <a:cubicBezTo>
                    <a:pt x="271810" y="498917"/>
                    <a:pt x="271872" y="497378"/>
                    <a:pt x="271379" y="496038"/>
                  </a:cubicBezTo>
                  <a:cubicBezTo>
                    <a:pt x="265591" y="480306"/>
                    <a:pt x="271656" y="469976"/>
                    <a:pt x="282432" y="463465"/>
                  </a:cubicBezTo>
                  <a:cubicBezTo>
                    <a:pt x="284710" y="462079"/>
                    <a:pt x="287096" y="460786"/>
                    <a:pt x="289128" y="459078"/>
                  </a:cubicBezTo>
                  <a:cubicBezTo>
                    <a:pt x="297487" y="452043"/>
                    <a:pt x="302906" y="443499"/>
                    <a:pt x="301952" y="431707"/>
                  </a:cubicBezTo>
                  <a:cubicBezTo>
                    <a:pt x="301382" y="424626"/>
                    <a:pt x="296287" y="416021"/>
                    <a:pt x="290052" y="412465"/>
                  </a:cubicBezTo>
                  <a:cubicBezTo>
                    <a:pt x="289421" y="418253"/>
                    <a:pt x="288528" y="423779"/>
                    <a:pt x="290052" y="429398"/>
                  </a:cubicBezTo>
                  <a:cubicBezTo>
                    <a:pt x="291869" y="436048"/>
                    <a:pt x="290283" y="441990"/>
                    <a:pt x="285572" y="446670"/>
                  </a:cubicBezTo>
                  <a:cubicBezTo>
                    <a:pt x="282740" y="449472"/>
                    <a:pt x="279338" y="451719"/>
                    <a:pt x="275967" y="453828"/>
                  </a:cubicBezTo>
                  <a:cubicBezTo>
                    <a:pt x="270717" y="457138"/>
                    <a:pt x="265884" y="460802"/>
                    <a:pt x="263190" y="466759"/>
                  </a:cubicBezTo>
                  <a:cubicBezTo>
                    <a:pt x="258094" y="478043"/>
                    <a:pt x="261296" y="491913"/>
                    <a:pt x="272026" y="500380"/>
                  </a:cubicBezTo>
                  <a:close/>
                  <a:moveTo>
                    <a:pt x="295840" y="292361"/>
                  </a:moveTo>
                  <a:cubicBezTo>
                    <a:pt x="295609" y="293993"/>
                    <a:pt x="295132" y="309248"/>
                    <a:pt x="295717" y="315883"/>
                  </a:cubicBezTo>
                  <a:cubicBezTo>
                    <a:pt x="296302" y="322610"/>
                    <a:pt x="295101" y="328583"/>
                    <a:pt x="290375" y="333155"/>
                  </a:cubicBezTo>
                  <a:cubicBezTo>
                    <a:pt x="286542" y="336850"/>
                    <a:pt x="282340" y="340344"/>
                    <a:pt x="277799" y="342992"/>
                  </a:cubicBezTo>
                  <a:cubicBezTo>
                    <a:pt x="255539" y="355969"/>
                    <a:pt x="249320" y="380846"/>
                    <a:pt x="260080" y="403259"/>
                  </a:cubicBezTo>
                  <a:cubicBezTo>
                    <a:pt x="261450" y="406122"/>
                    <a:pt x="262990" y="408986"/>
                    <a:pt x="267007" y="411295"/>
                  </a:cubicBezTo>
                  <a:cubicBezTo>
                    <a:pt x="266623" y="404568"/>
                    <a:pt x="266530" y="398933"/>
                    <a:pt x="265930" y="393361"/>
                  </a:cubicBezTo>
                  <a:cubicBezTo>
                    <a:pt x="265222" y="386757"/>
                    <a:pt x="265699" y="380522"/>
                    <a:pt x="268778" y="374519"/>
                  </a:cubicBezTo>
                  <a:cubicBezTo>
                    <a:pt x="273227" y="365806"/>
                    <a:pt x="280215" y="359971"/>
                    <a:pt x="288282" y="355369"/>
                  </a:cubicBezTo>
                  <a:cubicBezTo>
                    <a:pt x="297010" y="350381"/>
                    <a:pt x="304876" y="344362"/>
                    <a:pt x="310957" y="336095"/>
                  </a:cubicBezTo>
                  <a:cubicBezTo>
                    <a:pt x="317961" y="326567"/>
                    <a:pt x="318685" y="316791"/>
                    <a:pt x="312804" y="307062"/>
                  </a:cubicBezTo>
                  <a:cubicBezTo>
                    <a:pt x="308848" y="300505"/>
                    <a:pt x="303260" y="295717"/>
                    <a:pt x="295840" y="292361"/>
                  </a:cubicBezTo>
                  <a:close/>
                  <a:moveTo>
                    <a:pt x="255308" y="231140"/>
                  </a:moveTo>
                  <a:cubicBezTo>
                    <a:pt x="256755" y="231016"/>
                    <a:pt x="258448" y="230924"/>
                    <a:pt x="260142" y="230724"/>
                  </a:cubicBezTo>
                  <a:cubicBezTo>
                    <a:pt x="266361" y="230000"/>
                    <a:pt x="272580" y="229108"/>
                    <a:pt x="277922" y="225321"/>
                  </a:cubicBezTo>
                  <a:cubicBezTo>
                    <a:pt x="281062" y="223104"/>
                    <a:pt x="284787" y="219086"/>
                    <a:pt x="283756" y="215715"/>
                  </a:cubicBezTo>
                  <a:cubicBezTo>
                    <a:pt x="282909" y="212975"/>
                    <a:pt x="280462" y="211328"/>
                    <a:pt x="278045" y="210081"/>
                  </a:cubicBezTo>
                  <a:cubicBezTo>
                    <a:pt x="265406" y="203538"/>
                    <a:pt x="246303" y="205632"/>
                    <a:pt x="237297" y="220903"/>
                  </a:cubicBezTo>
                  <a:cubicBezTo>
                    <a:pt x="226845" y="238652"/>
                    <a:pt x="226798" y="257063"/>
                    <a:pt x="235958" y="275351"/>
                  </a:cubicBezTo>
                  <a:cubicBezTo>
                    <a:pt x="241453" y="286327"/>
                    <a:pt x="250597" y="292962"/>
                    <a:pt x="262482" y="297056"/>
                  </a:cubicBezTo>
                  <a:cubicBezTo>
                    <a:pt x="263421" y="289852"/>
                    <a:pt x="261620" y="283340"/>
                    <a:pt x="261912" y="277137"/>
                  </a:cubicBezTo>
                  <a:cubicBezTo>
                    <a:pt x="247134" y="261558"/>
                    <a:pt x="244471" y="242947"/>
                    <a:pt x="255308" y="231140"/>
                  </a:cubicBezTo>
                  <a:close/>
                  <a:moveTo>
                    <a:pt x="265083" y="201321"/>
                  </a:moveTo>
                  <a:cubicBezTo>
                    <a:pt x="267023" y="201552"/>
                    <a:pt x="268516" y="201629"/>
                    <a:pt x="269978" y="201876"/>
                  </a:cubicBezTo>
                  <a:cubicBezTo>
                    <a:pt x="277291" y="203123"/>
                    <a:pt x="283771" y="205893"/>
                    <a:pt x="288374" y="212344"/>
                  </a:cubicBezTo>
                  <a:cubicBezTo>
                    <a:pt x="290406" y="215222"/>
                    <a:pt x="290576" y="217993"/>
                    <a:pt x="288882" y="221103"/>
                  </a:cubicBezTo>
                  <a:cubicBezTo>
                    <a:pt x="286465" y="225521"/>
                    <a:pt x="283217" y="229046"/>
                    <a:pt x="278753" y="231078"/>
                  </a:cubicBezTo>
                  <a:cubicBezTo>
                    <a:pt x="274981" y="232802"/>
                    <a:pt x="271056" y="234111"/>
                    <a:pt x="266484" y="235881"/>
                  </a:cubicBezTo>
                  <a:cubicBezTo>
                    <a:pt x="266484" y="237389"/>
                    <a:pt x="266422" y="239298"/>
                    <a:pt x="266499" y="241207"/>
                  </a:cubicBezTo>
                  <a:cubicBezTo>
                    <a:pt x="267023" y="253984"/>
                    <a:pt x="267654" y="266730"/>
                    <a:pt x="268116" y="279507"/>
                  </a:cubicBezTo>
                  <a:cubicBezTo>
                    <a:pt x="268808" y="298580"/>
                    <a:pt x="269363" y="317638"/>
                    <a:pt x="270009" y="336711"/>
                  </a:cubicBezTo>
                  <a:cubicBezTo>
                    <a:pt x="270055" y="337973"/>
                    <a:pt x="270379" y="339205"/>
                    <a:pt x="270610" y="340760"/>
                  </a:cubicBezTo>
                  <a:cubicBezTo>
                    <a:pt x="278091" y="337235"/>
                    <a:pt x="284510" y="333324"/>
                    <a:pt x="288359" y="326567"/>
                  </a:cubicBezTo>
                  <a:cubicBezTo>
                    <a:pt x="288882" y="317284"/>
                    <a:pt x="289513" y="308463"/>
                    <a:pt x="289852" y="299627"/>
                  </a:cubicBezTo>
                  <a:cubicBezTo>
                    <a:pt x="290683" y="277614"/>
                    <a:pt x="291361" y="255600"/>
                    <a:pt x="292130" y="233603"/>
                  </a:cubicBezTo>
                  <a:cubicBezTo>
                    <a:pt x="292623" y="219640"/>
                    <a:pt x="293254" y="205678"/>
                    <a:pt x="293624" y="191716"/>
                  </a:cubicBezTo>
                  <a:cubicBezTo>
                    <a:pt x="293839" y="183434"/>
                    <a:pt x="288266" y="177538"/>
                    <a:pt x="280492" y="176922"/>
                  </a:cubicBezTo>
                  <a:cubicBezTo>
                    <a:pt x="271733" y="176214"/>
                    <a:pt x="265299" y="182202"/>
                    <a:pt x="264744" y="189499"/>
                  </a:cubicBezTo>
                  <a:cubicBezTo>
                    <a:pt x="264452" y="193347"/>
                    <a:pt x="264945" y="197273"/>
                    <a:pt x="265083" y="201321"/>
                  </a:cubicBezTo>
                  <a:close/>
                  <a:moveTo>
                    <a:pt x="294224" y="518083"/>
                  </a:moveTo>
                  <a:cubicBezTo>
                    <a:pt x="290129" y="514619"/>
                    <a:pt x="287066" y="512217"/>
                    <a:pt x="283648" y="509046"/>
                  </a:cubicBezTo>
                  <a:lnTo>
                    <a:pt x="283648" y="514604"/>
                  </a:lnTo>
                  <a:cubicBezTo>
                    <a:pt x="286512" y="516574"/>
                    <a:pt x="290945" y="517144"/>
                    <a:pt x="294224" y="518083"/>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 name="Free Form 6"/>
            <p:cNvSpPr/>
            <p:nvPr/>
          </p:nvSpPr>
          <p:spPr>
            <a:xfrm>
              <a:off x="1468795" y="1267070"/>
              <a:ext cx="228908" cy="190592"/>
            </a:xfrm>
            <a:custGeom>
              <a:avLst/>
              <a:gdLst/>
              <a:ahLst/>
              <a:cxnLst/>
              <a:rect l="0" t="0" r="0" b="0"/>
              <a:pathLst>
                <a:path w="228907" h="190592">
                  <a:moveTo>
                    <a:pt x="33651" y="117779"/>
                  </a:moveTo>
                  <a:lnTo>
                    <a:pt x="33651" y="190222"/>
                  </a:lnTo>
                  <a:lnTo>
                    <a:pt x="584" y="190592"/>
                  </a:lnTo>
                  <a:lnTo>
                    <a:pt x="0" y="61"/>
                  </a:lnTo>
                  <a:cubicBezTo>
                    <a:pt x="0" y="61"/>
                    <a:pt x="3525" y="92"/>
                    <a:pt x="5172" y="92"/>
                  </a:cubicBezTo>
                  <a:cubicBezTo>
                    <a:pt x="57711" y="76"/>
                    <a:pt x="110266" y="0"/>
                    <a:pt x="162806" y="123"/>
                  </a:cubicBezTo>
                  <a:cubicBezTo>
                    <a:pt x="174813" y="153"/>
                    <a:pt x="186528" y="2139"/>
                    <a:pt x="197365" y="7789"/>
                  </a:cubicBezTo>
                  <a:cubicBezTo>
                    <a:pt x="213929" y="16394"/>
                    <a:pt x="223874" y="29571"/>
                    <a:pt x="227152" y="48198"/>
                  </a:cubicBezTo>
                  <a:cubicBezTo>
                    <a:pt x="228907" y="58235"/>
                    <a:pt x="228292" y="67918"/>
                    <a:pt x="225767" y="77477"/>
                  </a:cubicBezTo>
                  <a:cubicBezTo>
                    <a:pt x="221195" y="94765"/>
                    <a:pt x="209419" y="105556"/>
                    <a:pt x="193070" y="111821"/>
                  </a:cubicBezTo>
                  <a:cubicBezTo>
                    <a:pt x="181017" y="116455"/>
                    <a:pt x="168409" y="117686"/>
                    <a:pt x="155678" y="117732"/>
                  </a:cubicBezTo>
                  <a:cubicBezTo>
                    <a:pt x="117548" y="117856"/>
                    <a:pt x="79417" y="117779"/>
                    <a:pt x="41286" y="117779"/>
                  </a:cubicBezTo>
                  <a:close/>
                  <a:moveTo>
                    <a:pt x="33789" y="89361"/>
                  </a:moveTo>
                  <a:cubicBezTo>
                    <a:pt x="36098" y="89500"/>
                    <a:pt x="37761" y="89685"/>
                    <a:pt x="39423" y="89685"/>
                  </a:cubicBezTo>
                  <a:cubicBezTo>
                    <a:pt x="77139" y="89700"/>
                    <a:pt x="114869" y="89746"/>
                    <a:pt x="152584" y="89623"/>
                  </a:cubicBezTo>
                  <a:cubicBezTo>
                    <a:pt x="157864" y="89608"/>
                    <a:pt x="163191" y="89038"/>
                    <a:pt x="168394" y="88130"/>
                  </a:cubicBezTo>
                  <a:cubicBezTo>
                    <a:pt x="174767" y="87037"/>
                    <a:pt x="180832" y="84882"/>
                    <a:pt x="185681" y="80233"/>
                  </a:cubicBezTo>
                  <a:cubicBezTo>
                    <a:pt x="192562" y="73598"/>
                    <a:pt x="194056" y="65193"/>
                    <a:pt x="193255" y="56187"/>
                  </a:cubicBezTo>
                  <a:cubicBezTo>
                    <a:pt x="192301" y="45350"/>
                    <a:pt x="187113" y="37345"/>
                    <a:pt x="176922" y="32835"/>
                  </a:cubicBezTo>
                  <a:cubicBezTo>
                    <a:pt x="168779" y="29217"/>
                    <a:pt x="160096" y="28247"/>
                    <a:pt x="151384" y="28201"/>
                  </a:cubicBezTo>
                  <a:cubicBezTo>
                    <a:pt x="113668" y="28047"/>
                    <a:pt x="75938" y="28124"/>
                    <a:pt x="38223" y="28155"/>
                  </a:cubicBezTo>
                  <a:cubicBezTo>
                    <a:pt x="36791" y="28155"/>
                    <a:pt x="35359" y="28478"/>
                    <a:pt x="33789" y="2867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 name="Free Form 7"/>
            <p:cNvSpPr/>
            <p:nvPr/>
          </p:nvSpPr>
          <p:spPr>
            <a:xfrm>
              <a:off x="3514912" y="1267070"/>
              <a:ext cx="228908" cy="190592"/>
            </a:xfrm>
            <a:custGeom>
              <a:avLst/>
              <a:gdLst/>
              <a:ahLst/>
              <a:cxnLst/>
              <a:rect l="0" t="0" r="0" b="0"/>
              <a:pathLst>
                <a:path w="228907" h="190592">
                  <a:moveTo>
                    <a:pt x="33651" y="117779"/>
                  </a:moveTo>
                  <a:lnTo>
                    <a:pt x="33651" y="190222"/>
                  </a:lnTo>
                  <a:lnTo>
                    <a:pt x="584" y="190592"/>
                  </a:lnTo>
                  <a:lnTo>
                    <a:pt x="0" y="61"/>
                  </a:lnTo>
                  <a:cubicBezTo>
                    <a:pt x="0" y="61"/>
                    <a:pt x="3525" y="92"/>
                    <a:pt x="5156" y="92"/>
                  </a:cubicBezTo>
                  <a:cubicBezTo>
                    <a:pt x="57711" y="76"/>
                    <a:pt x="110266" y="0"/>
                    <a:pt x="162806" y="123"/>
                  </a:cubicBezTo>
                  <a:cubicBezTo>
                    <a:pt x="174813" y="153"/>
                    <a:pt x="186528" y="2139"/>
                    <a:pt x="197365" y="7789"/>
                  </a:cubicBezTo>
                  <a:cubicBezTo>
                    <a:pt x="213914" y="16394"/>
                    <a:pt x="223874" y="29571"/>
                    <a:pt x="227152" y="48198"/>
                  </a:cubicBezTo>
                  <a:cubicBezTo>
                    <a:pt x="228907" y="58235"/>
                    <a:pt x="228292" y="67918"/>
                    <a:pt x="225767" y="77477"/>
                  </a:cubicBezTo>
                  <a:cubicBezTo>
                    <a:pt x="221195" y="94765"/>
                    <a:pt x="209419" y="105556"/>
                    <a:pt x="193055" y="111821"/>
                  </a:cubicBezTo>
                  <a:cubicBezTo>
                    <a:pt x="181017" y="116455"/>
                    <a:pt x="168409" y="117686"/>
                    <a:pt x="155678" y="117732"/>
                  </a:cubicBezTo>
                  <a:cubicBezTo>
                    <a:pt x="117548" y="117856"/>
                    <a:pt x="79417" y="117779"/>
                    <a:pt x="41286" y="117779"/>
                  </a:cubicBezTo>
                  <a:close/>
                  <a:moveTo>
                    <a:pt x="33789" y="89361"/>
                  </a:moveTo>
                  <a:cubicBezTo>
                    <a:pt x="36098" y="89500"/>
                    <a:pt x="37761" y="89685"/>
                    <a:pt x="39423" y="89685"/>
                  </a:cubicBezTo>
                  <a:cubicBezTo>
                    <a:pt x="77139" y="89700"/>
                    <a:pt x="114869" y="89746"/>
                    <a:pt x="152584" y="89623"/>
                  </a:cubicBezTo>
                  <a:cubicBezTo>
                    <a:pt x="157864" y="89608"/>
                    <a:pt x="163191" y="89038"/>
                    <a:pt x="168394" y="88130"/>
                  </a:cubicBezTo>
                  <a:cubicBezTo>
                    <a:pt x="174767" y="87037"/>
                    <a:pt x="180832" y="84882"/>
                    <a:pt x="185681" y="80233"/>
                  </a:cubicBezTo>
                  <a:cubicBezTo>
                    <a:pt x="192562" y="73598"/>
                    <a:pt x="194056" y="65193"/>
                    <a:pt x="193255" y="56187"/>
                  </a:cubicBezTo>
                  <a:cubicBezTo>
                    <a:pt x="192301" y="45350"/>
                    <a:pt x="187113" y="37345"/>
                    <a:pt x="176922" y="32835"/>
                  </a:cubicBezTo>
                  <a:cubicBezTo>
                    <a:pt x="168763" y="29217"/>
                    <a:pt x="160096" y="28247"/>
                    <a:pt x="151384" y="28201"/>
                  </a:cubicBezTo>
                  <a:cubicBezTo>
                    <a:pt x="113668" y="28047"/>
                    <a:pt x="75938" y="28124"/>
                    <a:pt x="38223" y="28155"/>
                  </a:cubicBezTo>
                  <a:cubicBezTo>
                    <a:pt x="36791" y="28155"/>
                    <a:pt x="35359" y="28478"/>
                    <a:pt x="33789" y="2867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 name="Free Form 8"/>
            <p:cNvSpPr/>
            <p:nvPr/>
          </p:nvSpPr>
          <p:spPr>
            <a:xfrm>
              <a:off x="1021945" y="1525633"/>
              <a:ext cx="44750" cy="60775"/>
            </a:xfrm>
            <a:custGeom>
              <a:avLst/>
              <a:gdLst/>
              <a:ahLst/>
              <a:cxnLst/>
              <a:rect l="0" t="0" r="0" b="0"/>
              <a:pathLst>
                <a:path w="44750" h="60775">
                  <a:moveTo>
                    <a:pt x="44627" y="57958"/>
                  </a:moveTo>
                  <a:cubicBezTo>
                    <a:pt x="41871" y="59343"/>
                    <a:pt x="36237" y="60775"/>
                    <a:pt x="29048" y="60775"/>
                  </a:cubicBezTo>
                  <a:cubicBezTo>
                    <a:pt x="12453" y="60775"/>
                    <a:pt x="0" y="50261"/>
                    <a:pt x="0" y="30911"/>
                  </a:cubicBezTo>
                  <a:cubicBezTo>
                    <a:pt x="0" y="12422"/>
                    <a:pt x="12469" y="0"/>
                    <a:pt x="30772" y="0"/>
                  </a:cubicBezTo>
                  <a:cubicBezTo>
                    <a:pt x="38038" y="0"/>
                    <a:pt x="42748" y="1539"/>
                    <a:pt x="44750" y="2586"/>
                  </a:cubicBezTo>
                  <a:lnTo>
                    <a:pt x="42872" y="8789"/>
                  </a:lnTo>
                  <a:cubicBezTo>
                    <a:pt x="40008" y="7419"/>
                    <a:pt x="35914" y="6357"/>
                    <a:pt x="31018" y="6357"/>
                  </a:cubicBezTo>
                  <a:cubicBezTo>
                    <a:pt x="17179" y="6357"/>
                    <a:pt x="8035" y="15193"/>
                    <a:pt x="8035" y="30680"/>
                  </a:cubicBezTo>
                  <a:cubicBezTo>
                    <a:pt x="8035" y="45104"/>
                    <a:pt x="16332" y="54309"/>
                    <a:pt x="30618" y="54309"/>
                  </a:cubicBezTo>
                  <a:cubicBezTo>
                    <a:pt x="35298" y="54309"/>
                    <a:pt x="40008" y="53370"/>
                    <a:pt x="43103" y="5189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 name="Free Form 9"/>
            <p:cNvSpPr/>
            <p:nvPr/>
          </p:nvSpPr>
          <p:spPr>
            <a:xfrm>
              <a:off x="1071887" y="1542231"/>
              <a:ext cx="33698" cy="44211"/>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58" y="38515"/>
                    <a:pt x="23983" y="35005"/>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 name="Free Form 10"/>
            <p:cNvSpPr/>
            <p:nvPr/>
          </p:nvSpPr>
          <p:spPr>
            <a:xfrm>
              <a:off x="1117030" y="1542231"/>
              <a:ext cx="36314" cy="43257"/>
            </a:xfrm>
            <a:custGeom>
              <a:avLst/>
              <a:gdLst/>
              <a:ahLst/>
              <a:cxnLst/>
              <a:rect l="0" t="0" r="0" b="0"/>
              <a:pathLst>
                <a:path w="36314" h="43256">
                  <a:moveTo>
                    <a:pt x="338" y="12392"/>
                  </a:moveTo>
                  <a:cubicBezTo>
                    <a:pt x="338" y="7974"/>
                    <a:pt x="200" y="4464"/>
                    <a:pt x="0" y="969"/>
                  </a:cubicBezTo>
                  <a:lnTo>
                    <a:pt x="6788" y="969"/>
                  </a:lnTo>
                  <a:lnTo>
                    <a:pt x="7204" y="7912"/>
                  </a:lnTo>
                  <a:lnTo>
                    <a:pt x="7419" y="7912"/>
                  </a:lnTo>
                  <a:cubicBezTo>
                    <a:pt x="9498" y="3956"/>
                    <a:pt x="14424" y="0"/>
                    <a:pt x="21412" y="0"/>
                  </a:cubicBezTo>
                  <a:cubicBezTo>
                    <a:pt x="27216" y="0"/>
                    <a:pt x="36314" y="3494"/>
                    <a:pt x="36314" y="18026"/>
                  </a:cubicBezTo>
                  <a:lnTo>
                    <a:pt x="36314" y="43256"/>
                  </a:lnTo>
                  <a:lnTo>
                    <a:pt x="28663" y="43256"/>
                  </a:lnTo>
                  <a:lnTo>
                    <a:pt x="28663" y="18872"/>
                  </a:lnTo>
                  <a:cubicBezTo>
                    <a:pt x="28663" y="12038"/>
                    <a:pt x="26077" y="6311"/>
                    <a:pt x="18888" y="6311"/>
                  </a:cubicBezTo>
                  <a:cubicBezTo>
                    <a:pt x="13839" y="6311"/>
                    <a:pt x="9898" y="9898"/>
                    <a:pt x="8528" y="14208"/>
                  </a:cubicBezTo>
                  <a:cubicBezTo>
                    <a:pt x="8204" y="15147"/>
                    <a:pt x="7989" y="16502"/>
                    <a:pt x="7989" y="17780"/>
                  </a:cubicBezTo>
                  <a:lnTo>
                    <a:pt x="7989" y="43256"/>
                  </a:lnTo>
                  <a:lnTo>
                    <a:pt x="338"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1" name="Free Form 11"/>
            <p:cNvSpPr/>
            <p:nvPr/>
          </p:nvSpPr>
          <p:spPr>
            <a:xfrm>
              <a:off x="1162567" y="1542231"/>
              <a:ext cx="33697" cy="44211"/>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58" y="38515"/>
                    <a:pt x="23983" y="35005"/>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2" name="Free Form 12"/>
            <p:cNvSpPr/>
            <p:nvPr/>
          </p:nvSpPr>
          <p:spPr>
            <a:xfrm>
              <a:off x="1204900" y="1523395"/>
              <a:ext cx="40009" cy="63053"/>
            </a:xfrm>
            <a:custGeom>
              <a:avLst/>
              <a:gdLst/>
              <a:ahLst/>
              <a:cxnLst/>
              <a:rect l="0" t="0" r="0" b="0"/>
              <a:pathLst>
                <a:path w="40008" h="63053">
                  <a:moveTo>
                    <a:pt x="39654" y="0"/>
                  </a:moveTo>
                  <a:lnTo>
                    <a:pt x="39654" y="51184"/>
                  </a:lnTo>
                  <a:cubicBezTo>
                    <a:pt x="39654" y="54940"/>
                    <a:pt x="39793" y="59174"/>
                    <a:pt x="40008" y="62083"/>
                  </a:cubicBezTo>
                  <a:lnTo>
                    <a:pt x="33158" y="62083"/>
                  </a:lnTo>
                  <a:lnTo>
                    <a:pt x="32773" y="54771"/>
                  </a:lnTo>
                  <a:lnTo>
                    <a:pt x="32573" y="54771"/>
                  </a:lnTo>
                  <a:cubicBezTo>
                    <a:pt x="30218" y="59497"/>
                    <a:pt x="25122" y="63053"/>
                    <a:pt x="18211" y="63053"/>
                  </a:cubicBezTo>
                  <a:cubicBezTo>
                    <a:pt x="7974" y="63053"/>
                    <a:pt x="61" y="54386"/>
                    <a:pt x="61" y="41563"/>
                  </a:cubicBezTo>
                  <a:cubicBezTo>
                    <a:pt x="0" y="27432"/>
                    <a:pt x="8774" y="18842"/>
                    <a:pt x="19073" y="18842"/>
                  </a:cubicBezTo>
                  <a:cubicBezTo>
                    <a:pt x="25569" y="18842"/>
                    <a:pt x="29941" y="21890"/>
                    <a:pt x="31819" y="25246"/>
                  </a:cubicBezTo>
                  <a:lnTo>
                    <a:pt x="32004" y="25246"/>
                  </a:lnTo>
                  <a:lnTo>
                    <a:pt x="32004" y="0"/>
                  </a:lnTo>
                  <a:close/>
                  <a:moveTo>
                    <a:pt x="32004" y="37007"/>
                  </a:moveTo>
                  <a:cubicBezTo>
                    <a:pt x="32004" y="36006"/>
                    <a:pt x="31911" y="34728"/>
                    <a:pt x="31680" y="33728"/>
                  </a:cubicBezTo>
                  <a:cubicBezTo>
                    <a:pt x="30480" y="28863"/>
                    <a:pt x="26339" y="24876"/>
                    <a:pt x="20535" y="24876"/>
                  </a:cubicBezTo>
                  <a:cubicBezTo>
                    <a:pt x="12576" y="24876"/>
                    <a:pt x="7820" y="31850"/>
                    <a:pt x="7820" y="41148"/>
                  </a:cubicBezTo>
                  <a:cubicBezTo>
                    <a:pt x="7820" y="49737"/>
                    <a:pt x="12099" y="56865"/>
                    <a:pt x="20381" y="56865"/>
                  </a:cubicBezTo>
                  <a:cubicBezTo>
                    <a:pt x="25538" y="56865"/>
                    <a:pt x="30202" y="53386"/>
                    <a:pt x="31634" y="47628"/>
                  </a:cubicBezTo>
                  <a:cubicBezTo>
                    <a:pt x="31896" y="46628"/>
                    <a:pt x="32004" y="45535"/>
                    <a:pt x="32004" y="44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3" name="Free Form 13"/>
            <p:cNvSpPr/>
            <p:nvPr/>
          </p:nvSpPr>
          <p:spPr>
            <a:xfrm>
              <a:off x="1256361" y="1526447"/>
              <a:ext cx="9544" cy="59036"/>
            </a:xfrm>
            <a:custGeom>
              <a:avLst/>
              <a:gdLst/>
              <a:ahLst/>
              <a:cxnLst/>
              <a:rect l="0" t="0" r="0" b="0"/>
              <a:pathLst>
                <a:path w="9544" h="59034">
                  <a:moveTo>
                    <a:pt x="954" y="59035"/>
                  </a:moveTo>
                  <a:lnTo>
                    <a:pt x="954" y="16748"/>
                  </a:lnTo>
                  <a:lnTo>
                    <a:pt x="8605" y="16748"/>
                  </a:lnTo>
                  <a:lnTo>
                    <a:pt x="8605" y="59035"/>
                  </a:lnTo>
                  <a:close/>
                  <a:moveTo>
                    <a:pt x="9544" y="4787"/>
                  </a:moveTo>
                  <a:cubicBezTo>
                    <a:pt x="9544" y="7404"/>
                    <a:pt x="7712" y="9575"/>
                    <a:pt x="4664" y="9575"/>
                  </a:cubicBezTo>
                  <a:cubicBezTo>
                    <a:pt x="1862" y="9575"/>
                    <a:pt x="0" y="7404"/>
                    <a:pt x="15" y="4787"/>
                  </a:cubicBezTo>
                  <a:cubicBezTo>
                    <a:pt x="0" y="2155"/>
                    <a:pt x="1970" y="0"/>
                    <a:pt x="4787" y="0"/>
                  </a:cubicBezTo>
                  <a:cubicBezTo>
                    <a:pt x="7666" y="0"/>
                    <a:pt x="9528"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4" name="Free Form 14"/>
            <p:cNvSpPr/>
            <p:nvPr/>
          </p:nvSpPr>
          <p:spPr>
            <a:xfrm>
              <a:off x="1274436" y="1542231"/>
              <a:ext cx="33697" cy="44211"/>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71"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58" y="38515"/>
                    <a:pt x="23968" y="35005"/>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5" name="Free Form 15"/>
            <p:cNvSpPr/>
            <p:nvPr/>
          </p:nvSpPr>
          <p:spPr>
            <a:xfrm>
              <a:off x="1319563" y="1542231"/>
              <a:ext cx="36315" cy="43257"/>
            </a:xfrm>
            <a:custGeom>
              <a:avLst/>
              <a:gdLst/>
              <a:ahLst/>
              <a:cxnLst/>
              <a:rect l="0" t="0" r="0" b="0"/>
              <a:pathLst>
                <a:path w="36314" h="43256">
                  <a:moveTo>
                    <a:pt x="354" y="12392"/>
                  </a:moveTo>
                  <a:cubicBezTo>
                    <a:pt x="354" y="7974"/>
                    <a:pt x="215" y="4464"/>
                    <a:pt x="0" y="969"/>
                  </a:cubicBezTo>
                  <a:lnTo>
                    <a:pt x="6804" y="969"/>
                  </a:lnTo>
                  <a:lnTo>
                    <a:pt x="7219" y="7912"/>
                  </a:lnTo>
                  <a:lnTo>
                    <a:pt x="7435" y="7912"/>
                  </a:lnTo>
                  <a:cubicBezTo>
                    <a:pt x="9513" y="3956"/>
                    <a:pt x="14439" y="0"/>
                    <a:pt x="21428" y="0"/>
                  </a:cubicBezTo>
                  <a:cubicBezTo>
                    <a:pt x="27231" y="0"/>
                    <a:pt x="36314" y="3494"/>
                    <a:pt x="36314" y="18026"/>
                  </a:cubicBezTo>
                  <a:lnTo>
                    <a:pt x="36314" y="43256"/>
                  </a:lnTo>
                  <a:lnTo>
                    <a:pt x="28663" y="43256"/>
                  </a:lnTo>
                  <a:lnTo>
                    <a:pt x="28663" y="18872"/>
                  </a:lnTo>
                  <a:cubicBezTo>
                    <a:pt x="28663" y="12038"/>
                    <a:pt x="26092" y="6311"/>
                    <a:pt x="18903" y="6311"/>
                  </a:cubicBezTo>
                  <a:cubicBezTo>
                    <a:pt x="13839" y="6311"/>
                    <a:pt x="9913" y="9898"/>
                    <a:pt x="8528" y="14208"/>
                  </a:cubicBezTo>
                  <a:cubicBezTo>
                    <a:pt x="8220"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6" name="Free Form 16"/>
            <p:cNvSpPr/>
            <p:nvPr/>
          </p:nvSpPr>
          <p:spPr>
            <a:xfrm>
              <a:off x="1383785" y="1525587"/>
              <a:ext cx="53833" cy="60867"/>
            </a:xfrm>
            <a:custGeom>
              <a:avLst/>
              <a:gdLst/>
              <a:ahLst/>
              <a:cxnLst/>
              <a:rect l="0" t="0" r="0" b="0"/>
              <a:pathLst>
                <a:path w="53832" h="60867">
                  <a:moveTo>
                    <a:pt x="53832" y="29833"/>
                  </a:moveTo>
                  <a:cubicBezTo>
                    <a:pt x="53832" y="50061"/>
                    <a:pt x="41517" y="60867"/>
                    <a:pt x="26492" y="60867"/>
                  </a:cubicBezTo>
                  <a:cubicBezTo>
                    <a:pt x="10852" y="60867"/>
                    <a:pt x="0" y="48752"/>
                    <a:pt x="0" y="30941"/>
                  </a:cubicBezTo>
                  <a:cubicBezTo>
                    <a:pt x="0" y="12268"/>
                    <a:pt x="11560" y="0"/>
                    <a:pt x="27293" y="0"/>
                  </a:cubicBezTo>
                  <a:cubicBezTo>
                    <a:pt x="43380" y="0"/>
                    <a:pt x="53832" y="12330"/>
                    <a:pt x="53832" y="29833"/>
                  </a:cubicBezTo>
                  <a:close/>
                  <a:moveTo>
                    <a:pt x="8051" y="30772"/>
                  </a:moveTo>
                  <a:cubicBezTo>
                    <a:pt x="8051" y="43380"/>
                    <a:pt x="14901" y="54663"/>
                    <a:pt x="26908" y="54663"/>
                  </a:cubicBezTo>
                  <a:cubicBezTo>
                    <a:pt x="38992" y="54663"/>
                    <a:pt x="45781" y="43564"/>
                    <a:pt x="45781" y="30172"/>
                  </a:cubicBezTo>
                  <a:cubicBezTo>
                    <a:pt x="45781" y="18441"/>
                    <a:pt x="39670" y="6188"/>
                    <a:pt x="27000" y="6188"/>
                  </a:cubicBezTo>
                  <a:cubicBezTo>
                    <a:pt x="14347" y="6188"/>
                    <a:pt x="8051" y="17887"/>
                    <a:pt x="8051" y="3077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7" name="Free Form 17"/>
            <p:cNvSpPr/>
            <p:nvPr/>
          </p:nvSpPr>
          <p:spPr>
            <a:xfrm>
              <a:off x="1446991" y="1542234"/>
              <a:ext cx="21213" cy="43257"/>
            </a:xfrm>
            <a:custGeom>
              <a:avLst/>
              <a:gdLst/>
              <a:ahLst/>
              <a:cxnLst/>
              <a:rect l="0" t="0" r="0" b="0"/>
              <a:pathLst>
                <a:path w="21212" h="43256">
                  <a:moveTo>
                    <a:pt x="354" y="14131"/>
                  </a:moveTo>
                  <a:cubicBezTo>
                    <a:pt x="354" y="9144"/>
                    <a:pt x="230" y="4879"/>
                    <a:pt x="0" y="969"/>
                  </a:cubicBezTo>
                  <a:lnTo>
                    <a:pt x="6742" y="969"/>
                  </a:lnTo>
                  <a:lnTo>
                    <a:pt x="7035" y="9251"/>
                  </a:lnTo>
                  <a:lnTo>
                    <a:pt x="7312" y="9251"/>
                  </a:lnTo>
                  <a:cubicBezTo>
                    <a:pt x="9282" y="3586"/>
                    <a:pt x="13946" y="0"/>
                    <a:pt x="19088" y="0"/>
                  </a:cubicBezTo>
                  <a:cubicBezTo>
                    <a:pt x="19919" y="0"/>
                    <a:pt x="20520" y="46"/>
                    <a:pt x="21212" y="215"/>
                  </a:cubicBezTo>
                  <a:lnTo>
                    <a:pt x="21212" y="7450"/>
                  </a:lnTo>
                  <a:cubicBezTo>
                    <a:pt x="20443" y="7281"/>
                    <a:pt x="19658" y="7219"/>
                    <a:pt x="18611" y="7219"/>
                  </a:cubicBezTo>
                  <a:cubicBezTo>
                    <a:pt x="13177" y="7219"/>
                    <a:pt x="9359" y="11314"/>
                    <a:pt x="8312" y="17056"/>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8" name="Free Form 18"/>
            <p:cNvSpPr/>
            <p:nvPr/>
          </p:nvSpPr>
          <p:spPr>
            <a:xfrm>
              <a:off x="1472177" y="1542235"/>
              <a:ext cx="39578" cy="61530"/>
            </a:xfrm>
            <a:custGeom>
              <a:avLst/>
              <a:gdLst/>
              <a:ahLst/>
              <a:cxnLst/>
              <a:rect l="0" t="0" r="0" b="0"/>
              <a:pathLst>
                <a:path w="39577" h="61529">
                  <a:moveTo>
                    <a:pt x="39577" y="954"/>
                  </a:moveTo>
                  <a:cubicBezTo>
                    <a:pt x="39362" y="3940"/>
                    <a:pt x="39223" y="7373"/>
                    <a:pt x="39223" y="12530"/>
                  </a:cubicBezTo>
                  <a:lnTo>
                    <a:pt x="39223" y="37099"/>
                  </a:lnTo>
                  <a:cubicBezTo>
                    <a:pt x="39223" y="46874"/>
                    <a:pt x="37222" y="52739"/>
                    <a:pt x="33173" y="56449"/>
                  </a:cubicBezTo>
                  <a:cubicBezTo>
                    <a:pt x="29017" y="60251"/>
                    <a:pt x="23106" y="61529"/>
                    <a:pt x="17780" y="61529"/>
                  </a:cubicBezTo>
                  <a:cubicBezTo>
                    <a:pt x="12653" y="61529"/>
                    <a:pt x="7096" y="60328"/>
                    <a:pt x="3648" y="58035"/>
                  </a:cubicBezTo>
                  <a:lnTo>
                    <a:pt x="5588" y="52123"/>
                  </a:lnTo>
                  <a:cubicBezTo>
                    <a:pt x="8405" y="53894"/>
                    <a:pt x="12746" y="55510"/>
                    <a:pt x="18026" y="55510"/>
                  </a:cubicBezTo>
                  <a:cubicBezTo>
                    <a:pt x="25877" y="55510"/>
                    <a:pt x="31649" y="51400"/>
                    <a:pt x="31649" y="40686"/>
                  </a:cubicBezTo>
                  <a:lnTo>
                    <a:pt x="31649" y="35975"/>
                  </a:lnTo>
                  <a:lnTo>
                    <a:pt x="31480" y="35975"/>
                  </a:lnTo>
                  <a:cubicBezTo>
                    <a:pt x="29156" y="39947"/>
                    <a:pt x="24553" y="43103"/>
                    <a:pt x="18041" y="43103"/>
                  </a:cubicBezTo>
                  <a:cubicBezTo>
                    <a:pt x="7496" y="43103"/>
                    <a:pt x="0" y="34143"/>
                    <a:pt x="0" y="22413"/>
                  </a:cubicBezTo>
                  <a:cubicBezTo>
                    <a:pt x="0" y="8081"/>
                    <a:pt x="9328" y="0"/>
                    <a:pt x="19088" y="0"/>
                  </a:cubicBezTo>
                  <a:cubicBezTo>
                    <a:pt x="26446" y="0"/>
                    <a:pt x="30403" y="3771"/>
                    <a:pt x="32296" y="7296"/>
                  </a:cubicBezTo>
                  <a:lnTo>
                    <a:pt x="32465" y="7296"/>
                  </a:lnTo>
                  <a:lnTo>
                    <a:pt x="32789" y="954"/>
                  </a:lnTo>
                  <a:close/>
                  <a:moveTo>
                    <a:pt x="31572" y="17595"/>
                  </a:moveTo>
                  <a:cubicBezTo>
                    <a:pt x="31572" y="16332"/>
                    <a:pt x="31465" y="15193"/>
                    <a:pt x="31141" y="14147"/>
                  </a:cubicBezTo>
                  <a:cubicBezTo>
                    <a:pt x="29725" y="9667"/>
                    <a:pt x="26015" y="5972"/>
                    <a:pt x="20350" y="5972"/>
                  </a:cubicBezTo>
                  <a:cubicBezTo>
                    <a:pt x="13007" y="5972"/>
                    <a:pt x="7743" y="12176"/>
                    <a:pt x="7743" y="22013"/>
                  </a:cubicBezTo>
                  <a:cubicBezTo>
                    <a:pt x="7743" y="30279"/>
                    <a:pt x="12022" y="37237"/>
                    <a:pt x="20273" y="37237"/>
                  </a:cubicBezTo>
                  <a:cubicBezTo>
                    <a:pt x="25045" y="37237"/>
                    <a:pt x="29325" y="34220"/>
                    <a:pt x="30957" y="29310"/>
                  </a:cubicBezTo>
                  <a:cubicBezTo>
                    <a:pt x="31372" y="28063"/>
                    <a:pt x="31572" y="26554"/>
                    <a:pt x="31572" y="2521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9" name="Free Form 19"/>
            <p:cNvSpPr/>
            <p:nvPr/>
          </p:nvSpPr>
          <p:spPr>
            <a:xfrm>
              <a:off x="1520830" y="1542231"/>
              <a:ext cx="33697" cy="44211"/>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58" y="38515"/>
                    <a:pt x="23968" y="35005"/>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0" name="Free Form 20"/>
            <p:cNvSpPr/>
            <p:nvPr/>
          </p:nvSpPr>
          <p:spPr>
            <a:xfrm>
              <a:off x="1565956" y="1542231"/>
              <a:ext cx="36314" cy="43257"/>
            </a:xfrm>
            <a:custGeom>
              <a:avLst/>
              <a:gdLst/>
              <a:ahLst/>
              <a:cxnLst/>
              <a:rect l="0" t="0" r="0" b="0"/>
              <a:pathLst>
                <a:path w="36314" h="43256">
                  <a:moveTo>
                    <a:pt x="354" y="12392"/>
                  </a:moveTo>
                  <a:cubicBezTo>
                    <a:pt x="354" y="7974"/>
                    <a:pt x="215" y="4464"/>
                    <a:pt x="0" y="969"/>
                  </a:cubicBezTo>
                  <a:lnTo>
                    <a:pt x="6804" y="969"/>
                  </a:lnTo>
                  <a:lnTo>
                    <a:pt x="7219" y="7912"/>
                  </a:lnTo>
                  <a:lnTo>
                    <a:pt x="7435" y="7912"/>
                  </a:lnTo>
                  <a:cubicBezTo>
                    <a:pt x="9513" y="3956"/>
                    <a:pt x="14439" y="0"/>
                    <a:pt x="21428" y="0"/>
                  </a:cubicBezTo>
                  <a:cubicBezTo>
                    <a:pt x="27231" y="0"/>
                    <a:pt x="36314" y="3494"/>
                    <a:pt x="36314" y="18026"/>
                  </a:cubicBezTo>
                  <a:lnTo>
                    <a:pt x="36314" y="43256"/>
                  </a:lnTo>
                  <a:lnTo>
                    <a:pt x="28663" y="43256"/>
                  </a:lnTo>
                  <a:lnTo>
                    <a:pt x="28663" y="18872"/>
                  </a:lnTo>
                  <a:cubicBezTo>
                    <a:pt x="28663" y="12038"/>
                    <a:pt x="26092" y="6311"/>
                    <a:pt x="18903" y="6311"/>
                  </a:cubicBezTo>
                  <a:cubicBezTo>
                    <a:pt x="13839" y="6311"/>
                    <a:pt x="9913" y="9898"/>
                    <a:pt x="8528" y="14208"/>
                  </a:cubicBezTo>
                  <a:cubicBezTo>
                    <a:pt x="8220"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1" name="Free Form 21"/>
            <p:cNvSpPr/>
            <p:nvPr/>
          </p:nvSpPr>
          <p:spPr>
            <a:xfrm>
              <a:off x="1613885" y="1526447"/>
              <a:ext cx="9544" cy="59036"/>
            </a:xfrm>
            <a:custGeom>
              <a:avLst/>
              <a:gdLst/>
              <a:ahLst/>
              <a:cxnLst/>
              <a:rect l="0" t="0" r="0" b="0"/>
              <a:pathLst>
                <a:path w="9544" h="59034">
                  <a:moveTo>
                    <a:pt x="939" y="59035"/>
                  </a:moveTo>
                  <a:lnTo>
                    <a:pt x="939" y="16748"/>
                  </a:lnTo>
                  <a:lnTo>
                    <a:pt x="8589" y="16748"/>
                  </a:lnTo>
                  <a:lnTo>
                    <a:pt x="8589" y="59035"/>
                  </a:lnTo>
                  <a:close/>
                  <a:moveTo>
                    <a:pt x="9528" y="4787"/>
                  </a:moveTo>
                  <a:cubicBezTo>
                    <a:pt x="9544" y="7404"/>
                    <a:pt x="7696" y="9575"/>
                    <a:pt x="4648" y="9575"/>
                  </a:cubicBezTo>
                  <a:cubicBezTo>
                    <a:pt x="1862" y="9575"/>
                    <a:pt x="0" y="7404"/>
                    <a:pt x="0" y="4787"/>
                  </a:cubicBezTo>
                  <a:cubicBezTo>
                    <a:pt x="0" y="2155"/>
                    <a:pt x="1970" y="0"/>
                    <a:pt x="4787" y="0"/>
                  </a:cubicBezTo>
                  <a:cubicBezTo>
                    <a:pt x="7650" y="0"/>
                    <a:pt x="9513" y="2108"/>
                    <a:pt x="9528"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2" name="Free Form 22"/>
            <p:cNvSpPr/>
            <p:nvPr/>
          </p:nvSpPr>
          <p:spPr>
            <a:xfrm>
              <a:off x="1630449" y="1543190"/>
              <a:ext cx="34328" cy="42302"/>
            </a:xfrm>
            <a:custGeom>
              <a:avLst/>
              <a:gdLst/>
              <a:ahLst/>
              <a:cxnLst/>
              <a:rect l="0" t="0" r="0" b="0"/>
              <a:pathLst>
                <a:path w="34328" h="42302">
                  <a:moveTo>
                    <a:pt x="0" y="37807"/>
                  </a:moveTo>
                  <a:lnTo>
                    <a:pt x="19119" y="12961"/>
                  </a:lnTo>
                  <a:cubicBezTo>
                    <a:pt x="21012" y="10591"/>
                    <a:pt x="22721" y="8589"/>
                    <a:pt x="24691" y="6342"/>
                  </a:cubicBezTo>
                  <a:lnTo>
                    <a:pt x="24691" y="6157"/>
                  </a:lnTo>
                  <a:lnTo>
                    <a:pt x="1708" y="6157"/>
                  </a:lnTo>
                  <a:lnTo>
                    <a:pt x="1708" y="0"/>
                  </a:lnTo>
                  <a:lnTo>
                    <a:pt x="34005" y="0"/>
                  </a:lnTo>
                  <a:lnTo>
                    <a:pt x="33959" y="4802"/>
                  </a:lnTo>
                  <a:lnTo>
                    <a:pt x="15070" y="29387"/>
                  </a:lnTo>
                  <a:cubicBezTo>
                    <a:pt x="13254" y="31680"/>
                    <a:pt x="11514" y="33851"/>
                    <a:pt x="9621" y="35960"/>
                  </a:cubicBezTo>
                  <a:lnTo>
                    <a:pt x="9621" y="36144"/>
                  </a:lnTo>
                  <a:lnTo>
                    <a:pt x="34328" y="36144"/>
                  </a:lnTo>
                  <a:lnTo>
                    <a:pt x="34328" y="42302"/>
                  </a:lnTo>
                  <a:lnTo>
                    <a:pt x="0" y="42302"/>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3" name="Free Form 23"/>
            <p:cNvSpPr/>
            <p:nvPr/>
          </p:nvSpPr>
          <p:spPr>
            <a:xfrm>
              <a:off x="1669335" y="1542231"/>
              <a:ext cx="33698" cy="44211"/>
            </a:xfrm>
            <a:custGeom>
              <a:avLst/>
              <a:gdLst/>
              <a:ahLst/>
              <a:cxnLst/>
              <a:rect l="0" t="0" r="0" b="0"/>
              <a:pathLst>
                <a:path w="33697" h="44211">
                  <a:moveTo>
                    <a:pt x="26770" y="43256"/>
                  </a:moveTo>
                  <a:lnTo>
                    <a:pt x="26077" y="37915"/>
                  </a:lnTo>
                  <a:lnTo>
                    <a:pt x="25861" y="37915"/>
                  </a:lnTo>
                  <a:cubicBezTo>
                    <a:pt x="23537" y="41224"/>
                    <a:pt x="18980" y="44211"/>
                    <a:pt x="12915" y="44211"/>
                  </a:cubicBezTo>
                  <a:cubicBezTo>
                    <a:pt x="4371" y="44211"/>
                    <a:pt x="0" y="38146"/>
                    <a:pt x="0" y="32080"/>
                  </a:cubicBezTo>
                  <a:cubicBezTo>
                    <a:pt x="0" y="21844"/>
                    <a:pt x="9082" y="16209"/>
                    <a:pt x="25415" y="16332"/>
                  </a:cubicBezTo>
                  <a:lnTo>
                    <a:pt x="25415" y="15424"/>
                  </a:lnTo>
                  <a:cubicBezTo>
                    <a:pt x="25415" y="11991"/>
                    <a:pt x="24445" y="5618"/>
                    <a:pt x="15794" y="5664"/>
                  </a:cubicBezTo>
                  <a:cubicBezTo>
                    <a:pt x="11853" y="5664"/>
                    <a:pt x="7727" y="6850"/>
                    <a:pt x="4772" y="8836"/>
                  </a:cubicBezTo>
                  <a:lnTo>
                    <a:pt x="3017" y="3709"/>
                  </a:lnTo>
                  <a:cubicBezTo>
                    <a:pt x="6527" y="1462"/>
                    <a:pt x="11653" y="0"/>
                    <a:pt x="16979" y="0"/>
                  </a:cubicBezTo>
                  <a:cubicBezTo>
                    <a:pt x="29910" y="0"/>
                    <a:pt x="33050" y="8836"/>
                    <a:pt x="33050" y="17318"/>
                  </a:cubicBezTo>
                  <a:lnTo>
                    <a:pt x="33050" y="33143"/>
                  </a:lnTo>
                  <a:cubicBezTo>
                    <a:pt x="33050" y="36745"/>
                    <a:pt x="33220" y="40347"/>
                    <a:pt x="33697" y="43256"/>
                  </a:cubicBezTo>
                  <a:close/>
                  <a:moveTo>
                    <a:pt x="25569" y="21659"/>
                  </a:moveTo>
                  <a:cubicBezTo>
                    <a:pt x="17241" y="21489"/>
                    <a:pt x="7712" y="22967"/>
                    <a:pt x="7712" y="31157"/>
                  </a:cubicBezTo>
                  <a:cubicBezTo>
                    <a:pt x="7712" y="36206"/>
                    <a:pt x="11037" y="38515"/>
                    <a:pt x="14901" y="38515"/>
                  </a:cubicBezTo>
                  <a:cubicBezTo>
                    <a:pt x="20458" y="38515"/>
                    <a:pt x="23968" y="35005"/>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4" name="Free Form 24"/>
            <p:cNvSpPr/>
            <p:nvPr/>
          </p:nvSpPr>
          <p:spPr>
            <a:xfrm>
              <a:off x="1709607" y="1531021"/>
              <a:ext cx="25139" cy="55387"/>
            </a:xfrm>
            <a:custGeom>
              <a:avLst/>
              <a:gdLst/>
              <a:ahLst/>
              <a:cxnLst/>
              <a:rect l="0" t="0" r="0" b="0"/>
              <a:pathLst>
                <a:path w="25138" h="55387">
                  <a:moveTo>
                    <a:pt x="14085" y="0"/>
                  </a:moveTo>
                  <a:lnTo>
                    <a:pt x="14085" y="12176"/>
                  </a:lnTo>
                  <a:lnTo>
                    <a:pt x="25138" y="12176"/>
                  </a:lnTo>
                  <a:lnTo>
                    <a:pt x="25138" y="17995"/>
                  </a:lnTo>
                  <a:lnTo>
                    <a:pt x="14085" y="17995"/>
                  </a:lnTo>
                  <a:lnTo>
                    <a:pt x="14085" y="40793"/>
                  </a:lnTo>
                  <a:cubicBezTo>
                    <a:pt x="14085" y="46058"/>
                    <a:pt x="15609" y="49045"/>
                    <a:pt x="19904" y="49045"/>
                  </a:cubicBezTo>
                  <a:cubicBezTo>
                    <a:pt x="21890" y="49045"/>
                    <a:pt x="23352" y="48783"/>
                    <a:pt x="24353" y="48475"/>
                  </a:cubicBezTo>
                  <a:lnTo>
                    <a:pt x="24707" y="54325"/>
                  </a:lnTo>
                  <a:cubicBezTo>
                    <a:pt x="23214" y="54910"/>
                    <a:pt x="20828" y="55387"/>
                    <a:pt x="17841" y="55387"/>
                  </a:cubicBezTo>
                  <a:cubicBezTo>
                    <a:pt x="14300" y="55387"/>
                    <a:pt x="11376" y="54217"/>
                    <a:pt x="9544" y="52123"/>
                  </a:cubicBezTo>
                  <a:cubicBezTo>
                    <a:pt x="7419" y="49799"/>
                    <a:pt x="6557" y="46058"/>
                    <a:pt x="6557" y="41086"/>
                  </a:cubicBezTo>
                  <a:lnTo>
                    <a:pt x="6557" y="17995"/>
                  </a:lnTo>
                  <a:lnTo>
                    <a:pt x="0" y="17995"/>
                  </a:lnTo>
                  <a:lnTo>
                    <a:pt x="0" y="12176"/>
                  </a:lnTo>
                  <a:lnTo>
                    <a:pt x="6557" y="12176"/>
                  </a:lnTo>
                  <a:lnTo>
                    <a:pt x="6557" y="1985"/>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5" name="Free Form 25"/>
            <p:cNvSpPr/>
            <p:nvPr/>
          </p:nvSpPr>
          <p:spPr>
            <a:xfrm>
              <a:off x="1742470" y="1526447"/>
              <a:ext cx="9560" cy="59036"/>
            </a:xfrm>
            <a:custGeom>
              <a:avLst/>
              <a:gdLst/>
              <a:ahLst/>
              <a:cxnLst/>
              <a:rect l="0" t="0" r="0" b="0"/>
              <a:pathLst>
                <a:path w="9559" h="59034">
                  <a:moveTo>
                    <a:pt x="954" y="59035"/>
                  </a:moveTo>
                  <a:lnTo>
                    <a:pt x="954" y="16748"/>
                  </a:lnTo>
                  <a:lnTo>
                    <a:pt x="8605" y="16748"/>
                  </a:lnTo>
                  <a:lnTo>
                    <a:pt x="8605" y="59035"/>
                  </a:lnTo>
                  <a:close/>
                  <a:moveTo>
                    <a:pt x="9544" y="4787"/>
                  </a:moveTo>
                  <a:cubicBezTo>
                    <a:pt x="9559" y="7404"/>
                    <a:pt x="7712" y="9575"/>
                    <a:pt x="4648" y="9575"/>
                  </a:cubicBezTo>
                  <a:cubicBezTo>
                    <a:pt x="1862" y="9575"/>
                    <a:pt x="0" y="7404"/>
                    <a:pt x="0" y="4787"/>
                  </a:cubicBezTo>
                  <a:cubicBezTo>
                    <a:pt x="0" y="2155"/>
                    <a:pt x="1970" y="0"/>
                    <a:pt x="4787" y="0"/>
                  </a:cubicBezTo>
                  <a:cubicBezTo>
                    <a:pt x="7666" y="0"/>
                    <a:pt x="9528"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6" name="Free Form 26"/>
            <p:cNvSpPr/>
            <p:nvPr/>
          </p:nvSpPr>
          <p:spPr>
            <a:xfrm>
              <a:off x="1760783" y="1542241"/>
              <a:ext cx="41348" cy="44212"/>
            </a:xfrm>
            <a:custGeom>
              <a:avLst/>
              <a:gdLst/>
              <a:ahLst/>
              <a:cxnLst/>
              <a:rect l="0" t="0" r="0" b="0"/>
              <a:pathLst>
                <a:path w="41348" h="44211">
                  <a:moveTo>
                    <a:pt x="41348" y="21690"/>
                  </a:moveTo>
                  <a:cubicBezTo>
                    <a:pt x="41348" y="37345"/>
                    <a:pt x="30495" y="44211"/>
                    <a:pt x="20320" y="44211"/>
                  </a:cubicBezTo>
                  <a:cubicBezTo>
                    <a:pt x="8851" y="44211"/>
                    <a:pt x="0" y="35852"/>
                    <a:pt x="0" y="22428"/>
                  </a:cubicBezTo>
                  <a:cubicBezTo>
                    <a:pt x="0" y="8266"/>
                    <a:pt x="9297" y="0"/>
                    <a:pt x="20997" y="0"/>
                  </a:cubicBezTo>
                  <a:cubicBezTo>
                    <a:pt x="33158" y="0"/>
                    <a:pt x="41348" y="8805"/>
                    <a:pt x="41348" y="21690"/>
                  </a:cubicBezTo>
                  <a:close/>
                  <a:moveTo>
                    <a:pt x="7820" y="22182"/>
                  </a:moveTo>
                  <a:cubicBezTo>
                    <a:pt x="7820" y="31465"/>
                    <a:pt x="13131" y="38438"/>
                    <a:pt x="20643" y="38438"/>
                  </a:cubicBezTo>
                  <a:cubicBezTo>
                    <a:pt x="28016" y="38438"/>
                    <a:pt x="33528" y="31557"/>
                    <a:pt x="33528" y="21951"/>
                  </a:cubicBezTo>
                  <a:cubicBezTo>
                    <a:pt x="33528" y="14808"/>
                    <a:pt x="29925" y="5757"/>
                    <a:pt x="20781" y="5757"/>
                  </a:cubicBezTo>
                  <a:cubicBezTo>
                    <a:pt x="11745" y="5757"/>
                    <a:pt x="7820" y="14162"/>
                    <a:pt x="7820" y="2218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7" name="Free Form 27"/>
            <p:cNvSpPr/>
            <p:nvPr/>
          </p:nvSpPr>
          <p:spPr>
            <a:xfrm>
              <a:off x="1811478" y="1542231"/>
              <a:ext cx="36315" cy="43257"/>
            </a:xfrm>
            <a:custGeom>
              <a:avLst/>
              <a:gdLst/>
              <a:ahLst/>
              <a:cxnLst/>
              <a:rect l="0" t="0" r="0" b="0"/>
              <a:pathLst>
                <a:path w="36314" h="43256">
                  <a:moveTo>
                    <a:pt x="354" y="12392"/>
                  </a:moveTo>
                  <a:cubicBezTo>
                    <a:pt x="354" y="7974"/>
                    <a:pt x="215" y="4464"/>
                    <a:pt x="0" y="969"/>
                  </a:cubicBezTo>
                  <a:lnTo>
                    <a:pt x="6804" y="969"/>
                  </a:lnTo>
                  <a:lnTo>
                    <a:pt x="7219" y="7912"/>
                  </a:lnTo>
                  <a:lnTo>
                    <a:pt x="7435" y="7912"/>
                  </a:lnTo>
                  <a:cubicBezTo>
                    <a:pt x="9513" y="3956"/>
                    <a:pt x="14439" y="0"/>
                    <a:pt x="21428" y="0"/>
                  </a:cubicBezTo>
                  <a:cubicBezTo>
                    <a:pt x="27231" y="0"/>
                    <a:pt x="36314" y="3494"/>
                    <a:pt x="36314" y="18026"/>
                  </a:cubicBezTo>
                  <a:lnTo>
                    <a:pt x="36314" y="43256"/>
                  </a:lnTo>
                  <a:lnTo>
                    <a:pt x="28678" y="43256"/>
                  </a:lnTo>
                  <a:lnTo>
                    <a:pt x="28678" y="18872"/>
                  </a:lnTo>
                  <a:cubicBezTo>
                    <a:pt x="28678" y="12038"/>
                    <a:pt x="26092" y="6311"/>
                    <a:pt x="18903" y="6311"/>
                  </a:cubicBezTo>
                  <a:cubicBezTo>
                    <a:pt x="13839" y="6311"/>
                    <a:pt x="9913" y="9898"/>
                    <a:pt x="8528" y="14208"/>
                  </a:cubicBezTo>
                  <a:cubicBezTo>
                    <a:pt x="8220"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8" name="Free Form 28"/>
            <p:cNvSpPr/>
            <p:nvPr/>
          </p:nvSpPr>
          <p:spPr>
            <a:xfrm>
              <a:off x="1875825" y="1542241"/>
              <a:ext cx="41363" cy="44212"/>
            </a:xfrm>
            <a:custGeom>
              <a:avLst/>
              <a:gdLst/>
              <a:ahLst/>
              <a:cxnLst/>
              <a:rect l="0" t="0" r="0" b="0"/>
              <a:pathLst>
                <a:path w="41363" h="44211">
                  <a:moveTo>
                    <a:pt x="41363" y="21690"/>
                  </a:moveTo>
                  <a:cubicBezTo>
                    <a:pt x="41363" y="37345"/>
                    <a:pt x="30495" y="44211"/>
                    <a:pt x="20335" y="44211"/>
                  </a:cubicBezTo>
                  <a:cubicBezTo>
                    <a:pt x="8866" y="44211"/>
                    <a:pt x="0" y="35852"/>
                    <a:pt x="0" y="22428"/>
                  </a:cubicBezTo>
                  <a:cubicBezTo>
                    <a:pt x="0" y="8266"/>
                    <a:pt x="9313" y="0"/>
                    <a:pt x="20997" y="0"/>
                  </a:cubicBezTo>
                  <a:cubicBezTo>
                    <a:pt x="33173" y="0"/>
                    <a:pt x="41363" y="8805"/>
                    <a:pt x="41363" y="21690"/>
                  </a:cubicBezTo>
                  <a:close/>
                  <a:moveTo>
                    <a:pt x="7835" y="22182"/>
                  </a:moveTo>
                  <a:cubicBezTo>
                    <a:pt x="7835" y="31465"/>
                    <a:pt x="13146" y="38438"/>
                    <a:pt x="20658" y="38438"/>
                  </a:cubicBezTo>
                  <a:cubicBezTo>
                    <a:pt x="28032" y="38438"/>
                    <a:pt x="33528" y="31557"/>
                    <a:pt x="33528" y="21951"/>
                  </a:cubicBezTo>
                  <a:cubicBezTo>
                    <a:pt x="33528" y="14808"/>
                    <a:pt x="29941" y="5757"/>
                    <a:pt x="20797" y="5757"/>
                  </a:cubicBezTo>
                  <a:cubicBezTo>
                    <a:pt x="11760" y="5757"/>
                    <a:pt x="7835" y="14162"/>
                    <a:pt x="7835" y="2218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29" name="Free Form 29"/>
            <p:cNvSpPr/>
            <p:nvPr/>
          </p:nvSpPr>
          <p:spPr>
            <a:xfrm>
              <a:off x="1921736" y="1522431"/>
              <a:ext cx="27663" cy="63053"/>
            </a:xfrm>
            <a:custGeom>
              <a:avLst/>
              <a:gdLst/>
              <a:ahLst/>
              <a:cxnLst/>
              <a:rect l="0" t="0" r="0" b="0"/>
              <a:pathLst>
                <a:path w="27661" h="63053">
                  <a:moveTo>
                    <a:pt x="5895" y="63053"/>
                  </a:moveTo>
                  <a:lnTo>
                    <a:pt x="5895" y="26585"/>
                  </a:lnTo>
                  <a:lnTo>
                    <a:pt x="0" y="26585"/>
                  </a:lnTo>
                  <a:lnTo>
                    <a:pt x="0" y="20766"/>
                  </a:lnTo>
                  <a:lnTo>
                    <a:pt x="5895" y="20766"/>
                  </a:lnTo>
                  <a:lnTo>
                    <a:pt x="5895" y="18734"/>
                  </a:lnTo>
                  <a:cubicBezTo>
                    <a:pt x="5895" y="12761"/>
                    <a:pt x="7265" y="7358"/>
                    <a:pt x="10821" y="3910"/>
                  </a:cubicBezTo>
                  <a:cubicBezTo>
                    <a:pt x="13700" y="1123"/>
                    <a:pt x="17564" y="0"/>
                    <a:pt x="21089" y="0"/>
                  </a:cubicBezTo>
                  <a:cubicBezTo>
                    <a:pt x="23876" y="0"/>
                    <a:pt x="26185" y="584"/>
                    <a:pt x="27662" y="1246"/>
                  </a:cubicBezTo>
                  <a:lnTo>
                    <a:pt x="26646" y="7158"/>
                  </a:lnTo>
                  <a:cubicBezTo>
                    <a:pt x="25476" y="6634"/>
                    <a:pt x="23968" y="6188"/>
                    <a:pt x="21705" y="6188"/>
                  </a:cubicBezTo>
                  <a:cubicBezTo>
                    <a:pt x="15209" y="6188"/>
                    <a:pt x="13515" y="11945"/>
                    <a:pt x="13515" y="18472"/>
                  </a:cubicBezTo>
                  <a:lnTo>
                    <a:pt x="13515" y="20766"/>
                  </a:lnTo>
                  <a:lnTo>
                    <a:pt x="23722" y="20766"/>
                  </a:lnTo>
                  <a:lnTo>
                    <a:pt x="23722" y="26585"/>
                  </a:lnTo>
                  <a:lnTo>
                    <a:pt x="13546" y="26585"/>
                  </a:lnTo>
                  <a:lnTo>
                    <a:pt x="13546" y="63053"/>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0" name="Free Form 30"/>
            <p:cNvSpPr/>
            <p:nvPr/>
          </p:nvSpPr>
          <p:spPr>
            <a:xfrm>
              <a:off x="1162770" y="1610680"/>
              <a:ext cx="36360" cy="59390"/>
            </a:xfrm>
            <a:custGeom>
              <a:avLst/>
              <a:gdLst/>
              <a:ahLst/>
              <a:cxnLst/>
              <a:rect l="0" t="0" r="0" b="0"/>
              <a:pathLst>
                <a:path w="36360" h="59389">
                  <a:moveTo>
                    <a:pt x="0" y="1169"/>
                  </a:moveTo>
                  <a:cubicBezTo>
                    <a:pt x="3679" y="523"/>
                    <a:pt x="8482" y="0"/>
                    <a:pt x="14655" y="0"/>
                  </a:cubicBezTo>
                  <a:cubicBezTo>
                    <a:pt x="22121" y="0"/>
                    <a:pt x="27647" y="1724"/>
                    <a:pt x="31172" y="4895"/>
                  </a:cubicBezTo>
                  <a:cubicBezTo>
                    <a:pt x="34374" y="7712"/>
                    <a:pt x="36360" y="11976"/>
                    <a:pt x="36360" y="17225"/>
                  </a:cubicBezTo>
                  <a:cubicBezTo>
                    <a:pt x="36360" y="22567"/>
                    <a:pt x="34759" y="26785"/>
                    <a:pt x="31773" y="29848"/>
                  </a:cubicBezTo>
                  <a:cubicBezTo>
                    <a:pt x="27709" y="34143"/>
                    <a:pt x="21197" y="36298"/>
                    <a:pt x="13762" y="36298"/>
                  </a:cubicBezTo>
                  <a:cubicBezTo>
                    <a:pt x="11453" y="36298"/>
                    <a:pt x="9359" y="36206"/>
                    <a:pt x="7604" y="35744"/>
                  </a:cubicBezTo>
                  <a:lnTo>
                    <a:pt x="7604" y="59389"/>
                  </a:lnTo>
                  <a:lnTo>
                    <a:pt x="0" y="59389"/>
                  </a:lnTo>
                  <a:close/>
                  <a:moveTo>
                    <a:pt x="7604" y="29556"/>
                  </a:moveTo>
                  <a:cubicBezTo>
                    <a:pt x="9297" y="30048"/>
                    <a:pt x="11422" y="30218"/>
                    <a:pt x="13916" y="30218"/>
                  </a:cubicBezTo>
                  <a:cubicBezTo>
                    <a:pt x="23152" y="30218"/>
                    <a:pt x="28725" y="25692"/>
                    <a:pt x="28725" y="17641"/>
                  </a:cubicBezTo>
                  <a:cubicBezTo>
                    <a:pt x="28725" y="9836"/>
                    <a:pt x="23152" y="6019"/>
                    <a:pt x="14808" y="6019"/>
                  </a:cubicBezTo>
                  <a:cubicBezTo>
                    <a:pt x="11453" y="6019"/>
                    <a:pt x="8943" y="6326"/>
                    <a:pt x="7604" y="6619"/>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1" name="Free Form 31"/>
            <p:cNvSpPr/>
            <p:nvPr/>
          </p:nvSpPr>
          <p:spPr>
            <a:xfrm>
              <a:off x="1203458" y="1626814"/>
              <a:ext cx="33697" cy="44212"/>
            </a:xfrm>
            <a:custGeom>
              <a:avLst/>
              <a:gdLst/>
              <a:ahLst/>
              <a:cxnLst/>
              <a:rect l="0" t="0" r="0" b="0"/>
              <a:pathLst>
                <a:path w="33697" h="44211">
                  <a:moveTo>
                    <a:pt x="26770" y="43256"/>
                  </a:moveTo>
                  <a:lnTo>
                    <a:pt x="26077" y="37915"/>
                  </a:lnTo>
                  <a:lnTo>
                    <a:pt x="25861" y="37915"/>
                  </a:lnTo>
                  <a:cubicBezTo>
                    <a:pt x="23537" y="41224"/>
                    <a:pt x="18965" y="44211"/>
                    <a:pt x="12915" y="44211"/>
                  </a:cubicBezTo>
                  <a:cubicBezTo>
                    <a:pt x="4371" y="44211"/>
                    <a:pt x="0" y="38146"/>
                    <a:pt x="0" y="32080"/>
                  </a:cubicBezTo>
                  <a:cubicBezTo>
                    <a:pt x="0" y="21844"/>
                    <a:pt x="9082" y="16209"/>
                    <a:pt x="25415" y="16332"/>
                  </a:cubicBezTo>
                  <a:lnTo>
                    <a:pt x="25415" y="15424"/>
                  </a:lnTo>
                  <a:cubicBezTo>
                    <a:pt x="25415" y="11991"/>
                    <a:pt x="24445" y="5618"/>
                    <a:pt x="15778" y="5664"/>
                  </a:cubicBezTo>
                  <a:cubicBezTo>
                    <a:pt x="11853" y="5664"/>
                    <a:pt x="7727" y="6850"/>
                    <a:pt x="4772" y="8836"/>
                  </a:cubicBezTo>
                  <a:lnTo>
                    <a:pt x="3017" y="3709"/>
                  </a:lnTo>
                  <a:cubicBezTo>
                    <a:pt x="6527" y="1462"/>
                    <a:pt x="11653" y="0"/>
                    <a:pt x="16979" y="0"/>
                  </a:cubicBezTo>
                  <a:cubicBezTo>
                    <a:pt x="29910" y="0"/>
                    <a:pt x="33050" y="8836"/>
                    <a:pt x="33050" y="17318"/>
                  </a:cubicBezTo>
                  <a:lnTo>
                    <a:pt x="33050" y="33143"/>
                  </a:lnTo>
                  <a:cubicBezTo>
                    <a:pt x="33050" y="36745"/>
                    <a:pt x="33220" y="40347"/>
                    <a:pt x="33697" y="43256"/>
                  </a:cubicBezTo>
                  <a:close/>
                  <a:moveTo>
                    <a:pt x="25569" y="21659"/>
                  </a:moveTo>
                  <a:cubicBezTo>
                    <a:pt x="17241" y="21489"/>
                    <a:pt x="7712" y="22983"/>
                    <a:pt x="7712" y="31157"/>
                  </a:cubicBezTo>
                  <a:cubicBezTo>
                    <a:pt x="7712" y="36206"/>
                    <a:pt x="11037" y="38515"/>
                    <a:pt x="14901" y="38515"/>
                  </a:cubicBezTo>
                  <a:cubicBezTo>
                    <a:pt x="20458" y="38515"/>
                    <a:pt x="23968" y="35021"/>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2" name="Free Form 32"/>
            <p:cNvSpPr/>
            <p:nvPr/>
          </p:nvSpPr>
          <p:spPr>
            <a:xfrm>
              <a:off x="1248570" y="1626819"/>
              <a:ext cx="21212" cy="43257"/>
            </a:xfrm>
            <a:custGeom>
              <a:avLst/>
              <a:gdLst/>
              <a:ahLst/>
              <a:cxnLst/>
              <a:rect l="0" t="0" r="0" b="0"/>
              <a:pathLst>
                <a:path w="21212" h="43256">
                  <a:moveTo>
                    <a:pt x="354" y="14131"/>
                  </a:moveTo>
                  <a:cubicBezTo>
                    <a:pt x="354" y="9144"/>
                    <a:pt x="230" y="4879"/>
                    <a:pt x="0" y="969"/>
                  </a:cubicBezTo>
                  <a:lnTo>
                    <a:pt x="6742" y="969"/>
                  </a:lnTo>
                  <a:lnTo>
                    <a:pt x="7035" y="9251"/>
                  </a:lnTo>
                  <a:lnTo>
                    <a:pt x="7312" y="9251"/>
                  </a:lnTo>
                  <a:cubicBezTo>
                    <a:pt x="9282" y="3586"/>
                    <a:pt x="13946" y="0"/>
                    <a:pt x="19088" y="0"/>
                  </a:cubicBezTo>
                  <a:cubicBezTo>
                    <a:pt x="19919" y="0"/>
                    <a:pt x="20520" y="46"/>
                    <a:pt x="21212" y="215"/>
                  </a:cubicBezTo>
                  <a:lnTo>
                    <a:pt x="21212" y="7450"/>
                  </a:lnTo>
                  <a:cubicBezTo>
                    <a:pt x="20443" y="7281"/>
                    <a:pt x="19658" y="7219"/>
                    <a:pt x="18611" y="7219"/>
                  </a:cubicBezTo>
                  <a:cubicBezTo>
                    <a:pt x="13177" y="7219"/>
                    <a:pt x="9359" y="11314"/>
                    <a:pt x="8312" y="17071"/>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3" name="Free Form 33"/>
            <p:cNvSpPr/>
            <p:nvPr/>
          </p:nvSpPr>
          <p:spPr>
            <a:xfrm>
              <a:off x="1273776" y="1626814"/>
              <a:ext cx="33697" cy="44212"/>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60"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83"/>
                    <a:pt x="7712" y="31157"/>
                  </a:cubicBezTo>
                  <a:cubicBezTo>
                    <a:pt x="7712" y="36206"/>
                    <a:pt x="11037" y="38515"/>
                    <a:pt x="14901" y="38515"/>
                  </a:cubicBezTo>
                  <a:cubicBezTo>
                    <a:pt x="20458" y="38515"/>
                    <a:pt x="23983" y="35021"/>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4" name="Free Form 34"/>
            <p:cNvSpPr/>
            <p:nvPr/>
          </p:nvSpPr>
          <p:spPr>
            <a:xfrm>
              <a:off x="1318909" y="1626814"/>
              <a:ext cx="60791" cy="43257"/>
            </a:xfrm>
            <a:custGeom>
              <a:avLst/>
              <a:gdLst/>
              <a:ahLst/>
              <a:cxnLst/>
              <a:rect l="0" t="0" r="0" b="0"/>
              <a:pathLst>
                <a:path w="60790" h="43256">
                  <a:moveTo>
                    <a:pt x="354" y="12392"/>
                  </a:moveTo>
                  <a:cubicBezTo>
                    <a:pt x="354" y="7974"/>
                    <a:pt x="200" y="4464"/>
                    <a:pt x="0" y="969"/>
                  </a:cubicBezTo>
                  <a:lnTo>
                    <a:pt x="6680" y="969"/>
                  </a:lnTo>
                  <a:lnTo>
                    <a:pt x="7081" y="7773"/>
                  </a:lnTo>
                  <a:lnTo>
                    <a:pt x="7296" y="7773"/>
                  </a:lnTo>
                  <a:cubicBezTo>
                    <a:pt x="9652" y="3756"/>
                    <a:pt x="13592" y="0"/>
                    <a:pt x="20658" y="0"/>
                  </a:cubicBezTo>
                  <a:cubicBezTo>
                    <a:pt x="26385" y="0"/>
                    <a:pt x="30757" y="3494"/>
                    <a:pt x="32573" y="8482"/>
                  </a:cubicBezTo>
                  <a:lnTo>
                    <a:pt x="32742" y="8482"/>
                  </a:lnTo>
                  <a:cubicBezTo>
                    <a:pt x="34097" y="6080"/>
                    <a:pt x="35775" y="4248"/>
                    <a:pt x="37515" y="2971"/>
                  </a:cubicBezTo>
                  <a:cubicBezTo>
                    <a:pt x="40085" y="1046"/>
                    <a:pt x="42825" y="0"/>
                    <a:pt x="46828" y="0"/>
                  </a:cubicBezTo>
                  <a:cubicBezTo>
                    <a:pt x="52462" y="0"/>
                    <a:pt x="60790" y="3648"/>
                    <a:pt x="60790" y="18349"/>
                  </a:cubicBezTo>
                  <a:lnTo>
                    <a:pt x="60790" y="43256"/>
                  </a:lnTo>
                  <a:lnTo>
                    <a:pt x="53278" y="43256"/>
                  </a:lnTo>
                  <a:lnTo>
                    <a:pt x="53278" y="19334"/>
                  </a:lnTo>
                  <a:cubicBezTo>
                    <a:pt x="53278" y="11145"/>
                    <a:pt x="50261" y="6296"/>
                    <a:pt x="44103" y="6296"/>
                  </a:cubicBezTo>
                  <a:cubicBezTo>
                    <a:pt x="39685" y="6296"/>
                    <a:pt x="36298" y="9513"/>
                    <a:pt x="34959" y="13223"/>
                  </a:cubicBezTo>
                  <a:cubicBezTo>
                    <a:pt x="34590" y="14331"/>
                    <a:pt x="34328" y="15701"/>
                    <a:pt x="34328" y="17071"/>
                  </a:cubicBezTo>
                  <a:lnTo>
                    <a:pt x="34328" y="43256"/>
                  </a:lnTo>
                  <a:lnTo>
                    <a:pt x="26816" y="43256"/>
                  </a:lnTo>
                  <a:lnTo>
                    <a:pt x="26816" y="17872"/>
                  </a:lnTo>
                  <a:cubicBezTo>
                    <a:pt x="26816" y="11145"/>
                    <a:pt x="23829" y="6296"/>
                    <a:pt x="18026" y="6296"/>
                  </a:cubicBezTo>
                  <a:cubicBezTo>
                    <a:pt x="13238" y="6296"/>
                    <a:pt x="9713" y="10129"/>
                    <a:pt x="8435" y="13977"/>
                  </a:cubicBezTo>
                  <a:cubicBezTo>
                    <a:pt x="8051" y="15101"/>
                    <a:pt x="7850" y="16440"/>
                    <a:pt x="7850" y="17764"/>
                  </a:cubicBezTo>
                  <a:lnTo>
                    <a:pt x="7850"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5" name="Free Form 35"/>
            <p:cNvSpPr/>
            <p:nvPr/>
          </p:nvSpPr>
          <p:spPr>
            <a:xfrm>
              <a:off x="1389098" y="1626819"/>
              <a:ext cx="37299" cy="44165"/>
            </a:xfrm>
            <a:custGeom>
              <a:avLst/>
              <a:gdLst/>
              <a:ahLst/>
              <a:cxnLst/>
              <a:rect l="0" t="0" r="0" b="0"/>
              <a:pathLst>
                <a:path w="37299" h="44165">
                  <a:moveTo>
                    <a:pt x="7389" y="23491"/>
                  </a:moveTo>
                  <a:cubicBezTo>
                    <a:pt x="7543" y="33897"/>
                    <a:pt x="14147" y="38176"/>
                    <a:pt x="21859" y="38176"/>
                  </a:cubicBezTo>
                  <a:cubicBezTo>
                    <a:pt x="27355" y="38176"/>
                    <a:pt x="30726" y="37191"/>
                    <a:pt x="33574" y="36006"/>
                  </a:cubicBezTo>
                  <a:lnTo>
                    <a:pt x="34928" y="41471"/>
                  </a:lnTo>
                  <a:cubicBezTo>
                    <a:pt x="32234" y="42702"/>
                    <a:pt x="27524" y="44165"/>
                    <a:pt x="20812" y="44165"/>
                  </a:cubicBezTo>
                  <a:cubicBezTo>
                    <a:pt x="7820" y="44165"/>
                    <a:pt x="0" y="35513"/>
                    <a:pt x="0" y="22829"/>
                  </a:cubicBezTo>
                  <a:cubicBezTo>
                    <a:pt x="0" y="10006"/>
                    <a:pt x="7558" y="0"/>
                    <a:pt x="19904" y="0"/>
                  </a:cubicBezTo>
                  <a:cubicBezTo>
                    <a:pt x="33697" y="0"/>
                    <a:pt x="37299" y="12099"/>
                    <a:pt x="37299" y="19888"/>
                  </a:cubicBezTo>
                  <a:cubicBezTo>
                    <a:pt x="37299" y="21505"/>
                    <a:pt x="37222" y="22659"/>
                    <a:pt x="37037" y="23491"/>
                  </a:cubicBezTo>
                  <a:close/>
                  <a:moveTo>
                    <a:pt x="29895" y="17964"/>
                  </a:moveTo>
                  <a:cubicBezTo>
                    <a:pt x="29972" y="13115"/>
                    <a:pt x="27924" y="5511"/>
                    <a:pt x="19288" y="5511"/>
                  </a:cubicBezTo>
                  <a:cubicBezTo>
                    <a:pt x="11437" y="5511"/>
                    <a:pt x="8097" y="12607"/>
                    <a:pt x="7481"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6" name="Free Form 36"/>
            <p:cNvSpPr/>
            <p:nvPr/>
          </p:nvSpPr>
          <p:spPr>
            <a:xfrm>
              <a:off x="1432840" y="1607980"/>
              <a:ext cx="39993" cy="63053"/>
            </a:xfrm>
            <a:custGeom>
              <a:avLst/>
              <a:gdLst/>
              <a:ahLst/>
              <a:cxnLst/>
              <a:rect l="0" t="0" r="0" b="0"/>
              <a:pathLst>
                <a:path w="39993" h="63053">
                  <a:moveTo>
                    <a:pt x="39654" y="0"/>
                  </a:moveTo>
                  <a:lnTo>
                    <a:pt x="39654" y="51184"/>
                  </a:lnTo>
                  <a:cubicBezTo>
                    <a:pt x="39654" y="54940"/>
                    <a:pt x="39793" y="59174"/>
                    <a:pt x="39993" y="62083"/>
                  </a:cubicBezTo>
                  <a:lnTo>
                    <a:pt x="33158" y="62083"/>
                  </a:lnTo>
                  <a:lnTo>
                    <a:pt x="32773" y="54771"/>
                  </a:lnTo>
                  <a:lnTo>
                    <a:pt x="32573" y="54771"/>
                  </a:lnTo>
                  <a:cubicBezTo>
                    <a:pt x="30202" y="59497"/>
                    <a:pt x="25122" y="63053"/>
                    <a:pt x="18211" y="63053"/>
                  </a:cubicBezTo>
                  <a:cubicBezTo>
                    <a:pt x="7974" y="63053"/>
                    <a:pt x="61" y="54386"/>
                    <a:pt x="61" y="41563"/>
                  </a:cubicBezTo>
                  <a:cubicBezTo>
                    <a:pt x="0" y="27432"/>
                    <a:pt x="8774" y="18842"/>
                    <a:pt x="19073" y="18842"/>
                  </a:cubicBezTo>
                  <a:cubicBezTo>
                    <a:pt x="25569" y="18842"/>
                    <a:pt x="29925" y="21890"/>
                    <a:pt x="31819" y="25246"/>
                  </a:cubicBezTo>
                  <a:lnTo>
                    <a:pt x="32004" y="25246"/>
                  </a:lnTo>
                  <a:lnTo>
                    <a:pt x="32004" y="0"/>
                  </a:lnTo>
                  <a:close/>
                  <a:moveTo>
                    <a:pt x="32004" y="37007"/>
                  </a:moveTo>
                  <a:cubicBezTo>
                    <a:pt x="32004" y="36006"/>
                    <a:pt x="31911" y="34728"/>
                    <a:pt x="31680" y="33728"/>
                  </a:cubicBezTo>
                  <a:cubicBezTo>
                    <a:pt x="30480" y="28863"/>
                    <a:pt x="26323" y="24876"/>
                    <a:pt x="20535" y="24876"/>
                  </a:cubicBezTo>
                  <a:cubicBezTo>
                    <a:pt x="12576" y="24876"/>
                    <a:pt x="7820" y="31850"/>
                    <a:pt x="7820" y="41148"/>
                  </a:cubicBezTo>
                  <a:cubicBezTo>
                    <a:pt x="7820" y="49737"/>
                    <a:pt x="12099" y="56880"/>
                    <a:pt x="20381" y="56880"/>
                  </a:cubicBezTo>
                  <a:cubicBezTo>
                    <a:pt x="25538" y="56880"/>
                    <a:pt x="30202" y="53386"/>
                    <a:pt x="31619" y="47628"/>
                  </a:cubicBezTo>
                  <a:cubicBezTo>
                    <a:pt x="31896" y="46628"/>
                    <a:pt x="32004" y="45550"/>
                    <a:pt x="32004" y="44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7" name="Free Form 37"/>
            <p:cNvSpPr/>
            <p:nvPr/>
          </p:nvSpPr>
          <p:spPr>
            <a:xfrm>
              <a:off x="1484299" y="1611037"/>
              <a:ext cx="9559" cy="59036"/>
            </a:xfrm>
            <a:custGeom>
              <a:avLst/>
              <a:gdLst/>
              <a:ahLst/>
              <a:cxnLst/>
              <a:rect l="0" t="0" r="0" b="0"/>
              <a:pathLst>
                <a:path w="9559" h="59034">
                  <a:moveTo>
                    <a:pt x="954" y="59035"/>
                  </a:moveTo>
                  <a:lnTo>
                    <a:pt x="954" y="16748"/>
                  </a:lnTo>
                  <a:lnTo>
                    <a:pt x="8605" y="16748"/>
                  </a:lnTo>
                  <a:lnTo>
                    <a:pt x="8605" y="59035"/>
                  </a:lnTo>
                  <a:close/>
                  <a:moveTo>
                    <a:pt x="9559" y="4787"/>
                  </a:moveTo>
                  <a:cubicBezTo>
                    <a:pt x="9559" y="7404"/>
                    <a:pt x="7712" y="9559"/>
                    <a:pt x="4664" y="9559"/>
                  </a:cubicBezTo>
                  <a:cubicBezTo>
                    <a:pt x="1862" y="9559"/>
                    <a:pt x="0" y="7404"/>
                    <a:pt x="15" y="4787"/>
                  </a:cubicBezTo>
                  <a:cubicBezTo>
                    <a:pt x="0" y="2139"/>
                    <a:pt x="1970" y="0"/>
                    <a:pt x="4787" y="0"/>
                  </a:cubicBezTo>
                  <a:cubicBezTo>
                    <a:pt x="7666" y="0"/>
                    <a:pt x="9528" y="2108"/>
                    <a:pt x="9559"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8" name="Free Form 38"/>
            <p:cNvSpPr/>
            <p:nvPr/>
          </p:nvSpPr>
          <p:spPr>
            <a:xfrm>
              <a:off x="1502610" y="1626834"/>
              <a:ext cx="33405" cy="44150"/>
            </a:xfrm>
            <a:custGeom>
              <a:avLst/>
              <a:gdLst/>
              <a:ahLst/>
              <a:cxnLst/>
              <a:rect l="0" t="0" r="0" b="0"/>
              <a:pathLst>
                <a:path w="33404" h="44149">
                  <a:moveTo>
                    <a:pt x="33235" y="41702"/>
                  </a:moveTo>
                  <a:cubicBezTo>
                    <a:pt x="31218" y="42687"/>
                    <a:pt x="26800" y="44149"/>
                    <a:pt x="21105" y="44149"/>
                  </a:cubicBezTo>
                  <a:cubicBezTo>
                    <a:pt x="8343" y="44149"/>
                    <a:pt x="0" y="35467"/>
                    <a:pt x="0" y="22552"/>
                  </a:cubicBezTo>
                  <a:cubicBezTo>
                    <a:pt x="0" y="9513"/>
                    <a:pt x="8882" y="0"/>
                    <a:pt x="22721" y="0"/>
                  </a:cubicBezTo>
                  <a:cubicBezTo>
                    <a:pt x="27262" y="0"/>
                    <a:pt x="31326" y="1154"/>
                    <a:pt x="33404" y="2247"/>
                  </a:cubicBezTo>
                  <a:lnTo>
                    <a:pt x="31696" y="8158"/>
                  </a:lnTo>
                  <a:cubicBezTo>
                    <a:pt x="29818" y="7158"/>
                    <a:pt x="26939" y="6126"/>
                    <a:pt x="22706" y="6126"/>
                  </a:cubicBezTo>
                  <a:cubicBezTo>
                    <a:pt x="13054" y="6126"/>
                    <a:pt x="7773" y="13361"/>
                    <a:pt x="7789" y="22136"/>
                  </a:cubicBezTo>
                  <a:cubicBezTo>
                    <a:pt x="7789" y="31942"/>
                    <a:pt x="14085" y="37961"/>
                    <a:pt x="22521" y="37961"/>
                  </a:cubicBezTo>
                  <a:cubicBezTo>
                    <a:pt x="26831" y="37961"/>
                    <a:pt x="29756" y="36868"/>
                    <a:pt x="31942" y="35929"/>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39" name="Free Form 39"/>
            <p:cNvSpPr/>
            <p:nvPr/>
          </p:nvSpPr>
          <p:spPr>
            <a:xfrm>
              <a:off x="1563607" y="1610677"/>
              <a:ext cx="38407" cy="59389"/>
            </a:xfrm>
            <a:custGeom>
              <a:avLst/>
              <a:gdLst/>
              <a:ahLst/>
              <a:cxnLst/>
              <a:rect l="0" t="0" r="0" b="0"/>
              <a:pathLst>
                <a:path w="38407" h="59389">
                  <a:moveTo>
                    <a:pt x="0" y="1262"/>
                  </a:moveTo>
                  <a:cubicBezTo>
                    <a:pt x="3863" y="492"/>
                    <a:pt x="9405" y="0"/>
                    <a:pt x="14639" y="0"/>
                  </a:cubicBezTo>
                  <a:cubicBezTo>
                    <a:pt x="22706" y="0"/>
                    <a:pt x="28047" y="1524"/>
                    <a:pt x="31711" y="4849"/>
                  </a:cubicBezTo>
                  <a:cubicBezTo>
                    <a:pt x="34620" y="7419"/>
                    <a:pt x="36345" y="11437"/>
                    <a:pt x="36345" y="16055"/>
                  </a:cubicBezTo>
                  <a:cubicBezTo>
                    <a:pt x="36345" y="23799"/>
                    <a:pt x="31388" y="28940"/>
                    <a:pt x="25230" y="31064"/>
                  </a:cubicBezTo>
                  <a:lnTo>
                    <a:pt x="25230" y="31280"/>
                  </a:lnTo>
                  <a:cubicBezTo>
                    <a:pt x="29725" y="32866"/>
                    <a:pt x="32435" y="37099"/>
                    <a:pt x="33882" y="43210"/>
                  </a:cubicBezTo>
                  <a:cubicBezTo>
                    <a:pt x="35821" y="51461"/>
                    <a:pt x="37207" y="57096"/>
                    <a:pt x="38407" y="59389"/>
                  </a:cubicBezTo>
                  <a:lnTo>
                    <a:pt x="30510" y="59389"/>
                  </a:lnTo>
                  <a:cubicBezTo>
                    <a:pt x="29587" y="57681"/>
                    <a:pt x="28247" y="52662"/>
                    <a:pt x="26631" y="45288"/>
                  </a:cubicBezTo>
                  <a:cubicBezTo>
                    <a:pt x="24892" y="37207"/>
                    <a:pt x="21705" y="34082"/>
                    <a:pt x="14808" y="33851"/>
                  </a:cubicBezTo>
                  <a:lnTo>
                    <a:pt x="7604" y="33851"/>
                  </a:lnTo>
                  <a:lnTo>
                    <a:pt x="7604" y="59389"/>
                  </a:lnTo>
                  <a:lnTo>
                    <a:pt x="0" y="59389"/>
                  </a:lnTo>
                  <a:close/>
                  <a:moveTo>
                    <a:pt x="7604" y="28093"/>
                  </a:moveTo>
                  <a:lnTo>
                    <a:pt x="15378" y="28093"/>
                  </a:lnTo>
                  <a:cubicBezTo>
                    <a:pt x="23537" y="28093"/>
                    <a:pt x="28694" y="23660"/>
                    <a:pt x="28694" y="16902"/>
                  </a:cubicBezTo>
                  <a:cubicBezTo>
                    <a:pt x="28694" y="9236"/>
                    <a:pt x="23167" y="5926"/>
                    <a:pt x="15132" y="5911"/>
                  </a:cubicBezTo>
                  <a:cubicBezTo>
                    <a:pt x="11453" y="5911"/>
                    <a:pt x="8882" y="6249"/>
                    <a:pt x="7604" y="658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0" name="Free Form 40"/>
            <p:cNvSpPr/>
            <p:nvPr/>
          </p:nvSpPr>
          <p:spPr>
            <a:xfrm>
              <a:off x="1607710" y="1626819"/>
              <a:ext cx="37300" cy="44165"/>
            </a:xfrm>
            <a:custGeom>
              <a:avLst/>
              <a:gdLst/>
              <a:ahLst/>
              <a:cxnLst/>
              <a:rect l="0" t="0" r="0" b="0"/>
              <a:pathLst>
                <a:path w="37299" h="44165">
                  <a:moveTo>
                    <a:pt x="7389" y="23491"/>
                  </a:moveTo>
                  <a:cubicBezTo>
                    <a:pt x="7527" y="33897"/>
                    <a:pt x="14131" y="38176"/>
                    <a:pt x="21859" y="38176"/>
                  </a:cubicBezTo>
                  <a:cubicBezTo>
                    <a:pt x="27355" y="38176"/>
                    <a:pt x="30726" y="37191"/>
                    <a:pt x="33574" y="36006"/>
                  </a:cubicBezTo>
                  <a:lnTo>
                    <a:pt x="34913" y="41471"/>
                  </a:lnTo>
                  <a:cubicBezTo>
                    <a:pt x="32219" y="42702"/>
                    <a:pt x="27524" y="44165"/>
                    <a:pt x="20797" y="44165"/>
                  </a:cubicBezTo>
                  <a:cubicBezTo>
                    <a:pt x="7804" y="44165"/>
                    <a:pt x="0" y="35513"/>
                    <a:pt x="0" y="22829"/>
                  </a:cubicBezTo>
                  <a:cubicBezTo>
                    <a:pt x="0" y="10006"/>
                    <a:pt x="7543" y="0"/>
                    <a:pt x="19904" y="0"/>
                  </a:cubicBezTo>
                  <a:cubicBezTo>
                    <a:pt x="33697" y="0"/>
                    <a:pt x="37299" y="12099"/>
                    <a:pt x="37299" y="19888"/>
                  </a:cubicBezTo>
                  <a:cubicBezTo>
                    <a:pt x="37299" y="21505"/>
                    <a:pt x="37207" y="22659"/>
                    <a:pt x="37037" y="23491"/>
                  </a:cubicBezTo>
                  <a:close/>
                  <a:moveTo>
                    <a:pt x="29895" y="17964"/>
                  </a:moveTo>
                  <a:cubicBezTo>
                    <a:pt x="29956" y="13115"/>
                    <a:pt x="27909" y="5511"/>
                    <a:pt x="19288" y="5511"/>
                  </a:cubicBezTo>
                  <a:cubicBezTo>
                    <a:pt x="11422" y="5511"/>
                    <a:pt x="8081" y="12607"/>
                    <a:pt x="7466"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1" name="Free Form 41"/>
            <p:cNvSpPr/>
            <p:nvPr/>
          </p:nvSpPr>
          <p:spPr>
            <a:xfrm>
              <a:off x="1651523" y="1626820"/>
              <a:ext cx="39562" cy="61530"/>
            </a:xfrm>
            <a:custGeom>
              <a:avLst/>
              <a:gdLst/>
              <a:ahLst/>
              <a:cxnLst/>
              <a:rect l="0" t="0" r="0" b="0"/>
              <a:pathLst>
                <a:path w="39562" h="61529">
                  <a:moveTo>
                    <a:pt x="39562" y="954"/>
                  </a:moveTo>
                  <a:cubicBezTo>
                    <a:pt x="39346" y="3956"/>
                    <a:pt x="39208" y="7373"/>
                    <a:pt x="39208" y="12530"/>
                  </a:cubicBezTo>
                  <a:lnTo>
                    <a:pt x="39208" y="37099"/>
                  </a:lnTo>
                  <a:cubicBezTo>
                    <a:pt x="39208" y="46874"/>
                    <a:pt x="37207" y="52739"/>
                    <a:pt x="33158" y="56449"/>
                  </a:cubicBezTo>
                  <a:cubicBezTo>
                    <a:pt x="29002" y="60251"/>
                    <a:pt x="23090" y="61529"/>
                    <a:pt x="17764" y="61529"/>
                  </a:cubicBezTo>
                  <a:cubicBezTo>
                    <a:pt x="12638" y="61529"/>
                    <a:pt x="7081" y="60328"/>
                    <a:pt x="3648" y="58035"/>
                  </a:cubicBezTo>
                  <a:lnTo>
                    <a:pt x="5572" y="52123"/>
                  </a:lnTo>
                  <a:cubicBezTo>
                    <a:pt x="8389" y="53894"/>
                    <a:pt x="12730" y="55510"/>
                    <a:pt x="18026" y="55510"/>
                  </a:cubicBezTo>
                  <a:cubicBezTo>
                    <a:pt x="25861" y="55510"/>
                    <a:pt x="31634" y="51400"/>
                    <a:pt x="31634" y="40686"/>
                  </a:cubicBezTo>
                  <a:lnTo>
                    <a:pt x="31634" y="35975"/>
                  </a:lnTo>
                  <a:lnTo>
                    <a:pt x="31465" y="35975"/>
                  </a:lnTo>
                  <a:cubicBezTo>
                    <a:pt x="29156" y="39962"/>
                    <a:pt x="24537" y="43103"/>
                    <a:pt x="18026" y="43103"/>
                  </a:cubicBezTo>
                  <a:cubicBezTo>
                    <a:pt x="7481" y="43103"/>
                    <a:pt x="0" y="34143"/>
                    <a:pt x="0" y="22413"/>
                  </a:cubicBezTo>
                  <a:cubicBezTo>
                    <a:pt x="0" y="8081"/>
                    <a:pt x="9328" y="0"/>
                    <a:pt x="19088" y="0"/>
                  </a:cubicBezTo>
                  <a:cubicBezTo>
                    <a:pt x="26431" y="0"/>
                    <a:pt x="30403" y="3771"/>
                    <a:pt x="32281" y="7296"/>
                  </a:cubicBezTo>
                  <a:lnTo>
                    <a:pt x="32450" y="7296"/>
                  </a:lnTo>
                  <a:lnTo>
                    <a:pt x="32773" y="954"/>
                  </a:lnTo>
                  <a:close/>
                  <a:moveTo>
                    <a:pt x="31557" y="17595"/>
                  </a:moveTo>
                  <a:cubicBezTo>
                    <a:pt x="31557" y="16332"/>
                    <a:pt x="31449" y="15193"/>
                    <a:pt x="31141" y="14147"/>
                  </a:cubicBezTo>
                  <a:cubicBezTo>
                    <a:pt x="29710" y="9667"/>
                    <a:pt x="26000" y="5972"/>
                    <a:pt x="20335" y="5972"/>
                  </a:cubicBezTo>
                  <a:cubicBezTo>
                    <a:pt x="12992" y="5972"/>
                    <a:pt x="7743" y="12176"/>
                    <a:pt x="7743" y="22013"/>
                  </a:cubicBezTo>
                  <a:cubicBezTo>
                    <a:pt x="7743" y="30279"/>
                    <a:pt x="12007" y="37237"/>
                    <a:pt x="20258" y="37237"/>
                  </a:cubicBezTo>
                  <a:cubicBezTo>
                    <a:pt x="25030" y="37237"/>
                    <a:pt x="29310" y="34220"/>
                    <a:pt x="30957" y="29310"/>
                  </a:cubicBezTo>
                  <a:cubicBezTo>
                    <a:pt x="31357" y="28063"/>
                    <a:pt x="31557" y="26554"/>
                    <a:pt x="31557" y="2521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2" name="Free Form 42"/>
            <p:cNvSpPr/>
            <p:nvPr/>
          </p:nvSpPr>
          <p:spPr>
            <a:xfrm>
              <a:off x="1703208" y="1627782"/>
              <a:ext cx="35976" cy="43242"/>
            </a:xfrm>
            <a:custGeom>
              <a:avLst/>
              <a:gdLst/>
              <a:ahLst/>
              <a:cxnLst/>
              <a:rect l="0" t="0" r="0" b="0"/>
              <a:pathLst>
                <a:path w="35975" h="43241">
                  <a:moveTo>
                    <a:pt x="35636" y="30710"/>
                  </a:moveTo>
                  <a:cubicBezTo>
                    <a:pt x="35636" y="35144"/>
                    <a:pt x="35775" y="38946"/>
                    <a:pt x="35975" y="42287"/>
                  </a:cubicBezTo>
                  <a:lnTo>
                    <a:pt x="29186" y="42287"/>
                  </a:lnTo>
                  <a:lnTo>
                    <a:pt x="28786" y="35375"/>
                  </a:lnTo>
                  <a:lnTo>
                    <a:pt x="28571" y="35375"/>
                  </a:lnTo>
                  <a:cubicBezTo>
                    <a:pt x="26616" y="38777"/>
                    <a:pt x="22151" y="43241"/>
                    <a:pt x="14562" y="43241"/>
                  </a:cubicBezTo>
                  <a:cubicBezTo>
                    <a:pt x="7958" y="43241"/>
                    <a:pt x="0" y="39531"/>
                    <a:pt x="0" y="24707"/>
                  </a:cubicBezTo>
                  <a:lnTo>
                    <a:pt x="0" y="0"/>
                  </a:lnTo>
                  <a:lnTo>
                    <a:pt x="7650" y="0"/>
                  </a:lnTo>
                  <a:lnTo>
                    <a:pt x="7650" y="23352"/>
                  </a:lnTo>
                  <a:cubicBezTo>
                    <a:pt x="7650" y="31419"/>
                    <a:pt x="10160" y="36899"/>
                    <a:pt x="17102" y="36899"/>
                  </a:cubicBezTo>
                  <a:cubicBezTo>
                    <a:pt x="22259" y="36899"/>
                    <a:pt x="25861" y="33297"/>
                    <a:pt x="27293" y="29848"/>
                  </a:cubicBezTo>
                  <a:cubicBezTo>
                    <a:pt x="27678" y="28740"/>
                    <a:pt x="27986" y="27370"/>
                    <a:pt x="27986" y="25908"/>
                  </a:cubicBezTo>
                  <a:lnTo>
                    <a:pt x="27986" y="0"/>
                  </a:lnTo>
                  <a:lnTo>
                    <a:pt x="35636" y="0"/>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3" name="Rectangle 43"/>
            <p:cNvSpPr/>
            <p:nvPr/>
          </p:nvSpPr>
          <p:spPr>
            <a:xfrm>
              <a:off x="1751614" y="1607989"/>
              <a:ext cx="7651" cy="62084"/>
            </a:xfrm>
            <a:prstGeom prst="rect">
              <a:avLst/>
            </a:pr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4" name="Free Form 44"/>
            <p:cNvSpPr/>
            <p:nvPr/>
          </p:nvSpPr>
          <p:spPr>
            <a:xfrm>
              <a:off x="1768883" y="1626814"/>
              <a:ext cx="33698" cy="44212"/>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83"/>
                    <a:pt x="7712" y="31157"/>
                  </a:cubicBezTo>
                  <a:cubicBezTo>
                    <a:pt x="7712" y="36206"/>
                    <a:pt x="11037" y="38515"/>
                    <a:pt x="14901" y="38515"/>
                  </a:cubicBezTo>
                  <a:cubicBezTo>
                    <a:pt x="20458" y="38515"/>
                    <a:pt x="23983" y="35021"/>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5" name="Free Form 45"/>
            <p:cNvSpPr/>
            <p:nvPr/>
          </p:nvSpPr>
          <p:spPr>
            <a:xfrm>
              <a:off x="1809165" y="1615604"/>
              <a:ext cx="25138" cy="55388"/>
            </a:xfrm>
            <a:custGeom>
              <a:avLst/>
              <a:gdLst/>
              <a:ahLst/>
              <a:cxnLst/>
              <a:rect l="0" t="0" r="0" b="0"/>
              <a:pathLst>
                <a:path w="25138" h="55387">
                  <a:moveTo>
                    <a:pt x="14085" y="0"/>
                  </a:moveTo>
                  <a:lnTo>
                    <a:pt x="14085" y="12176"/>
                  </a:lnTo>
                  <a:lnTo>
                    <a:pt x="25138" y="12176"/>
                  </a:lnTo>
                  <a:lnTo>
                    <a:pt x="25138" y="17995"/>
                  </a:lnTo>
                  <a:lnTo>
                    <a:pt x="14085" y="17995"/>
                  </a:lnTo>
                  <a:lnTo>
                    <a:pt x="14085" y="40793"/>
                  </a:lnTo>
                  <a:cubicBezTo>
                    <a:pt x="14085" y="46058"/>
                    <a:pt x="15609" y="49045"/>
                    <a:pt x="19904" y="49045"/>
                  </a:cubicBezTo>
                  <a:cubicBezTo>
                    <a:pt x="21890" y="49045"/>
                    <a:pt x="23352" y="48783"/>
                    <a:pt x="24353" y="48475"/>
                  </a:cubicBezTo>
                  <a:lnTo>
                    <a:pt x="24707" y="54325"/>
                  </a:lnTo>
                  <a:cubicBezTo>
                    <a:pt x="23214" y="54910"/>
                    <a:pt x="20828" y="55387"/>
                    <a:pt x="17841" y="55387"/>
                  </a:cubicBezTo>
                  <a:cubicBezTo>
                    <a:pt x="14300" y="55387"/>
                    <a:pt x="11360" y="54217"/>
                    <a:pt x="9544" y="52123"/>
                  </a:cubicBezTo>
                  <a:cubicBezTo>
                    <a:pt x="7419" y="49799"/>
                    <a:pt x="6557" y="46058"/>
                    <a:pt x="6557" y="41086"/>
                  </a:cubicBezTo>
                  <a:lnTo>
                    <a:pt x="6557" y="17995"/>
                  </a:lnTo>
                  <a:lnTo>
                    <a:pt x="0" y="17995"/>
                  </a:lnTo>
                  <a:lnTo>
                    <a:pt x="0" y="12176"/>
                  </a:lnTo>
                  <a:lnTo>
                    <a:pt x="6557" y="12176"/>
                  </a:lnTo>
                  <a:lnTo>
                    <a:pt x="6557" y="1985"/>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6" name="Free Form 46"/>
            <p:cNvSpPr/>
            <p:nvPr/>
          </p:nvSpPr>
          <p:spPr>
            <a:xfrm>
              <a:off x="1839377" y="1626825"/>
              <a:ext cx="41348" cy="44211"/>
            </a:xfrm>
            <a:custGeom>
              <a:avLst/>
              <a:gdLst/>
              <a:ahLst/>
              <a:cxnLst/>
              <a:rect l="0" t="0" r="0" b="0"/>
              <a:pathLst>
                <a:path w="41348" h="44211">
                  <a:moveTo>
                    <a:pt x="41348" y="21690"/>
                  </a:moveTo>
                  <a:cubicBezTo>
                    <a:pt x="41348" y="37345"/>
                    <a:pt x="30495" y="44211"/>
                    <a:pt x="20320" y="44211"/>
                  </a:cubicBezTo>
                  <a:cubicBezTo>
                    <a:pt x="8851" y="44211"/>
                    <a:pt x="0" y="35852"/>
                    <a:pt x="0" y="22428"/>
                  </a:cubicBezTo>
                  <a:cubicBezTo>
                    <a:pt x="0" y="8266"/>
                    <a:pt x="9297" y="0"/>
                    <a:pt x="20997" y="0"/>
                  </a:cubicBezTo>
                  <a:cubicBezTo>
                    <a:pt x="33158" y="0"/>
                    <a:pt x="41348" y="8805"/>
                    <a:pt x="41348" y="21690"/>
                  </a:cubicBezTo>
                  <a:close/>
                  <a:moveTo>
                    <a:pt x="7820" y="22182"/>
                  </a:moveTo>
                  <a:cubicBezTo>
                    <a:pt x="7820" y="31465"/>
                    <a:pt x="13131" y="38438"/>
                    <a:pt x="20643" y="38438"/>
                  </a:cubicBezTo>
                  <a:cubicBezTo>
                    <a:pt x="28016" y="38438"/>
                    <a:pt x="33528" y="31557"/>
                    <a:pt x="33528" y="21951"/>
                  </a:cubicBezTo>
                  <a:cubicBezTo>
                    <a:pt x="33528" y="14808"/>
                    <a:pt x="29925" y="5757"/>
                    <a:pt x="20781" y="5757"/>
                  </a:cubicBezTo>
                  <a:cubicBezTo>
                    <a:pt x="11745" y="5757"/>
                    <a:pt x="7820" y="14162"/>
                    <a:pt x="7820" y="2218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7" name="Free Form 47"/>
            <p:cNvSpPr/>
            <p:nvPr/>
          </p:nvSpPr>
          <p:spPr>
            <a:xfrm>
              <a:off x="1890055" y="1626819"/>
              <a:ext cx="21228" cy="43257"/>
            </a:xfrm>
            <a:custGeom>
              <a:avLst/>
              <a:gdLst/>
              <a:ahLst/>
              <a:cxnLst/>
              <a:rect l="0" t="0" r="0" b="0"/>
              <a:pathLst>
                <a:path w="21228" h="43256">
                  <a:moveTo>
                    <a:pt x="354" y="14131"/>
                  </a:moveTo>
                  <a:cubicBezTo>
                    <a:pt x="354" y="9144"/>
                    <a:pt x="230" y="4879"/>
                    <a:pt x="0" y="969"/>
                  </a:cubicBezTo>
                  <a:lnTo>
                    <a:pt x="6742" y="969"/>
                  </a:lnTo>
                  <a:lnTo>
                    <a:pt x="7035" y="9251"/>
                  </a:lnTo>
                  <a:lnTo>
                    <a:pt x="7312" y="9251"/>
                  </a:lnTo>
                  <a:cubicBezTo>
                    <a:pt x="9297" y="3586"/>
                    <a:pt x="13946" y="0"/>
                    <a:pt x="19088" y="0"/>
                  </a:cubicBezTo>
                  <a:cubicBezTo>
                    <a:pt x="19919" y="0"/>
                    <a:pt x="20535" y="46"/>
                    <a:pt x="21228" y="215"/>
                  </a:cubicBezTo>
                  <a:lnTo>
                    <a:pt x="21228" y="7450"/>
                  </a:lnTo>
                  <a:cubicBezTo>
                    <a:pt x="20443" y="7281"/>
                    <a:pt x="19658" y="7219"/>
                    <a:pt x="18611" y="7219"/>
                  </a:cubicBezTo>
                  <a:cubicBezTo>
                    <a:pt x="13192" y="7219"/>
                    <a:pt x="9359" y="11314"/>
                    <a:pt x="8312" y="17071"/>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8" name="Free Form 48"/>
            <p:cNvSpPr/>
            <p:nvPr/>
          </p:nvSpPr>
          <p:spPr>
            <a:xfrm>
              <a:off x="1916072" y="1626816"/>
              <a:ext cx="27694" cy="44165"/>
            </a:xfrm>
            <a:custGeom>
              <a:avLst/>
              <a:gdLst/>
              <a:ahLst/>
              <a:cxnLst/>
              <a:rect l="0" t="0" r="0" b="0"/>
              <a:pathLst>
                <a:path w="27693" h="44165">
                  <a:moveTo>
                    <a:pt x="1862" y="35421"/>
                  </a:moveTo>
                  <a:cubicBezTo>
                    <a:pt x="4171" y="36868"/>
                    <a:pt x="8220" y="38438"/>
                    <a:pt x="12053" y="38438"/>
                  </a:cubicBezTo>
                  <a:cubicBezTo>
                    <a:pt x="17672" y="38438"/>
                    <a:pt x="20273" y="35683"/>
                    <a:pt x="20273" y="32142"/>
                  </a:cubicBezTo>
                  <a:cubicBezTo>
                    <a:pt x="20273" y="28432"/>
                    <a:pt x="18041" y="26492"/>
                    <a:pt x="12407" y="24399"/>
                  </a:cubicBezTo>
                  <a:cubicBezTo>
                    <a:pt x="4772" y="21628"/>
                    <a:pt x="1154" y="17472"/>
                    <a:pt x="1185" y="12407"/>
                  </a:cubicBezTo>
                  <a:cubicBezTo>
                    <a:pt x="1185" y="5603"/>
                    <a:pt x="6711" y="0"/>
                    <a:pt x="15809" y="0"/>
                  </a:cubicBezTo>
                  <a:cubicBezTo>
                    <a:pt x="20104" y="0"/>
                    <a:pt x="23814" y="1169"/>
                    <a:pt x="26169" y="2601"/>
                  </a:cubicBezTo>
                  <a:lnTo>
                    <a:pt x="24245" y="8189"/>
                  </a:lnTo>
                  <a:cubicBezTo>
                    <a:pt x="22629" y="7173"/>
                    <a:pt x="19519" y="5711"/>
                    <a:pt x="15578" y="5711"/>
                  </a:cubicBezTo>
                  <a:cubicBezTo>
                    <a:pt x="11037" y="5711"/>
                    <a:pt x="8574" y="8328"/>
                    <a:pt x="8574" y="11514"/>
                  </a:cubicBezTo>
                  <a:cubicBezTo>
                    <a:pt x="8574" y="15009"/>
                    <a:pt x="11052" y="16563"/>
                    <a:pt x="16610" y="18734"/>
                  </a:cubicBezTo>
                  <a:cubicBezTo>
                    <a:pt x="23891" y="21443"/>
                    <a:pt x="27678" y="25122"/>
                    <a:pt x="27693" y="31434"/>
                  </a:cubicBezTo>
                  <a:cubicBezTo>
                    <a:pt x="27693" y="38931"/>
                    <a:pt x="21874" y="44165"/>
                    <a:pt x="11884" y="44165"/>
                  </a:cubicBezTo>
                  <a:cubicBezTo>
                    <a:pt x="7250" y="44165"/>
                    <a:pt x="2971" y="42979"/>
                    <a:pt x="0" y="4122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49" name="Free Form 49"/>
            <p:cNvSpPr/>
            <p:nvPr/>
          </p:nvSpPr>
          <p:spPr>
            <a:xfrm>
              <a:off x="2703146" y="1525587"/>
              <a:ext cx="53848" cy="60867"/>
            </a:xfrm>
            <a:custGeom>
              <a:avLst/>
              <a:gdLst/>
              <a:ahLst/>
              <a:cxnLst/>
              <a:rect l="0" t="0" r="0" b="0"/>
              <a:pathLst>
                <a:path w="53848" h="60867">
                  <a:moveTo>
                    <a:pt x="53848" y="29833"/>
                  </a:moveTo>
                  <a:cubicBezTo>
                    <a:pt x="53848" y="50061"/>
                    <a:pt x="41517" y="60867"/>
                    <a:pt x="26492" y="60867"/>
                  </a:cubicBezTo>
                  <a:cubicBezTo>
                    <a:pt x="10868" y="60867"/>
                    <a:pt x="0" y="48752"/>
                    <a:pt x="0" y="30941"/>
                  </a:cubicBezTo>
                  <a:cubicBezTo>
                    <a:pt x="0" y="12268"/>
                    <a:pt x="11560" y="0"/>
                    <a:pt x="27293" y="0"/>
                  </a:cubicBezTo>
                  <a:cubicBezTo>
                    <a:pt x="43380" y="0"/>
                    <a:pt x="53848" y="12330"/>
                    <a:pt x="53848" y="29833"/>
                  </a:cubicBezTo>
                  <a:close/>
                  <a:moveTo>
                    <a:pt x="8051" y="30772"/>
                  </a:moveTo>
                  <a:cubicBezTo>
                    <a:pt x="8051" y="43380"/>
                    <a:pt x="14901" y="54663"/>
                    <a:pt x="26908" y="54663"/>
                  </a:cubicBezTo>
                  <a:cubicBezTo>
                    <a:pt x="38992" y="54663"/>
                    <a:pt x="45781" y="43564"/>
                    <a:pt x="45781" y="30172"/>
                  </a:cubicBezTo>
                  <a:cubicBezTo>
                    <a:pt x="45781" y="18441"/>
                    <a:pt x="39670" y="6188"/>
                    <a:pt x="27000" y="6188"/>
                  </a:cubicBezTo>
                  <a:cubicBezTo>
                    <a:pt x="14347" y="6188"/>
                    <a:pt x="8051" y="17887"/>
                    <a:pt x="8051" y="3077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0" name="Free Form 50"/>
            <p:cNvSpPr/>
            <p:nvPr/>
          </p:nvSpPr>
          <p:spPr>
            <a:xfrm>
              <a:off x="2766354" y="1542234"/>
              <a:ext cx="21228" cy="43257"/>
            </a:xfrm>
            <a:custGeom>
              <a:avLst/>
              <a:gdLst/>
              <a:ahLst/>
              <a:cxnLst/>
              <a:rect l="0" t="0" r="0" b="0"/>
              <a:pathLst>
                <a:path w="21228" h="43256">
                  <a:moveTo>
                    <a:pt x="354" y="14131"/>
                  </a:moveTo>
                  <a:cubicBezTo>
                    <a:pt x="354" y="9144"/>
                    <a:pt x="230" y="4879"/>
                    <a:pt x="0" y="969"/>
                  </a:cubicBezTo>
                  <a:lnTo>
                    <a:pt x="6742" y="969"/>
                  </a:lnTo>
                  <a:lnTo>
                    <a:pt x="7035" y="9251"/>
                  </a:lnTo>
                  <a:lnTo>
                    <a:pt x="7312" y="9251"/>
                  </a:lnTo>
                  <a:cubicBezTo>
                    <a:pt x="9282" y="3586"/>
                    <a:pt x="13946" y="0"/>
                    <a:pt x="19088" y="0"/>
                  </a:cubicBezTo>
                  <a:cubicBezTo>
                    <a:pt x="19919" y="0"/>
                    <a:pt x="20520" y="46"/>
                    <a:pt x="21228" y="215"/>
                  </a:cubicBezTo>
                  <a:lnTo>
                    <a:pt x="21228" y="7450"/>
                  </a:lnTo>
                  <a:cubicBezTo>
                    <a:pt x="20443" y="7281"/>
                    <a:pt x="19658" y="7219"/>
                    <a:pt x="18611" y="7219"/>
                  </a:cubicBezTo>
                  <a:cubicBezTo>
                    <a:pt x="13192" y="7219"/>
                    <a:pt x="9359" y="11314"/>
                    <a:pt x="8312" y="17056"/>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1" name="Free Form 51"/>
            <p:cNvSpPr/>
            <p:nvPr/>
          </p:nvSpPr>
          <p:spPr>
            <a:xfrm>
              <a:off x="2791538" y="1542235"/>
              <a:ext cx="39578" cy="61530"/>
            </a:xfrm>
            <a:custGeom>
              <a:avLst/>
              <a:gdLst/>
              <a:ahLst/>
              <a:cxnLst/>
              <a:rect l="0" t="0" r="0" b="0"/>
              <a:pathLst>
                <a:path w="39577" h="61529">
                  <a:moveTo>
                    <a:pt x="39577" y="954"/>
                  </a:moveTo>
                  <a:cubicBezTo>
                    <a:pt x="39362" y="3940"/>
                    <a:pt x="39223" y="7373"/>
                    <a:pt x="39223" y="12530"/>
                  </a:cubicBezTo>
                  <a:lnTo>
                    <a:pt x="39223" y="37099"/>
                  </a:lnTo>
                  <a:cubicBezTo>
                    <a:pt x="39223" y="46874"/>
                    <a:pt x="37222" y="52739"/>
                    <a:pt x="33173" y="56449"/>
                  </a:cubicBezTo>
                  <a:cubicBezTo>
                    <a:pt x="29017" y="60251"/>
                    <a:pt x="23106" y="61529"/>
                    <a:pt x="17780" y="61529"/>
                  </a:cubicBezTo>
                  <a:cubicBezTo>
                    <a:pt x="12653" y="61529"/>
                    <a:pt x="7081" y="60328"/>
                    <a:pt x="3648" y="58035"/>
                  </a:cubicBezTo>
                  <a:lnTo>
                    <a:pt x="5588" y="52123"/>
                  </a:lnTo>
                  <a:cubicBezTo>
                    <a:pt x="8405" y="53894"/>
                    <a:pt x="12746" y="55510"/>
                    <a:pt x="18026" y="55510"/>
                  </a:cubicBezTo>
                  <a:cubicBezTo>
                    <a:pt x="25877" y="55510"/>
                    <a:pt x="31649" y="51400"/>
                    <a:pt x="31649" y="40686"/>
                  </a:cubicBezTo>
                  <a:lnTo>
                    <a:pt x="31649" y="35975"/>
                  </a:lnTo>
                  <a:lnTo>
                    <a:pt x="31480" y="35975"/>
                  </a:lnTo>
                  <a:cubicBezTo>
                    <a:pt x="29156" y="39947"/>
                    <a:pt x="24553" y="43103"/>
                    <a:pt x="18041" y="43103"/>
                  </a:cubicBezTo>
                  <a:cubicBezTo>
                    <a:pt x="7496" y="43103"/>
                    <a:pt x="0" y="34143"/>
                    <a:pt x="0" y="22413"/>
                  </a:cubicBezTo>
                  <a:cubicBezTo>
                    <a:pt x="0" y="8081"/>
                    <a:pt x="9328" y="0"/>
                    <a:pt x="19088" y="0"/>
                  </a:cubicBezTo>
                  <a:cubicBezTo>
                    <a:pt x="26446" y="0"/>
                    <a:pt x="30403" y="3771"/>
                    <a:pt x="32296" y="7296"/>
                  </a:cubicBezTo>
                  <a:lnTo>
                    <a:pt x="32465" y="7296"/>
                  </a:lnTo>
                  <a:lnTo>
                    <a:pt x="32789" y="954"/>
                  </a:lnTo>
                  <a:close/>
                  <a:moveTo>
                    <a:pt x="31572" y="17595"/>
                  </a:moveTo>
                  <a:cubicBezTo>
                    <a:pt x="31572" y="16332"/>
                    <a:pt x="31465" y="15193"/>
                    <a:pt x="31141" y="14147"/>
                  </a:cubicBezTo>
                  <a:cubicBezTo>
                    <a:pt x="29725" y="9667"/>
                    <a:pt x="26015" y="5972"/>
                    <a:pt x="20350" y="5972"/>
                  </a:cubicBezTo>
                  <a:cubicBezTo>
                    <a:pt x="13007" y="5972"/>
                    <a:pt x="7743" y="12176"/>
                    <a:pt x="7743" y="22013"/>
                  </a:cubicBezTo>
                  <a:cubicBezTo>
                    <a:pt x="7743" y="30279"/>
                    <a:pt x="12007" y="37237"/>
                    <a:pt x="20273" y="37237"/>
                  </a:cubicBezTo>
                  <a:cubicBezTo>
                    <a:pt x="25045" y="37237"/>
                    <a:pt x="29325" y="34220"/>
                    <a:pt x="30957" y="29310"/>
                  </a:cubicBezTo>
                  <a:cubicBezTo>
                    <a:pt x="31372" y="28063"/>
                    <a:pt x="31572" y="26554"/>
                    <a:pt x="31572" y="2521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2" name="Free Form 52"/>
            <p:cNvSpPr/>
            <p:nvPr/>
          </p:nvSpPr>
          <p:spPr>
            <a:xfrm>
              <a:off x="2840183" y="1542231"/>
              <a:ext cx="33713" cy="44211"/>
            </a:xfrm>
            <a:custGeom>
              <a:avLst/>
              <a:gdLst/>
              <a:ahLst/>
              <a:cxnLst/>
              <a:rect l="0" t="0" r="0" b="0"/>
              <a:pathLst>
                <a:path w="33712" h="44211">
                  <a:moveTo>
                    <a:pt x="26770" y="43256"/>
                  </a:moveTo>
                  <a:lnTo>
                    <a:pt x="26092" y="37915"/>
                  </a:lnTo>
                  <a:lnTo>
                    <a:pt x="25861" y="37915"/>
                  </a:lnTo>
                  <a:cubicBezTo>
                    <a:pt x="23537" y="41224"/>
                    <a:pt x="18980" y="44211"/>
                    <a:pt x="12930" y="44211"/>
                  </a:cubicBezTo>
                  <a:cubicBezTo>
                    <a:pt x="4387" y="44211"/>
                    <a:pt x="0" y="38146"/>
                    <a:pt x="0" y="32080"/>
                  </a:cubicBezTo>
                  <a:cubicBezTo>
                    <a:pt x="0" y="21844"/>
                    <a:pt x="9082" y="16209"/>
                    <a:pt x="25415" y="16332"/>
                  </a:cubicBezTo>
                  <a:lnTo>
                    <a:pt x="25415" y="15424"/>
                  </a:lnTo>
                  <a:cubicBezTo>
                    <a:pt x="25415" y="11991"/>
                    <a:pt x="24460" y="5618"/>
                    <a:pt x="15794" y="5664"/>
                  </a:cubicBezTo>
                  <a:cubicBezTo>
                    <a:pt x="11853" y="5664"/>
                    <a:pt x="7743" y="6850"/>
                    <a:pt x="4772" y="8836"/>
                  </a:cubicBezTo>
                  <a:lnTo>
                    <a:pt x="3032" y="3709"/>
                  </a:lnTo>
                  <a:cubicBezTo>
                    <a:pt x="6527" y="1462"/>
                    <a:pt x="11653" y="0"/>
                    <a:pt x="16994" y="0"/>
                  </a:cubicBezTo>
                  <a:cubicBezTo>
                    <a:pt x="29910" y="0"/>
                    <a:pt x="33066" y="8836"/>
                    <a:pt x="33066" y="17318"/>
                  </a:cubicBezTo>
                  <a:lnTo>
                    <a:pt x="33066" y="33143"/>
                  </a:lnTo>
                  <a:cubicBezTo>
                    <a:pt x="33066" y="36745"/>
                    <a:pt x="33235" y="40347"/>
                    <a:pt x="33712" y="43256"/>
                  </a:cubicBezTo>
                  <a:close/>
                  <a:moveTo>
                    <a:pt x="25569" y="21659"/>
                  </a:moveTo>
                  <a:cubicBezTo>
                    <a:pt x="17241" y="21489"/>
                    <a:pt x="7712" y="22967"/>
                    <a:pt x="7712" y="31157"/>
                  </a:cubicBezTo>
                  <a:cubicBezTo>
                    <a:pt x="7712" y="36206"/>
                    <a:pt x="11037" y="38515"/>
                    <a:pt x="14901" y="38515"/>
                  </a:cubicBezTo>
                  <a:cubicBezTo>
                    <a:pt x="20473" y="38515"/>
                    <a:pt x="23983" y="35005"/>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3" name="Free Form 53"/>
            <p:cNvSpPr/>
            <p:nvPr/>
          </p:nvSpPr>
          <p:spPr>
            <a:xfrm>
              <a:off x="2885318" y="1542231"/>
              <a:ext cx="36314" cy="43257"/>
            </a:xfrm>
            <a:custGeom>
              <a:avLst/>
              <a:gdLst/>
              <a:ahLst/>
              <a:cxnLst/>
              <a:rect l="0" t="0" r="0" b="0"/>
              <a:pathLst>
                <a:path w="36314" h="43256">
                  <a:moveTo>
                    <a:pt x="354" y="12392"/>
                  </a:moveTo>
                  <a:cubicBezTo>
                    <a:pt x="354" y="7974"/>
                    <a:pt x="200" y="4464"/>
                    <a:pt x="0" y="969"/>
                  </a:cubicBezTo>
                  <a:lnTo>
                    <a:pt x="6804" y="969"/>
                  </a:lnTo>
                  <a:lnTo>
                    <a:pt x="7219" y="7912"/>
                  </a:lnTo>
                  <a:lnTo>
                    <a:pt x="7435" y="7912"/>
                  </a:lnTo>
                  <a:cubicBezTo>
                    <a:pt x="9513" y="3956"/>
                    <a:pt x="14439" y="0"/>
                    <a:pt x="21412" y="0"/>
                  </a:cubicBezTo>
                  <a:cubicBezTo>
                    <a:pt x="27231" y="0"/>
                    <a:pt x="36314" y="3494"/>
                    <a:pt x="36314" y="18026"/>
                  </a:cubicBezTo>
                  <a:lnTo>
                    <a:pt x="36314" y="43256"/>
                  </a:lnTo>
                  <a:lnTo>
                    <a:pt x="28663" y="43256"/>
                  </a:lnTo>
                  <a:lnTo>
                    <a:pt x="28663" y="18872"/>
                  </a:lnTo>
                  <a:cubicBezTo>
                    <a:pt x="28663" y="12038"/>
                    <a:pt x="26092" y="6311"/>
                    <a:pt x="18888" y="6311"/>
                  </a:cubicBezTo>
                  <a:cubicBezTo>
                    <a:pt x="13839" y="6311"/>
                    <a:pt x="9913" y="9898"/>
                    <a:pt x="8528" y="14208"/>
                  </a:cubicBezTo>
                  <a:cubicBezTo>
                    <a:pt x="8220"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4" name="Free Form 54"/>
            <p:cNvSpPr/>
            <p:nvPr/>
          </p:nvSpPr>
          <p:spPr>
            <a:xfrm>
              <a:off x="2933238" y="1526447"/>
              <a:ext cx="9544" cy="59036"/>
            </a:xfrm>
            <a:custGeom>
              <a:avLst/>
              <a:gdLst/>
              <a:ahLst/>
              <a:cxnLst/>
              <a:rect l="0" t="0" r="0" b="0"/>
              <a:pathLst>
                <a:path w="9544" h="59034">
                  <a:moveTo>
                    <a:pt x="939" y="59035"/>
                  </a:moveTo>
                  <a:lnTo>
                    <a:pt x="939" y="16748"/>
                  </a:lnTo>
                  <a:lnTo>
                    <a:pt x="8589" y="16748"/>
                  </a:lnTo>
                  <a:lnTo>
                    <a:pt x="8589" y="59035"/>
                  </a:lnTo>
                  <a:close/>
                  <a:moveTo>
                    <a:pt x="9544" y="4787"/>
                  </a:moveTo>
                  <a:cubicBezTo>
                    <a:pt x="9544" y="7404"/>
                    <a:pt x="7696" y="9575"/>
                    <a:pt x="4648" y="9575"/>
                  </a:cubicBezTo>
                  <a:cubicBezTo>
                    <a:pt x="1862" y="9575"/>
                    <a:pt x="0" y="7404"/>
                    <a:pt x="0" y="4787"/>
                  </a:cubicBezTo>
                  <a:cubicBezTo>
                    <a:pt x="0" y="2155"/>
                    <a:pt x="1970" y="0"/>
                    <a:pt x="4787" y="0"/>
                  </a:cubicBezTo>
                  <a:cubicBezTo>
                    <a:pt x="7666" y="0"/>
                    <a:pt x="9528"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5" name="Free Form 55"/>
            <p:cNvSpPr/>
            <p:nvPr/>
          </p:nvSpPr>
          <p:spPr>
            <a:xfrm>
              <a:off x="2951677" y="1542232"/>
              <a:ext cx="27693" cy="44165"/>
            </a:xfrm>
            <a:custGeom>
              <a:avLst/>
              <a:gdLst/>
              <a:ahLst/>
              <a:cxnLst/>
              <a:rect l="0" t="0" r="0" b="0"/>
              <a:pathLst>
                <a:path w="27693" h="44165">
                  <a:moveTo>
                    <a:pt x="1862" y="35421"/>
                  </a:moveTo>
                  <a:cubicBezTo>
                    <a:pt x="4171" y="36868"/>
                    <a:pt x="8220" y="38438"/>
                    <a:pt x="12053" y="38438"/>
                  </a:cubicBezTo>
                  <a:cubicBezTo>
                    <a:pt x="17656" y="38438"/>
                    <a:pt x="20273" y="35683"/>
                    <a:pt x="20273" y="32142"/>
                  </a:cubicBezTo>
                  <a:cubicBezTo>
                    <a:pt x="20273" y="28432"/>
                    <a:pt x="18026" y="26492"/>
                    <a:pt x="12407" y="24399"/>
                  </a:cubicBezTo>
                  <a:cubicBezTo>
                    <a:pt x="4772" y="21628"/>
                    <a:pt x="1154" y="17472"/>
                    <a:pt x="1185" y="12407"/>
                  </a:cubicBezTo>
                  <a:cubicBezTo>
                    <a:pt x="1185" y="5603"/>
                    <a:pt x="6696" y="0"/>
                    <a:pt x="15794" y="0"/>
                  </a:cubicBezTo>
                  <a:cubicBezTo>
                    <a:pt x="20104" y="0"/>
                    <a:pt x="23814" y="1169"/>
                    <a:pt x="26169" y="2601"/>
                  </a:cubicBezTo>
                  <a:lnTo>
                    <a:pt x="24245" y="8189"/>
                  </a:lnTo>
                  <a:cubicBezTo>
                    <a:pt x="22613" y="7173"/>
                    <a:pt x="19519" y="5711"/>
                    <a:pt x="15578" y="5711"/>
                  </a:cubicBezTo>
                  <a:cubicBezTo>
                    <a:pt x="11037" y="5711"/>
                    <a:pt x="8574" y="8328"/>
                    <a:pt x="8574" y="11514"/>
                  </a:cubicBezTo>
                  <a:cubicBezTo>
                    <a:pt x="8574" y="15009"/>
                    <a:pt x="11052" y="16563"/>
                    <a:pt x="16610" y="18734"/>
                  </a:cubicBezTo>
                  <a:cubicBezTo>
                    <a:pt x="23891" y="21428"/>
                    <a:pt x="27678" y="25107"/>
                    <a:pt x="27693" y="31434"/>
                  </a:cubicBezTo>
                  <a:cubicBezTo>
                    <a:pt x="27693" y="38931"/>
                    <a:pt x="21859" y="44165"/>
                    <a:pt x="11884" y="44165"/>
                  </a:cubicBezTo>
                  <a:cubicBezTo>
                    <a:pt x="7250" y="44165"/>
                    <a:pt x="2971" y="42964"/>
                    <a:pt x="0" y="4122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6" name="Free Form 56"/>
            <p:cNvSpPr/>
            <p:nvPr/>
          </p:nvSpPr>
          <p:spPr>
            <a:xfrm>
              <a:off x="2985953" y="1542231"/>
              <a:ext cx="33697" cy="44211"/>
            </a:xfrm>
            <a:custGeom>
              <a:avLst/>
              <a:gdLst/>
              <a:ahLst/>
              <a:cxnLst/>
              <a:rect l="0" t="0" r="0" b="0"/>
              <a:pathLst>
                <a:path w="33697" h="44211">
                  <a:moveTo>
                    <a:pt x="26770" y="43256"/>
                  </a:moveTo>
                  <a:lnTo>
                    <a:pt x="26092" y="37915"/>
                  </a:lnTo>
                  <a:lnTo>
                    <a:pt x="25861" y="37915"/>
                  </a:lnTo>
                  <a:cubicBezTo>
                    <a:pt x="23537" y="41224"/>
                    <a:pt x="18980" y="44211"/>
                    <a:pt x="12915" y="44211"/>
                  </a:cubicBezTo>
                  <a:cubicBezTo>
                    <a:pt x="4387" y="44211"/>
                    <a:pt x="0" y="38146"/>
                    <a:pt x="0" y="32080"/>
                  </a:cubicBezTo>
                  <a:cubicBezTo>
                    <a:pt x="0" y="21844"/>
                    <a:pt x="9082" y="16209"/>
                    <a:pt x="25415" y="16332"/>
                  </a:cubicBezTo>
                  <a:lnTo>
                    <a:pt x="25415" y="15424"/>
                  </a:lnTo>
                  <a:cubicBezTo>
                    <a:pt x="25415" y="11991"/>
                    <a:pt x="24460" y="5618"/>
                    <a:pt x="15794" y="5664"/>
                  </a:cubicBezTo>
                  <a:cubicBezTo>
                    <a:pt x="11853" y="5664"/>
                    <a:pt x="7743" y="6850"/>
                    <a:pt x="4772" y="8836"/>
                  </a:cubicBezTo>
                  <a:lnTo>
                    <a:pt x="3032" y="3709"/>
                  </a:lnTo>
                  <a:cubicBezTo>
                    <a:pt x="6527" y="1462"/>
                    <a:pt x="11653" y="0"/>
                    <a:pt x="16979"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58" y="38515"/>
                    <a:pt x="23983" y="35005"/>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7" name="Free Form 57"/>
            <p:cNvSpPr/>
            <p:nvPr/>
          </p:nvSpPr>
          <p:spPr>
            <a:xfrm>
              <a:off x="3026233" y="1531021"/>
              <a:ext cx="25138" cy="55387"/>
            </a:xfrm>
            <a:custGeom>
              <a:avLst/>
              <a:gdLst/>
              <a:ahLst/>
              <a:cxnLst/>
              <a:rect l="0" t="0" r="0" b="0"/>
              <a:pathLst>
                <a:path w="25138" h="55387">
                  <a:moveTo>
                    <a:pt x="14085" y="0"/>
                  </a:moveTo>
                  <a:lnTo>
                    <a:pt x="14085" y="12176"/>
                  </a:lnTo>
                  <a:lnTo>
                    <a:pt x="25138" y="12176"/>
                  </a:lnTo>
                  <a:lnTo>
                    <a:pt x="25138" y="17995"/>
                  </a:lnTo>
                  <a:lnTo>
                    <a:pt x="14085" y="17995"/>
                  </a:lnTo>
                  <a:lnTo>
                    <a:pt x="14085" y="40793"/>
                  </a:lnTo>
                  <a:cubicBezTo>
                    <a:pt x="14085" y="46058"/>
                    <a:pt x="15594" y="49045"/>
                    <a:pt x="19888" y="49045"/>
                  </a:cubicBezTo>
                  <a:cubicBezTo>
                    <a:pt x="21890" y="49045"/>
                    <a:pt x="23352" y="48783"/>
                    <a:pt x="24353" y="48475"/>
                  </a:cubicBezTo>
                  <a:lnTo>
                    <a:pt x="24707" y="54325"/>
                  </a:lnTo>
                  <a:cubicBezTo>
                    <a:pt x="23214" y="54910"/>
                    <a:pt x="20828" y="55387"/>
                    <a:pt x="17841" y="55387"/>
                  </a:cubicBezTo>
                  <a:cubicBezTo>
                    <a:pt x="14300" y="55387"/>
                    <a:pt x="11360" y="54217"/>
                    <a:pt x="9544" y="52123"/>
                  </a:cubicBezTo>
                  <a:cubicBezTo>
                    <a:pt x="7419" y="49799"/>
                    <a:pt x="6557" y="46058"/>
                    <a:pt x="6557" y="41086"/>
                  </a:cubicBezTo>
                  <a:lnTo>
                    <a:pt x="6557" y="17995"/>
                  </a:lnTo>
                  <a:lnTo>
                    <a:pt x="0" y="17995"/>
                  </a:lnTo>
                  <a:lnTo>
                    <a:pt x="0" y="12176"/>
                  </a:lnTo>
                  <a:lnTo>
                    <a:pt x="6557" y="12176"/>
                  </a:lnTo>
                  <a:lnTo>
                    <a:pt x="6557" y="1985"/>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8" name="Free Form 58"/>
            <p:cNvSpPr/>
            <p:nvPr/>
          </p:nvSpPr>
          <p:spPr>
            <a:xfrm>
              <a:off x="3059099" y="1526447"/>
              <a:ext cx="9544" cy="59036"/>
            </a:xfrm>
            <a:custGeom>
              <a:avLst/>
              <a:gdLst/>
              <a:ahLst/>
              <a:cxnLst/>
              <a:rect l="0" t="0" r="0" b="0"/>
              <a:pathLst>
                <a:path w="9544" h="59034">
                  <a:moveTo>
                    <a:pt x="954" y="59035"/>
                  </a:moveTo>
                  <a:lnTo>
                    <a:pt x="954" y="16748"/>
                  </a:lnTo>
                  <a:lnTo>
                    <a:pt x="8605" y="16748"/>
                  </a:lnTo>
                  <a:lnTo>
                    <a:pt x="8605" y="59035"/>
                  </a:lnTo>
                  <a:close/>
                  <a:moveTo>
                    <a:pt x="9544" y="4787"/>
                  </a:moveTo>
                  <a:cubicBezTo>
                    <a:pt x="9544" y="7404"/>
                    <a:pt x="7712" y="9575"/>
                    <a:pt x="4648" y="9575"/>
                  </a:cubicBezTo>
                  <a:cubicBezTo>
                    <a:pt x="1862" y="9575"/>
                    <a:pt x="0" y="7404"/>
                    <a:pt x="0" y="4787"/>
                  </a:cubicBezTo>
                  <a:cubicBezTo>
                    <a:pt x="0" y="2155"/>
                    <a:pt x="1970" y="0"/>
                    <a:pt x="4787" y="0"/>
                  </a:cubicBezTo>
                  <a:cubicBezTo>
                    <a:pt x="7650" y="0"/>
                    <a:pt x="9513"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59" name="Free Form 59"/>
            <p:cNvSpPr/>
            <p:nvPr/>
          </p:nvSpPr>
          <p:spPr>
            <a:xfrm>
              <a:off x="3077394" y="1542241"/>
              <a:ext cx="41364" cy="44212"/>
            </a:xfrm>
            <a:custGeom>
              <a:avLst/>
              <a:gdLst/>
              <a:ahLst/>
              <a:cxnLst/>
              <a:rect l="0" t="0" r="0" b="0"/>
              <a:pathLst>
                <a:path w="41363" h="44211">
                  <a:moveTo>
                    <a:pt x="41363" y="21690"/>
                  </a:moveTo>
                  <a:cubicBezTo>
                    <a:pt x="41363" y="37345"/>
                    <a:pt x="30495" y="44211"/>
                    <a:pt x="20335" y="44211"/>
                  </a:cubicBezTo>
                  <a:cubicBezTo>
                    <a:pt x="8866" y="44211"/>
                    <a:pt x="0" y="35852"/>
                    <a:pt x="0" y="22428"/>
                  </a:cubicBezTo>
                  <a:cubicBezTo>
                    <a:pt x="0" y="8266"/>
                    <a:pt x="9313" y="0"/>
                    <a:pt x="20997" y="0"/>
                  </a:cubicBezTo>
                  <a:cubicBezTo>
                    <a:pt x="33173" y="0"/>
                    <a:pt x="41363" y="8805"/>
                    <a:pt x="41363" y="21690"/>
                  </a:cubicBezTo>
                  <a:close/>
                  <a:moveTo>
                    <a:pt x="7835" y="22182"/>
                  </a:moveTo>
                  <a:cubicBezTo>
                    <a:pt x="7835" y="31465"/>
                    <a:pt x="13146" y="38438"/>
                    <a:pt x="20658" y="38438"/>
                  </a:cubicBezTo>
                  <a:cubicBezTo>
                    <a:pt x="28032" y="38438"/>
                    <a:pt x="33543" y="31557"/>
                    <a:pt x="33543" y="21951"/>
                  </a:cubicBezTo>
                  <a:cubicBezTo>
                    <a:pt x="33543" y="14808"/>
                    <a:pt x="29925" y="5757"/>
                    <a:pt x="20797" y="5757"/>
                  </a:cubicBezTo>
                  <a:cubicBezTo>
                    <a:pt x="11760" y="5757"/>
                    <a:pt x="7835" y="14162"/>
                    <a:pt x="7835" y="2218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0" name="Free Form 60"/>
            <p:cNvSpPr/>
            <p:nvPr/>
          </p:nvSpPr>
          <p:spPr>
            <a:xfrm>
              <a:off x="3128103" y="1542231"/>
              <a:ext cx="36315" cy="43257"/>
            </a:xfrm>
            <a:custGeom>
              <a:avLst/>
              <a:gdLst/>
              <a:ahLst/>
              <a:cxnLst/>
              <a:rect l="0" t="0" r="0" b="0"/>
              <a:pathLst>
                <a:path w="36314" h="43256">
                  <a:moveTo>
                    <a:pt x="354" y="12392"/>
                  </a:moveTo>
                  <a:cubicBezTo>
                    <a:pt x="354" y="7974"/>
                    <a:pt x="200" y="4464"/>
                    <a:pt x="0" y="969"/>
                  </a:cubicBezTo>
                  <a:lnTo>
                    <a:pt x="6788" y="969"/>
                  </a:lnTo>
                  <a:lnTo>
                    <a:pt x="7219" y="7912"/>
                  </a:lnTo>
                  <a:lnTo>
                    <a:pt x="7435" y="7912"/>
                  </a:lnTo>
                  <a:cubicBezTo>
                    <a:pt x="9513" y="3956"/>
                    <a:pt x="14439" y="0"/>
                    <a:pt x="21412" y="0"/>
                  </a:cubicBezTo>
                  <a:cubicBezTo>
                    <a:pt x="27231" y="0"/>
                    <a:pt x="36314" y="3494"/>
                    <a:pt x="36314" y="18026"/>
                  </a:cubicBezTo>
                  <a:lnTo>
                    <a:pt x="36314" y="43256"/>
                  </a:lnTo>
                  <a:lnTo>
                    <a:pt x="28663" y="43256"/>
                  </a:lnTo>
                  <a:lnTo>
                    <a:pt x="28663" y="18872"/>
                  </a:lnTo>
                  <a:cubicBezTo>
                    <a:pt x="28663" y="12038"/>
                    <a:pt x="26092" y="6311"/>
                    <a:pt x="18888" y="6311"/>
                  </a:cubicBezTo>
                  <a:cubicBezTo>
                    <a:pt x="13839" y="6311"/>
                    <a:pt x="9913" y="9898"/>
                    <a:pt x="8528" y="14208"/>
                  </a:cubicBezTo>
                  <a:cubicBezTo>
                    <a:pt x="8204"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1" name="Free Form 61"/>
            <p:cNvSpPr/>
            <p:nvPr/>
          </p:nvSpPr>
          <p:spPr>
            <a:xfrm>
              <a:off x="3192324" y="1525633"/>
              <a:ext cx="44750" cy="60775"/>
            </a:xfrm>
            <a:custGeom>
              <a:avLst/>
              <a:gdLst/>
              <a:ahLst/>
              <a:cxnLst/>
              <a:rect l="0" t="0" r="0" b="0"/>
              <a:pathLst>
                <a:path w="44750" h="60775">
                  <a:moveTo>
                    <a:pt x="44627" y="57958"/>
                  </a:moveTo>
                  <a:cubicBezTo>
                    <a:pt x="41886" y="59343"/>
                    <a:pt x="36237" y="60775"/>
                    <a:pt x="29048" y="60775"/>
                  </a:cubicBezTo>
                  <a:cubicBezTo>
                    <a:pt x="12453" y="60775"/>
                    <a:pt x="0" y="50261"/>
                    <a:pt x="0" y="30911"/>
                  </a:cubicBezTo>
                  <a:cubicBezTo>
                    <a:pt x="0" y="12422"/>
                    <a:pt x="12469" y="0"/>
                    <a:pt x="30757" y="0"/>
                  </a:cubicBezTo>
                  <a:cubicBezTo>
                    <a:pt x="38053" y="0"/>
                    <a:pt x="42733" y="1539"/>
                    <a:pt x="44750" y="2586"/>
                  </a:cubicBezTo>
                  <a:lnTo>
                    <a:pt x="42872" y="8789"/>
                  </a:lnTo>
                  <a:cubicBezTo>
                    <a:pt x="40008" y="7419"/>
                    <a:pt x="35914" y="6357"/>
                    <a:pt x="31018" y="6357"/>
                  </a:cubicBezTo>
                  <a:cubicBezTo>
                    <a:pt x="17179" y="6357"/>
                    <a:pt x="8035" y="15193"/>
                    <a:pt x="8035" y="30680"/>
                  </a:cubicBezTo>
                  <a:cubicBezTo>
                    <a:pt x="8035" y="45104"/>
                    <a:pt x="16348" y="54309"/>
                    <a:pt x="30618" y="54309"/>
                  </a:cubicBezTo>
                  <a:cubicBezTo>
                    <a:pt x="35298" y="54309"/>
                    <a:pt x="40008" y="53370"/>
                    <a:pt x="43103" y="51892"/>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2" name="Free Form 62"/>
            <p:cNvSpPr/>
            <p:nvPr/>
          </p:nvSpPr>
          <p:spPr>
            <a:xfrm>
              <a:off x="3242268" y="1542231"/>
              <a:ext cx="33713" cy="44211"/>
            </a:xfrm>
            <a:custGeom>
              <a:avLst/>
              <a:gdLst/>
              <a:ahLst/>
              <a:cxnLst/>
              <a:rect l="0" t="0" r="0" b="0"/>
              <a:pathLst>
                <a:path w="33712" h="44211">
                  <a:moveTo>
                    <a:pt x="26770" y="43256"/>
                  </a:moveTo>
                  <a:lnTo>
                    <a:pt x="26092" y="37915"/>
                  </a:lnTo>
                  <a:lnTo>
                    <a:pt x="25861" y="37915"/>
                  </a:lnTo>
                  <a:cubicBezTo>
                    <a:pt x="23537" y="41224"/>
                    <a:pt x="18980" y="44211"/>
                    <a:pt x="12930"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94" y="0"/>
                  </a:cubicBezTo>
                  <a:cubicBezTo>
                    <a:pt x="29910" y="0"/>
                    <a:pt x="33066" y="8836"/>
                    <a:pt x="33066" y="17318"/>
                  </a:cubicBezTo>
                  <a:lnTo>
                    <a:pt x="33066" y="33143"/>
                  </a:lnTo>
                  <a:cubicBezTo>
                    <a:pt x="33066" y="36745"/>
                    <a:pt x="33235" y="40347"/>
                    <a:pt x="33712" y="43256"/>
                  </a:cubicBezTo>
                  <a:close/>
                  <a:moveTo>
                    <a:pt x="25569" y="21659"/>
                  </a:moveTo>
                  <a:cubicBezTo>
                    <a:pt x="17241" y="21489"/>
                    <a:pt x="7712" y="22967"/>
                    <a:pt x="7712" y="31157"/>
                  </a:cubicBezTo>
                  <a:cubicBezTo>
                    <a:pt x="7712" y="36206"/>
                    <a:pt x="11037" y="38515"/>
                    <a:pt x="14901" y="38515"/>
                  </a:cubicBezTo>
                  <a:cubicBezTo>
                    <a:pt x="20473" y="38515"/>
                    <a:pt x="23983" y="35005"/>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3" name="Free Form 63"/>
            <p:cNvSpPr/>
            <p:nvPr/>
          </p:nvSpPr>
          <p:spPr>
            <a:xfrm>
              <a:off x="3287402" y="1542231"/>
              <a:ext cx="36314" cy="43257"/>
            </a:xfrm>
            <a:custGeom>
              <a:avLst/>
              <a:gdLst/>
              <a:ahLst/>
              <a:cxnLst/>
              <a:rect l="0" t="0" r="0" b="0"/>
              <a:pathLst>
                <a:path w="36314" h="43256">
                  <a:moveTo>
                    <a:pt x="354" y="12392"/>
                  </a:moveTo>
                  <a:cubicBezTo>
                    <a:pt x="354" y="7974"/>
                    <a:pt x="200" y="4464"/>
                    <a:pt x="0" y="969"/>
                  </a:cubicBezTo>
                  <a:lnTo>
                    <a:pt x="6788" y="969"/>
                  </a:lnTo>
                  <a:lnTo>
                    <a:pt x="7219" y="7912"/>
                  </a:lnTo>
                  <a:lnTo>
                    <a:pt x="7435" y="7912"/>
                  </a:lnTo>
                  <a:cubicBezTo>
                    <a:pt x="9513" y="3956"/>
                    <a:pt x="14439" y="0"/>
                    <a:pt x="21412" y="0"/>
                  </a:cubicBezTo>
                  <a:cubicBezTo>
                    <a:pt x="27231" y="0"/>
                    <a:pt x="36314" y="3494"/>
                    <a:pt x="36314" y="18026"/>
                  </a:cubicBezTo>
                  <a:lnTo>
                    <a:pt x="36314" y="43256"/>
                  </a:lnTo>
                  <a:lnTo>
                    <a:pt x="28663" y="43256"/>
                  </a:lnTo>
                  <a:lnTo>
                    <a:pt x="28663" y="18872"/>
                  </a:lnTo>
                  <a:cubicBezTo>
                    <a:pt x="28663" y="12038"/>
                    <a:pt x="26092" y="6311"/>
                    <a:pt x="18888" y="6311"/>
                  </a:cubicBezTo>
                  <a:cubicBezTo>
                    <a:pt x="13839" y="6311"/>
                    <a:pt x="9913" y="9898"/>
                    <a:pt x="8528" y="14208"/>
                  </a:cubicBezTo>
                  <a:cubicBezTo>
                    <a:pt x="8204"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4" name="Free Form 64"/>
            <p:cNvSpPr/>
            <p:nvPr/>
          </p:nvSpPr>
          <p:spPr>
            <a:xfrm>
              <a:off x="3332948" y="1542231"/>
              <a:ext cx="33697" cy="44211"/>
            </a:xfrm>
            <a:custGeom>
              <a:avLst/>
              <a:gdLst/>
              <a:ahLst/>
              <a:cxnLst/>
              <a:rect l="0" t="0" r="0" b="0"/>
              <a:pathLst>
                <a:path w="33697" h="44211">
                  <a:moveTo>
                    <a:pt x="26770" y="43256"/>
                  </a:moveTo>
                  <a:lnTo>
                    <a:pt x="26092" y="37915"/>
                  </a:lnTo>
                  <a:lnTo>
                    <a:pt x="25861" y="37915"/>
                  </a:lnTo>
                  <a:cubicBezTo>
                    <a:pt x="23537" y="41224"/>
                    <a:pt x="18980" y="44211"/>
                    <a:pt x="12930"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94" y="0"/>
                  </a:cubicBezTo>
                  <a:cubicBezTo>
                    <a:pt x="29910" y="0"/>
                    <a:pt x="33066" y="8836"/>
                    <a:pt x="33066" y="17318"/>
                  </a:cubicBezTo>
                  <a:lnTo>
                    <a:pt x="33066" y="33143"/>
                  </a:lnTo>
                  <a:cubicBezTo>
                    <a:pt x="33066" y="36745"/>
                    <a:pt x="33235" y="40347"/>
                    <a:pt x="33697" y="43256"/>
                  </a:cubicBezTo>
                  <a:close/>
                  <a:moveTo>
                    <a:pt x="25569" y="21659"/>
                  </a:moveTo>
                  <a:cubicBezTo>
                    <a:pt x="17241" y="21489"/>
                    <a:pt x="7712" y="22967"/>
                    <a:pt x="7712" y="31157"/>
                  </a:cubicBezTo>
                  <a:cubicBezTo>
                    <a:pt x="7712" y="36206"/>
                    <a:pt x="11037" y="38515"/>
                    <a:pt x="14901" y="38515"/>
                  </a:cubicBezTo>
                  <a:cubicBezTo>
                    <a:pt x="20473" y="38515"/>
                    <a:pt x="23983" y="35005"/>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5" name="Free Form 65"/>
            <p:cNvSpPr/>
            <p:nvPr/>
          </p:nvSpPr>
          <p:spPr>
            <a:xfrm>
              <a:off x="3375281" y="1523395"/>
              <a:ext cx="39993" cy="63053"/>
            </a:xfrm>
            <a:custGeom>
              <a:avLst/>
              <a:gdLst/>
              <a:ahLst/>
              <a:cxnLst/>
              <a:rect l="0" t="0" r="0" b="0"/>
              <a:pathLst>
                <a:path w="39993" h="63053">
                  <a:moveTo>
                    <a:pt x="39654" y="0"/>
                  </a:moveTo>
                  <a:lnTo>
                    <a:pt x="39654" y="51184"/>
                  </a:lnTo>
                  <a:cubicBezTo>
                    <a:pt x="39654" y="54940"/>
                    <a:pt x="39793" y="59174"/>
                    <a:pt x="39993" y="62083"/>
                  </a:cubicBezTo>
                  <a:lnTo>
                    <a:pt x="33158" y="62083"/>
                  </a:lnTo>
                  <a:lnTo>
                    <a:pt x="32773" y="54771"/>
                  </a:lnTo>
                  <a:lnTo>
                    <a:pt x="32573" y="54771"/>
                  </a:lnTo>
                  <a:cubicBezTo>
                    <a:pt x="30218" y="59497"/>
                    <a:pt x="25122" y="63053"/>
                    <a:pt x="18226" y="63053"/>
                  </a:cubicBezTo>
                  <a:cubicBezTo>
                    <a:pt x="7974" y="63053"/>
                    <a:pt x="76" y="54386"/>
                    <a:pt x="76" y="41563"/>
                  </a:cubicBezTo>
                  <a:cubicBezTo>
                    <a:pt x="0" y="27432"/>
                    <a:pt x="8774" y="18842"/>
                    <a:pt x="19073" y="18842"/>
                  </a:cubicBezTo>
                  <a:cubicBezTo>
                    <a:pt x="25569" y="18842"/>
                    <a:pt x="29941" y="21890"/>
                    <a:pt x="31819" y="25246"/>
                  </a:cubicBezTo>
                  <a:lnTo>
                    <a:pt x="32004" y="25246"/>
                  </a:lnTo>
                  <a:lnTo>
                    <a:pt x="32004" y="0"/>
                  </a:lnTo>
                  <a:close/>
                  <a:moveTo>
                    <a:pt x="32004" y="37007"/>
                  </a:moveTo>
                  <a:cubicBezTo>
                    <a:pt x="32004" y="36006"/>
                    <a:pt x="31911" y="34728"/>
                    <a:pt x="31680" y="33728"/>
                  </a:cubicBezTo>
                  <a:cubicBezTo>
                    <a:pt x="30480" y="28863"/>
                    <a:pt x="26339" y="24876"/>
                    <a:pt x="20535" y="24876"/>
                  </a:cubicBezTo>
                  <a:cubicBezTo>
                    <a:pt x="12576" y="24876"/>
                    <a:pt x="7820" y="31850"/>
                    <a:pt x="7820" y="41148"/>
                  </a:cubicBezTo>
                  <a:cubicBezTo>
                    <a:pt x="7820" y="49737"/>
                    <a:pt x="12099" y="56865"/>
                    <a:pt x="20396" y="56865"/>
                  </a:cubicBezTo>
                  <a:cubicBezTo>
                    <a:pt x="25538" y="56865"/>
                    <a:pt x="30202" y="53386"/>
                    <a:pt x="31619" y="47628"/>
                  </a:cubicBezTo>
                  <a:cubicBezTo>
                    <a:pt x="31896" y="46628"/>
                    <a:pt x="32004" y="45535"/>
                    <a:pt x="32004" y="44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6" name="Free Form 66"/>
            <p:cNvSpPr/>
            <p:nvPr/>
          </p:nvSpPr>
          <p:spPr>
            <a:xfrm>
              <a:off x="3426752" y="1526447"/>
              <a:ext cx="9544" cy="59036"/>
            </a:xfrm>
            <a:custGeom>
              <a:avLst/>
              <a:gdLst/>
              <a:ahLst/>
              <a:cxnLst/>
              <a:rect l="0" t="0" r="0" b="0"/>
              <a:pathLst>
                <a:path w="9544" h="59034">
                  <a:moveTo>
                    <a:pt x="954" y="59035"/>
                  </a:moveTo>
                  <a:lnTo>
                    <a:pt x="954" y="16748"/>
                  </a:lnTo>
                  <a:lnTo>
                    <a:pt x="8605" y="16748"/>
                  </a:lnTo>
                  <a:lnTo>
                    <a:pt x="8605" y="59035"/>
                  </a:lnTo>
                  <a:close/>
                  <a:moveTo>
                    <a:pt x="9544" y="4787"/>
                  </a:moveTo>
                  <a:cubicBezTo>
                    <a:pt x="9544" y="7404"/>
                    <a:pt x="7696" y="9575"/>
                    <a:pt x="4648" y="9575"/>
                  </a:cubicBezTo>
                  <a:cubicBezTo>
                    <a:pt x="1862" y="9575"/>
                    <a:pt x="0" y="7404"/>
                    <a:pt x="0" y="4787"/>
                  </a:cubicBezTo>
                  <a:cubicBezTo>
                    <a:pt x="0" y="2155"/>
                    <a:pt x="1970" y="0"/>
                    <a:pt x="4787" y="0"/>
                  </a:cubicBezTo>
                  <a:cubicBezTo>
                    <a:pt x="7666" y="0"/>
                    <a:pt x="9513"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7" name="Free Form 67"/>
            <p:cNvSpPr/>
            <p:nvPr/>
          </p:nvSpPr>
          <p:spPr>
            <a:xfrm>
              <a:off x="3445054" y="1542235"/>
              <a:ext cx="37299" cy="44165"/>
            </a:xfrm>
            <a:custGeom>
              <a:avLst/>
              <a:gdLst/>
              <a:ahLst/>
              <a:cxnLst/>
              <a:rect l="0" t="0" r="0" b="0"/>
              <a:pathLst>
                <a:path w="37299" h="44165">
                  <a:moveTo>
                    <a:pt x="7389" y="23491"/>
                  </a:moveTo>
                  <a:cubicBezTo>
                    <a:pt x="7527" y="33897"/>
                    <a:pt x="14131" y="38176"/>
                    <a:pt x="21859" y="38176"/>
                  </a:cubicBezTo>
                  <a:cubicBezTo>
                    <a:pt x="27355" y="38176"/>
                    <a:pt x="30726" y="37191"/>
                    <a:pt x="33574" y="36006"/>
                  </a:cubicBezTo>
                  <a:lnTo>
                    <a:pt x="34913" y="41471"/>
                  </a:lnTo>
                  <a:cubicBezTo>
                    <a:pt x="32234" y="42702"/>
                    <a:pt x="27524" y="44165"/>
                    <a:pt x="20812" y="44165"/>
                  </a:cubicBezTo>
                  <a:cubicBezTo>
                    <a:pt x="7804" y="44165"/>
                    <a:pt x="0" y="35513"/>
                    <a:pt x="0" y="22829"/>
                  </a:cubicBezTo>
                  <a:cubicBezTo>
                    <a:pt x="0" y="10006"/>
                    <a:pt x="7543" y="0"/>
                    <a:pt x="19904" y="0"/>
                  </a:cubicBezTo>
                  <a:cubicBezTo>
                    <a:pt x="33697" y="0"/>
                    <a:pt x="37299" y="12099"/>
                    <a:pt x="37299" y="19888"/>
                  </a:cubicBezTo>
                  <a:cubicBezTo>
                    <a:pt x="37299" y="21505"/>
                    <a:pt x="37207" y="22659"/>
                    <a:pt x="37037" y="23491"/>
                  </a:cubicBezTo>
                  <a:close/>
                  <a:moveTo>
                    <a:pt x="29895" y="17964"/>
                  </a:moveTo>
                  <a:cubicBezTo>
                    <a:pt x="29972" y="13115"/>
                    <a:pt x="27909" y="5511"/>
                    <a:pt x="19288" y="5511"/>
                  </a:cubicBezTo>
                  <a:cubicBezTo>
                    <a:pt x="11437" y="5511"/>
                    <a:pt x="8081" y="12607"/>
                    <a:pt x="7481"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8" name="Free Form 68"/>
            <p:cNvSpPr/>
            <p:nvPr/>
          </p:nvSpPr>
          <p:spPr>
            <a:xfrm>
              <a:off x="3491598" y="1542231"/>
              <a:ext cx="36314" cy="43257"/>
            </a:xfrm>
            <a:custGeom>
              <a:avLst/>
              <a:gdLst/>
              <a:ahLst/>
              <a:cxnLst/>
              <a:rect l="0" t="0" r="0" b="0"/>
              <a:pathLst>
                <a:path w="36314" h="43256">
                  <a:moveTo>
                    <a:pt x="338" y="12392"/>
                  </a:moveTo>
                  <a:cubicBezTo>
                    <a:pt x="338" y="7974"/>
                    <a:pt x="200" y="4464"/>
                    <a:pt x="0" y="969"/>
                  </a:cubicBezTo>
                  <a:lnTo>
                    <a:pt x="6788" y="969"/>
                  </a:lnTo>
                  <a:lnTo>
                    <a:pt x="7204" y="7912"/>
                  </a:lnTo>
                  <a:lnTo>
                    <a:pt x="7419" y="7912"/>
                  </a:lnTo>
                  <a:cubicBezTo>
                    <a:pt x="9498" y="3956"/>
                    <a:pt x="14424" y="0"/>
                    <a:pt x="21412" y="0"/>
                  </a:cubicBezTo>
                  <a:cubicBezTo>
                    <a:pt x="27216" y="0"/>
                    <a:pt x="36314" y="3494"/>
                    <a:pt x="36314" y="18026"/>
                  </a:cubicBezTo>
                  <a:lnTo>
                    <a:pt x="36314" y="43256"/>
                  </a:lnTo>
                  <a:lnTo>
                    <a:pt x="28663" y="43256"/>
                  </a:lnTo>
                  <a:lnTo>
                    <a:pt x="28663" y="18872"/>
                  </a:lnTo>
                  <a:cubicBezTo>
                    <a:pt x="28663" y="12038"/>
                    <a:pt x="26077" y="6311"/>
                    <a:pt x="18888" y="6311"/>
                  </a:cubicBezTo>
                  <a:cubicBezTo>
                    <a:pt x="13839" y="6311"/>
                    <a:pt x="9898" y="9898"/>
                    <a:pt x="8528" y="14208"/>
                  </a:cubicBezTo>
                  <a:cubicBezTo>
                    <a:pt x="8204" y="15147"/>
                    <a:pt x="7989" y="16502"/>
                    <a:pt x="7989" y="17780"/>
                  </a:cubicBezTo>
                  <a:lnTo>
                    <a:pt x="7989" y="43256"/>
                  </a:lnTo>
                  <a:lnTo>
                    <a:pt x="338"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69" name="Free Form 69"/>
            <p:cNvSpPr/>
            <p:nvPr/>
          </p:nvSpPr>
          <p:spPr>
            <a:xfrm>
              <a:off x="3540101" y="1542231"/>
              <a:ext cx="36329" cy="43257"/>
            </a:xfrm>
            <a:custGeom>
              <a:avLst/>
              <a:gdLst/>
              <a:ahLst/>
              <a:cxnLst/>
              <a:rect l="0" t="0" r="0" b="0"/>
              <a:pathLst>
                <a:path w="36329" h="43256">
                  <a:moveTo>
                    <a:pt x="354" y="12392"/>
                  </a:moveTo>
                  <a:cubicBezTo>
                    <a:pt x="354" y="7974"/>
                    <a:pt x="215" y="4464"/>
                    <a:pt x="0" y="969"/>
                  </a:cubicBezTo>
                  <a:lnTo>
                    <a:pt x="6804" y="969"/>
                  </a:lnTo>
                  <a:lnTo>
                    <a:pt x="7219" y="7912"/>
                  </a:lnTo>
                  <a:lnTo>
                    <a:pt x="7435" y="7912"/>
                  </a:lnTo>
                  <a:cubicBezTo>
                    <a:pt x="9513" y="3956"/>
                    <a:pt x="14439" y="0"/>
                    <a:pt x="21428" y="0"/>
                  </a:cubicBezTo>
                  <a:cubicBezTo>
                    <a:pt x="27231" y="0"/>
                    <a:pt x="36329" y="3494"/>
                    <a:pt x="36329" y="18026"/>
                  </a:cubicBezTo>
                  <a:lnTo>
                    <a:pt x="36329" y="43256"/>
                  </a:lnTo>
                  <a:lnTo>
                    <a:pt x="28678" y="43256"/>
                  </a:lnTo>
                  <a:lnTo>
                    <a:pt x="28678" y="18872"/>
                  </a:lnTo>
                  <a:cubicBezTo>
                    <a:pt x="28678" y="12038"/>
                    <a:pt x="26092" y="6311"/>
                    <a:pt x="18903" y="6311"/>
                  </a:cubicBezTo>
                  <a:cubicBezTo>
                    <a:pt x="13854" y="6311"/>
                    <a:pt x="9913" y="9898"/>
                    <a:pt x="8528" y="14208"/>
                  </a:cubicBezTo>
                  <a:cubicBezTo>
                    <a:pt x="8220" y="15147"/>
                    <a:pt x="8004" y="16502"/>
                    <a:pt x="8004" y="17780"/>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0" name="Free Form 70"/>
            <p:cNvSpPr/>
            <p:nvPr/>
          </p:nvSpPr>
          <p:spPr>
            <a:xfrm>
              <a:off x="3585892" y="1542235"/>
              <a:ext cx="37299" cy="44165"/>
            </a:xfrm>
            <a:custGeom>
              <a:avLst/>
              <a:gdLst/>
              <a:ahLst/>
              <a:cxnLst/>
              <a:rect l="0" t="0" r="0" b="0"/>
              <a:pathLst>
                <a:path w="37299" h="44165">
                  <a:moveTo>
                    <a:pt x="7389" y="23491"/>
                  </a:moveTo>
                  <a:cubicBezTo>
                    <a:pt x="7527" y="33897"/>
                    <a:pt x="14131" y="38176"/>
                    <a:pt x="21859" y="38176"/>
                  </a:cubicBezTo>
                  <a:cubicBezTo>
                    <a:pt x="27355" y="38176"/>
                    <a:pt x="30726" y="37191"/>
                    <a:pt x="33574" y="36006"/>
                  </a:cubicBezTo>
                  <a:lnTo>
                    <a:pt x="34913" y="41471"/>
                  </a:lnTo>
                  <a:cubicBezTo>
                    <a:pt x="32234" y="42702"/>
                    <a:pt x="27524" y="44165"/>
                    <a:pt x="20812" y="44165"/>
                  </a:cubicBezTo>
                  <a:cubicBezTo>
                    <a:pt x="7820" y="44165"/>
                    <a:pt x="0" y="35513"/>
                    <a:pt x="0" y="22829"/>
                  </a:cubicBezTo>
                  <a:cubicBezTo>
                    <a:pt x="0" y="10006"/>
                    <a:pt x="7558" y="0"/>
                    <a:pt x="19904" y="0"/>
                  </a:cubicBezTo>
                  <a:cubicBezTo>
                    <a:pt x="33697" y="0"/>
                    <a:pt x="37299" y="12099"/>
                    <a:pt x="37299" y="19888"/>
                  </a:cubicBezTo>
                  <a:cubicBezTo>
                    <a:pt x="37299" y="21505"/>
                    <a:pt x="37207" y="22659"/>
                    <a:pt x="37037" y="23491"/>
                  </a:cubicBezTo>
                  <a:close/>
                  <a:moveTo>
                    <a:pt x="29895" y="17964"/>
                  </a:moveTo>
                  <a:cubicBezTo>
                    <a:pt x="29972" y="13115"/>
                    <a:pt x="27909" y="5511"/>
                    <a:pt x="19288" y="5511"/>
                  </a:cubicBezTo>
                  <a:cubicBezTo>
                    <a:pt x="11437" y="5511"/>
                    <a:pt x="8081" y="12607"/>
                    <a:pt x="7481"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1" name="Free Form 71"/>
            <p:cNvSpPr/>
            <p:nvPr/>
          </p:nvSpPr>
          <p:spPr>
            <a:xfrm>
              <a:off x="3648185" y="1523395"/>
              <a:ext cx="40009" cy="63053"/>
            </a:xfrm>
            <a:custGeom>
              <a:avLst/>
              <a:gdLst/>
              <a:ahLst/>
              <a:cxnLst/>
              <a:rect l="0" t="0" r="0" b="0"/>
              <a:pathLst>
                <a:path w="40008" h="63053">
                  <a:moveTo>
                    <a:pt x="39654" y="0"/>
                  </a:moveTo>
                  <a:lnTo>
                    <a:pt x="39654" y="51184"/>
                  </a:lnTo>
                  <a:cubicBezTo>
                    <a:pt x="39654" y="54940"/>
                    <a:pt x="39793" y="59174"/>
                    <a:pt x="40008" y="62083"/>
                  </a:cubicBezTo>
                  <a:lnTo>
                    <a:pt x="33158" y="62083"/>
                  </a:lnTo>
                  <a:lnTo>
                    <a:pt x="32773" y="54771"/>
                  </a:lnTo>
                  <a:lnTo>
                    <a:pt x="32573" y="54771"/>
                  </a:lnTo>
                  <a:cubicBezTo>
                    <a:pt x="30218" y="59497"/>
                    <a:pt x="25138" y="63053"/>
                    <a:pt x="18226" y="63053"/>
                  </a:cubicBezTo>
                  <a:cubicBezTo>
                    <a:pt x="7974" y="63053"/>
                    <a:pt x="76" y="54386"/>
                    <a:pt x="76" y="41563"/>
                  </a:cubicBezTo>
                  <a:cubicBezTo>
                    <a:pt x="0" y="27432"/>
                    <a:pt x="8774" y="18842"/>
                    <a:pt x="19073" y="18842"/>
                  </a:cubicBezTo>
                  <a:cubicBezTo>
                    <a:pt x="25569" y="18842"/>
                    <a:pt x="29941" y="21890"/>
                    <a:pt x="31834" y="25246"/>
                  </a:cubicBezTo>
                  <a:lnTo>
                    <a:pt x="32004" y="25246"/>
                  </a:lnTo>
                  <a:lnTo>
                    <a:pt x="32004" y="0"/>
                  </a:lnTo>
                  <a:close/>
                  <a:moveTo>
                    <a:pt x="32004" y="37007"/>
                  </a:moveTo>
                  <a:cubicBezTo>
                    <a:pt x="32004" y="36006"/>
                    <a:pt x="31911" y="34728"/>
                    <a:pt x="31680" y="33728"/>
                  </a:cubicBezTo>
                  <a:cubicBezTo>
                    <a:pt x="30495" y="28863"/>
                    <a:pt x="26339" y="24876"/>
                    <a:pt x="20535" y="24876"/>
                  </a:cubicBezTo>
                  <a:cubicBezTo>
                    <a:pt x="12576" y="24876"/>
                    <a:pt x="7820" y="31850"/>
                    <a:pt x="7820" y="41148"/>
                  </a:cubicBezTo>
                  <a:cubicBezTo>
                    <a:pt x="7820" y="49737"/>
                    <a:pt x="12099" y="56865"/>
                    <a:pt x="20396" y="56865"/>
                  </a:cubicBezTo>
                  <a:cubicBezTo>
                    <a:pt x="25538" y="56865"/>
                    <a:pt x="30202" y="53386"/>
                    <a:pt x="31634" y="47628"/>
                  </a:cubicBezTo>
                  <a:cubicBezTo>
                    <a:pt x="31911" y="46628"/>
                    <a:pt x="32004" y="45535"/>
                    <a:pt x="32004" y="44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2" name="Free Form 72"/>
            <p:cNvSpPr/>
            <p:nvPr/>
          </p:nvSpPr>
          <p:spPr>
            <a:xfrm>
              <a:off x="3697527" y="1542235"/>
              <a:ext cx="37299" cy="44165"/>
            </a:xfrm>
            <a:custGeom>
              <a:avLst/>
              <a:gdLst/>
              <a:ahLst/>
              <a:cxnLst/>
              <a:rect l="0" t="0" r="0" b="0"/>
              <a:pathLst>
                <a:path w="37299" h="44165">
                  <a:moveTo>
                    <a:pt x="7389" y="23491"/>
                  </a:moveTo>
                  <a:cubicBezTo>
                    <a:pt x="7527" y="33897"/>
                    <a:pt x="14131" y="38176"/>
                    <a:pt x="21859" y="38176"/>
                  </a:cubicBezTo>
                  <a:cubicBezTo>
                    <a:pt x="27355" y="38176"/>
                    <a:pt x="30726" y="37191"/>
                    <a:pt x="33574" y="36006"/>
                  </a:cubicBezTo>
                  <a:lnTo>
                    <a:pt x="34913" y="41471"/>
                  </a:lnTo>
                  <a:cubicBezTo>
                    <a:pt x="32219" y="42702"/>
                    <a:pt x="27524" y="44165"/>
                    <a:pt x="20812" y="44165"/>
                  </a:cubicBezTo>
                  <a:cubicBezTo>
                    <a:pt x="7804" y="44165"/>
                    <a:pt x="0" y="35513"/>
                    <a:pt x="0" y="22829"/>
                  </a:cubicBezTo>
                  <a:cubicBezTo>
                    <a:pt x="0" y="10006"/>
                    <a:pt x="7543" y="0"/>
                    <a:pt x="19888" y="0"/>
                  </a:cubicBezTo>
                  <a:cubicBezTo>
                    <a:pt x="33697" y="0"/>
                    <a:pt x="37299" y="12099"/>
                    <a:pt x="37299" y="19888"/>
                  </a:cubicBezTo>
                  <a:cubicBezTo>
                    <a:pt x="37299" y="21505"/>
                    <a:pt x="37207" y="22659"/>
                    <a:pt x="37037" y="23491"/>
                  </a:cubicBezTo>
                  <a:close/>
                  <a:moveTo>
                    <a:pt x="29895" y="17964"/>
                  </a:moveTo>
                  <a:cubicBezTo>
                    <a:pt x="29972" y="13115"/>
                    <a:pt x="27909" y="5511"/>
                    <a:pt x="19288" y="5511"/>
                  </a:cubicBezTo>
                  <a:cubicBezTo>
                    <a:pt x="11422" y="5511"/>
                    <a:pt x="8081" y="12607"/>
                    <a:pt x="7481"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3" name="Free Form 73"/>
            <p:cNvSpPr/>
            <p:nvPr/>
          </p:nvSpPr>
          <p:spPr>
            <a:xfrm>
              <a:off x="3741458" y="1542232"/>
              <a:ext cx="27694" cy="44165"/>
            </a:xfrm>
            <a:custGeom>
              <a:avLst/>
              <a:gdLst/>
              <a:ahLst/>
              <a:cxnLst/>
              <a:rect l="0" t="0" r="0" b="0"/>
              <a:pathLst>
                <a:path w="27693" h="44165">
                  <a:moveTo>
                    <a:pt x="1862" y="35421"/>
                  </a:moveTo>
                  <a:cubicBezTo>
                    <a:pt x="4171" y="36868"/>
                    <a:pt x="8235" y="38438"/>
                    <a:pt x="12053" y="38438"/>
                  </a:cubicBezTo>
                  <a:cubicBezTo>
                    <a:pt x="17672" y="38438"/>
                    <a:pt x="20273" y="35683"/>
                    <a:pt x="20273" y="32142"/>
                  </a:cubicBezTo>
                  <a:cubicBezTo>
                    <a:pt x="20273" y="28432"/>
                    <a:pt x="18041" y="26492"/>
                    <a:pt x="12422" y="24399"/>
                  </a:cubicBezTo>
                  <a:cubicBezTo>
                    <a:pt x="4772" y="21628"/>
                    <a:pt x="1154" y="17472"/>
                    <a:pt x="1185" y="12407"/>
                  </a:cubicBezTo>
                  <a:cubicBezTo>
                    <a:pt x="1185" y="5603"/>
                    <a:pt x="6711" y="0"/>
                    <a:pt x="15809" y="0"/>
                  </a:cubicBezTo>
                  <a:cubicBezTo>
                    <a:pt x="20119" y="0"/>
                    <a:pt x="23814" y="1169"/>
                    <a:pt x="26169" y="2601"/>
                  </a:cubicBezTo>
                  <a:lnTo>
                    <a:pt x="24260" y="8189"/>
                  </a:lnTo>
                  <a:cubicBezTo>
                    <a:pt x="22629" y="7173"/>
                    <a:pt x="19519" y="5711"/>
                    <a:pt x="15578" y="5711"/>
                  </a:cubicBezTo>
                  <a:cubicBezTo>
                    <a:pt x="11037" y="5711"/>
                    <a:pt x="8574" y="8328"/>
                    <a:pt x="8574" y="11514"/>
                  </a:cubicBezTo>
                  <a:cubicBezTo>
                    <a:pt x="8574" y="15009"/>
                    <a:pt x="11052" y="16563"/>
                    <a:pt x="16610" y="18734"/>
                  </a:cubicBezTo>
                  <a:cubicBezTo>
                    <a:pt x="23891" y="21428"/>
                    <a:pt x="27678" y="25107"/>
                    <a:pt x="27693" y="31434"/>
                  </a:cubicBezTo>
                  <a:cubicBezTo>
                    <a:pt x="27693" y="38931"/>
                    <a:pt x="21874" y="44165"/>
                    <a:pt x="11884" y="44165"/>
                  </a:cubicBezTo>
                  <a:cubicBezTo>
                    <a:pt x="7250" y="44165"/>
                    <a:pt x="2971" y="42964"/>
                    <a:pt x="0" y="4122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4" name="Free Form 74"/>
            <p:cNvSpPr/>
            <p:nvPr/>
          </p:nvSpPr>
          <p:spPr>
            <a:xfrm>
              <a:off x="2706576" y="1610677"/>
              <a:ext cx="38408" cy="59389"/>
            </a:xfrm>
            <a:custGeom>
              <a:avLst/>
              <a:gdLst/>
              <a:ahLst/>
              <a:cxnLst/>
              <a:rect l="0" t="0" r="0" b="0"/>
              <a:pathLst>
                <a:path w="38407" h="59389">
                  <a:moveTo>
                    <a:pt x="0" y="1262"/>
                  </a:moveTo>
                  <a:cubicBezTo>
                    <a:pt x="3863" y="492"/>
                    <a:pt x="9405" y="0"/>
                    <a:pt x="14639" y="0"/>
                  </a:cubicBezTo>
                  <a:cubicBezTo>
                    <a:pt x="22721" y="0"/>
                    <a:pt x="28047" y="1524"/>
                    <a:pt x="31711" y="4849"/>
                  </a:cubicBezTo>
                  <a:cubicBezTo>
                    <a:pt x="34620" y="7419"/>
                    <a:pt x="36345" y="11437"/>
                    <a:pt x="36345" y="16055"/>
                  </a:cubicBezTo>
                  <a:cubicBezTo>
                    <a:pt x="36345" y="23799"/>
                    <a:pt x="31403" y="28940"/>
                    <a:pt x="25230" y="31064"/>
                  </a:cubicBezTo>
                  <a:lnTo>
                    <a:pt x="25230" y="31280"/>
                  </a:lnTo>
                  <a:cubicBezTo>
                    <a:pt x="29725" y="32866"/>
                    <a:pt x="32435" y="37099"/>
                    <a:pt x="33882" y="43210"/>
                  </a:cubicBezTo>
                  <a:cubicBezTo>
                    <a:pt x="35821" y="51461"/>
                    <a:pt x="37207" y="57096"/>
                    <a:pt x="38407" y="59389"/>
                  </a:cubicBezTo>
                  <a:lnTo>
                    <a:pt x="30510" y="59389"/>
                  </a:lnTo>
                  <a:cubicBezTo>
                    <a:pt x="29587" y="57681"/>
                    <a:pt x="28247" y="52662"/>
                    <a:pt x="26646" y="45288"/>
                  </a:cubicBezTo>
                  <a:cubicBezTo>
                    <a:pt x="24892" y="37207"/>
                    <a:pt x="21705" y="34082"/>
                    <a:pt x="14808" y="33851"/>
                  </a:cubicBezTo>
                  <a:lnTo>
                    <a:pt x="7604" y="33851"/>
                  </a:lnTo>
                  <a:lnTo>
                    <a:pt x="7604" y="59389"/>
                  </a:lnTo>
                  <a:lnTo>
                    <a:pt x="0" y="59389"/>
                  </a:lnTo>
                  <a:close/>
                  <a:moveTo>
                    <a:pt x="7604" y="28093"/>
                  </a:moveTo>
                  <a:lnTo>
                    <a:pt x="15378" y="28093"/>
                  </a:lnTo>
                  <a:cubicBezTo>
                    <a:pt x="23521" y="28093"/>
                    <a:pt x="28694" y="23660"/>
                    <a:pt x="28694" y="16902"/>
                  </a:cubicBezTo>
                  <a:cubicBezTo>
                    <a:pt x="28694" y="9236"/>
                    <a:pt x="23167" y="5926"/>
                    <a:pt x="15147" y="5911"/>
                  </a:cubicBezTo>
                  <a:cubicBezTo>
                    <a:pt x="11453" y="5911"/>
                    <a:pt x="8897" y="6249"/>
                    <a:pt x="7604" y="658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5" name="Free Form 75"/>
            <p:cNvSpPr/>
            <p:nvPr/>
          </p:nvSpPr>
          <p:spPr>
            <a:xfrm>
              <a:off x="2750687" y="1626819"/>
              <a:ext cx="37284" cy="44165"/>
            </a:xfrm>
            <a:custGeom>
              <a:avLst/>
              <a:gdLst/>
              <a:ahLst/>
              <a:cxnLst/>
              <a:rect l="0" t="0" r="0" b="0"/>
              <a:pathLst>
                <a:path w="37284" h="44165">
                  <a:moveTo>
                    <a:pt x="7373" y="23491"/>
                  </a:moveTo>
                  <a:cubicBezTo>
                    <a:pt x="7527" y="33897"/>
                    <a:pt x="14131" y="38176"/>
                    <a:pt x="21844" y="38176"/>
                  </a:cubicBezTo>
                  <a:cubicBezTo>
                    <a:pt x="27339" y="38176"/>
                    <a:pt x="30726" y="37191"/>
                    <a:pt x="33558" y="36006"/>
                  </a:cubicBezTo>
                  <a:lnTo>
                    <a:pt x="34913" y="41471"/>
                  </a:lnTo>
                  <a:cubicBezTo>
                    <a:pt x="32219" y="42702"/>
                    <a:pt x="27508" y="44165"/>
                    <a:pt x="20797" y="44165"/>
                  </a:cubicBezTo>
                  <a:cubicBezTo>
                    <a:pt x="7804" y="44165"/>
                    <a:pt x="0" y="35513"/>
                    <a:pt x="0" y="22829"/>
                  </a:cubicBezTo>
                  <a:cubicBezTo>
                    <a:pt x="0" y="10006"/>
                    <a:pt x="7543" y="0"/>
                    <a:pt x="19888" y="0"/>
                  </a:cubicBezTo>
                  <a:cubicBezTo>
                    <a:pt x="33681" y="0"/>
                    <a:pt x="37284" y="12099"/>
                    <a:pt x="37284" y="19888"/>
                  </a:cubicBezTo>
                  <a:cubicBezTo>
                    <a:pt x="37284" y="21505"/>
                    <a:pt x="37207" y="22659"/>
                    <a:pt x="37022" y="23491"/>
                  </a:cubicBezTo>
                  <a:close/>
                  <a:moveTo>
                    <a:pt x="29879" y="17964"/>
                  </a:moveTo>
                  <a:cubicBezTo>
                    <a:pt x="29956" y="13115"/>
                    <a:pt x="27909" y="5511"/>
                    <a:pt x="19273" y="5511"/>
                  </a:cubicBezTo>
                  <a:cubicBezTo>
                    <a:pt x="11422" y="5511"/>
                    <a:pt x="8081" y="12607"/>
                    <a:pt x="7466"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6" name="Free Form 76"/>
            <p:cNvSpPr/>
            <p:nvPr/>
          </p:nvSpPr>
          <p:spPr>
            <a:xfrm>
              <a:off x="2794484" y="1626820"/>
              <a:ext cx="39578" cy="61530"/>
            </a:xfrm>
            <a:custGeom>
              <a:avLst/>
              <a:gdLst/>
              <a:ahLst/>
              <a:cxnLst/>
              <a:rect l="0" t="0" r="0" b="0"/>
              <a:pathLst>
                <a:path w="39577" h="61529">
                  <a:moveTo>
                    <a:pt x="39577" y="954"/>
                  </a:moveTo>
                  <a:cubicBezTo>
                    <a:pt x="39362" y="3956"/>
                    <a:pt x="39223" y="7373"/>
                    <a:pt x="39223" y="12530"/>
                  </a:cubicBezTo>
                  <a:lnTo>
                    <a:pt x="39223" y="37099"/>
                  </a:lnTo>
                  <a:cubicBezTo>
                    <a:pt x="39223" y="46874"/>
                    <a:pt x="37222" y="52739"/>
                    <a:pt x="33173" y="56449"/>
                  </a:cubicBezTo>
                  <a:cubicBezTo>
                    <a:pt x="29017" y="60251"/>
                    <a:pt x="23106" y="61529"/>
                    <a:pt x="17780" y="61529"/>
                  </a:cubicBezTo>
                  <a:cubicBezTo>
                    <a:pt x="12653" y="61529"/>
                    <a:pt x="7081" y="60328"/>
                    <a:pt x="3648" y="58035"/>
                  </a:cubicBezTo>
                  <a:lnTo>
                    <a:pt x="5588" y="52123"/>
                  </a:lnTo>
                  <a:cubicBezTo>
                    <a:pt x="8405" y="53894"/>
                    <a:pt x="12746" y="55510"/>
                    <a:pt x="18026" y="55510"/>
                  </a:cubicBezTo>
                  <a:cubicBezTo>
                    <a:pt x="25877" y="55510"/>
                    <a:pt x="31649" y="51400"/>
                    <a:pt x="31649" y="40686"/>
                  </a:cubicBezTo>
                  <a:lnTo>
                    <a:pt x="31649" y="35975"/>
                  </a:lnTo>
                  <a:lnTo>
                    <a:pt x="31480" y="35975"/>
                  </a:lnTo>
                  <a:cubicBezTo>
                    <a:pt x="29156" y="39962"/>
                    <a:pt x="24553" y="43103"/>
                    <a:pt x="18041" y="43103"/>
                  </a:cubicBezTo>
                  <a:cubicBezTo>
                    <a:pt x="7496" y="43103"/>
                    <a:pt x="0" y="34143"/>
                    <a:pt x="0" y="22413"/>
                  </a:cubicBezTo>
                  <a:cubicBezTo>
                    <a:pt x="0" y="8081"/>
                    <a:pt x="9328" y="0"/>
                    <a:pt x="19103" y="0"/>
                  </a:cubicBezTo>
                  <a:cubicBezTo>
                    <a:pt x="26446" y="0"/>
                    <a:pt x="30403" y="3771"/>
                    <a:pt x="32296" y="7296"/>
                  </a:cubicBezTo>
                  <a:lnTo>
                    <a:pt x="32465" y="7296"/>
                  </a:lnTo>
                  <a:lnTo>
                    <a:pt x="32789" y="954"/>
                  </a:lnTo>
                  <a:close/>
                  <a:moveTo>
                    <a:pt x="31572" y="17595"/>
                  </a:moveTo>
                  <a:cubicBezTo>
                    <a:pt x="31572" y="16332"/>
                    <a:pt x="31465" y="15193"/>
                    <a:pt x="31141" y="14147"/>
                  </a:cubicBezTo>
                  <a:cubicBezTo>
                    <a:pt x="29725" y="9667"/>
                    <a:pt x="26015" y="5972"/>
                    <a:pt x="20350" y="5972"/>
                  </a:cubicBezTo>
                  <a:cubicBezTo>
                    <a:pt x="13007" y="5972"/>
                    <a:pt x="7743" y="12176"/>
                    <a:pt x="7743" y="22013"/>
                  </a:cubicBezTo>
                  <a:cubicBezTo>
                    <a:pt x="7743" y="30279"/>
                    <a:pt x="12007" y="37237"/>
                    <a:pt x="20273" y="37237"/>
                  </a:cubicBezTo>
                  <a:cubicBezTo>
                    <a:pt x="25045" y="37237"/>
                    <a:pt x="29325" y="34220"/>
                    <a:pt x="30957" y="29310"/>
                  </a:cubicBezTo>
                  <a:cubicBezTo>
                    <a:pt x="31372" y="28063"/>
                    <a:pt x="31572" y="26554"/>
                    <a:pt x="31572" y="2521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7" name="Free Form 77"/>
            <p:cNvSpPr/>
            <p:nvPr/>
          </p:nvSpPr>
          <p:spPr>
            <a:xfrm>
              <a:off x="2846194" y="1627782"/>
              <a:ext cx="35976" cy="43242"/>
            </a:xfrm>
            <a:custGeom>
              <a:avLst/>
              <a:gdLst/>
              <a:ahLst/>
              <a:cxnLst/>
              <a:rect l="0" t="0" r="0" b="0"/>
              <a:pathLst>
                <a:path w="35975" h="43241">
                  <a:moveTo>
                    <a:pt x="35621" y="30710"/>
                  </a:moveTo>
                  <a:cubicBezTo>
                    <a:pt x="35621" y="35144"/>
                    <a:pt x="35760" y="38946"/>
                    <a:pt x="35975" y="42287"/>
                  </a:cubicBezTo>
                  <a:lnTo>
                    <a:pt x="29186" y="42287"/>
                  </a:lnTo>
                  <a:lnTo>
                    <a:pt x="28771" y="35375"/>
                  </a:lnTo>
                  <a:lnTo>
                    <a:pt x="28555" y="35375"/>
                  </a:lnTo>
                  <a:cubicBezTo>
                    <a:pt x="26600" y="38777"/>
                    <a:pt x="22136" y="43241"/>
                    <a:pt x="14547" y="43241"/>
                  </a:cubicBezTo>
                  <a:cubicBezTo>
                    <a:pt x="7943" y="43241"/>
                    <a:pt x="0" y="39531"/>
                    <a:pt x="0" y="24707"/>
                  </a:cubicBezTo>
                  <a:lnTo>
                    <a:pt x="0" y="0"/>
                  </a:lnTo>
                  <a:lnTo>
                    <a:pt x="7650" y="0"/>
                  </a:lnTo>
                  <a:lnTo>
                    <a:pt x="7650" y="23352"/>
                  </a:lnTo>
                  <a:cubicBezTo>
                    <a:pt x="7650" y="31419"/>
                    <a:pt x="10144" y="36899"/>
                    <a:pt x="17087" y="36899"/>
                  </a:cubicBezTo>
                  <a:cubicBezTo>
                    <a:pt x="22244" y="36899"/>
                    <a:pt x="25846" y="33297"/>
                    <a:pt x="27278" y="29848"/>
                  </a:cubicBezTo>
                  <a:cubicBezTo>
                    <a:pt x="27662" y="28740"/>
                    <a:pt x="27970" y="27370"/>
                    <a:pt x="27970" y="25908"/>
                  </a:cubicBezTo>
                  <a:lnTo>
                    <a:pt x="27970" y="0"/>
                  </a:lnTo>
                  <a:lnTo>
                    <a:pt x="35621" y="0"/>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8" name="Rectangle 78"/>
            <p:cNvSpPr/>
            <p:nvPr/>
          </p:nvSpPr>
          <p:spPr>
            <a:xfrm>
              <a:off x="2894584" y="1607989"/>
              <a:ext cx="7650" cy="62084"/>
            </a:xfrm>
            <a:prstGeom prst="rect">
              <a:avLst/>
            </a:pr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79" name="Free Form 79"/>
            <p:cNvSpPr/>
            <p:nvPr/>
          </p:nvSpPr>
          <p:spPr>
            <a:xfrm>
              <a:off x="2911854" y="1626814"/>
              <a:ext cx="33713" cy="44212"/>
            </a:xfrm>
            <a:custGeom>
              <a:avLst/>
              <a:gdLst/>
              <a:ahLst/>
              <a:cxnLst/>
              <a:rect l="0" t="0" r="0" b="0"/>
              <a:pathLst>
                <a:path w="33712" h="44211">
                  <a:moveTo>
                    <a:pt x="26770" y="43256"/>
                  </a:moveTo>
                  <a:lnTo>
                    <a:pt x="26092" y="37915"/>
                  </a:lnTo>
                  <a:lnTo>
                    <a:pt x="25861" y="37915"/>
                  </a:lnTo>
                  <a:cubicBezTo>
                    <a:pt x="23537" y="41224"/>
                    <a:pt x="18980" y="44211"/>
                    <a:pt x="12930" y="44211"/>
                  </a:cubicBezTo>
                  <a:cubicBezTo>
                    <a:pt x="4387" y="44211"/>
                    <a:pt x="0" y="38146"/>
                    <a:pt x="0" y="32080"/>
                  </a:cubicBezTo>
                  <a:cubicBezTo>
                    <a:pt x="0" y="21844"/>
                    <a:pt x="9082" y="16209"/>
                    <a:pt x="25415" y="16332"/>
                  </a:cubicBezTo>
                  <a:lnTo>
                    <a:pt x="25415" y="15424"/>
                  </a:lnTo>
                  <a:cubicBezTo>
                    <a:pt x="25415" y="11991"/>
                    <a:pt x="24460" y="5618"/>
                    <a:pt x="15794" y="5664"/>
                  </a:cubicBezTo>
                  <a:cubicBezTo>
                    <a:pt x="11853" y="5664"/>
                    <a:pt x="7743" y="6850"/>
                    <a:pt x="4772" y="8836"/>
                  </a:cubicBezTo>
                  <a:lnTo>
                    <a:pt x="3032" y="3709"/>
                  </a:lnTo>
                  <a:cubicBezTo>
                    <a:pt x="6527" y="1462"/>
                    <a:pt x="11653" y="0"/>
                    <a:pt x="16994" y="0"/>
                  </a:cubicBezTo>
                  <a:cubicBezTo>
                    <a:pt x="29910" y="0"/>
                    <a:pt x="33066" y="8836"/>
                    <a:pt x="33066" y="17318"/>
                  </a:cubicBezTo>
                  <a:lnTo>
                    <a:pt x="33066" y="33143"/>
                  </a:lnTo>
                  <a:cubicBezTo>
                    <a:pt x="33066" y="36745"/>
                    <a:pt x="33235" y="40347"/>
                    <a:pt x="33712" y="43256"/>
                  </a:cubicBezTo>
                  <a:close/>
                  <a:moveTo>
                    <a:pt x="25569" y="21659"/>
                  </a:moveTo>
                  <a:cubicBezTo>
                    <a:pt x="17241" y="21489"/>
                    <a:pt x="7712" y="22983"/>
                    <a:pt x="7712" y="31157"/>
                  </a:cubicBezTo>
                  <a:cubicBezTo>
                    <a:pt x="7712" y="36206"/>
                    <a:pt x="11037" y="38515"/>
                    <a:pt x="14901" y="38515"/>
                  </a:cubicBezTo>
                  <a:cubicBezTo>
                    <a:pt x="20473" y="38515"/>
                    <a:pt x="23983" y="35021"/>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0" name="Free Form 80"/>
            <p:cNvSpPr/>
            <p:nvPr/>
          </p:nvSpPr>
          <p:spPr>
            <a:xfrm>
              <a:off x="2952134" y="1615604"/>
              <a:ext cx="25138" cy="55388"/>
            </a:xfrm>
            <a:custGeom>
              <a:avLst/>
              <a:gdLst/>
              <a:ahLst/>
              <a:cxnLst/>
              <a:rect l="0" t="0" r="0" b="0"/>
              <a:pathLst>
                <a:path w="25138" h="55387">
                  <a:moveTo>
                    <a:pt x="14085" y="0"/>
                  </a:moveTo>
                  <a:lnTo>
                    <a:pt x="14085" y="12176"/>
                  </a:lnTo>
                  <a:lnTo>
                    <a:pt x="25138" y="12176"/>
                  </a:lnTo>
                  <a:lnTo>
                    <a:pt x="25138" y="17995"/>
                  </a:lnTo>
                  <a:lnTo>
                    <a:pt x="14085" y="17995"/>
                  </a:lnTo>
                  <a:lnTo>
                    <a:pt x="14085" y="40793"/>
                  </a:lnTo>
                  <a:cubicBezTo>
                    <a:pt x="14085" y="46058"/>
                    <a:pt x="15609" y="49045"/>
                    <a:pt x="19904" y="49045"/>
                  </a:cubicBezTo>
                  <a:cubicBezTo>
                    <a:pt x="21890" y="49045"/>
                    <a:pt x="23352" y="48783"/>
                    <a:pt x="24353" y="48475"/>
                  </a:cubicBezTo>
                  <a:lnTo>
                    <a:pt x="24707" y="54325"/>
                  </a:lnTo>
                  <a:cubicBezTo>
                    <a:pt x="23214" y="54910"/>
                    <a:pt x="20828" y="55387"/>
                    <a:pt x="17841" y="55387"/>
                  </a:cubicBezTo>
                  <a:cubicBezTo>
                    <a:pt x="14316" y="55387"/>
                    <a:pt x="11360" y="54217"/>
                    <a:pt x="9544" y="52123"/>
                  </a:cubicBezTo>
                  <a:cubicBezTo>
                    <a:pt x="7419" y="49799"/>
                    <a:pt x="6557" y="46058"/>
                    <a:pt x="6557" y="41086"/>
                  </a:cubicBezTo>
                  <a:lnTo>
                    <a:pt x="6557" y="17995"/>
                  </a:lnTo>
                  <a:lnTo>
                    <a:pt x="0" y="17995"/>
                  </a:lnTo>
                  <a:lnTo>
                    <a:pt x="0" y="12176"/>
                  </a:lnTo>
                  <a:lnTo>
                    <a:pt x="6557" y="12176"/>
                  </a:lnTo>
                  <a:lnTo>
                    <a:pt x="6557" y="1985"/>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1" name="Free Form 81"/>
            <p:cNvSpPr/>
            <p:nvPr/>
          </p:nvSpPr>
          <p:spPr>
            <a:xfrm>
              <a:off x="2982341" y="1626819"/>
              <a:ext cx="37300" cy="44165"/>
            </a:xfrm>
            <a:custGeom>
              <a:avLst/>
              <a:gdLst/>
              <a:ahLst/>
              <a:cxnLst/>
              <a:rect l="0" t="0" r="0" b="0"/>
              <a:pathLst>
                <a:path w="37299" h="44165">
                  <a:moveTo>
                    <a:pt x="7389" y="23491"/>
                  </a:moveTo>
                  <a:cubicBezTo>
                    <a:pt x="7527" y="33897"/>
                    <a:pt x="14131" y="38176"/>
                    <a:pt x="21859" y="38176"/>
                  </a:cubicBezTo>
                  <a:cubicBezTo>
                    <a:pt x="27355" y="38176"/>
                    <a:pt x="30726" y="37191"/>
                    <a:pt x="33574" y="36006"/>
                  </a:cubicBezTo>
                  <a:lnTo>
                    <a:pt x="34913" y="41471"/>
                  </a:lnTo>
                  <a:cubicBezTo>
                    <a:pt x="32234" y="42702"/>
                    <a:pt x="27524" y="44165"/>
                    <a:pt x="20812" y="44165"/>
                  </a:cubicBezTo>
                  <a:cubicBezTo>
                    <a:pt x="7804" y="44165"/>
                    <a:pt x="0" y="35513"/>
                    <a:pt x="0" y="22829"/>
                  </a:cubicBezTo>
                  <a:cubicBezTo>
                    <a:pt x="0" y="10006"/>
                    <a:pt x="7543" y="0"/>
                    <a:pt x="19904" y="0"/>
                  </a:cubicBezTo>
                  <a:cubicBezTo>
                    <a:pt x="33697" y="0"/>
                    <a:pt x="37299" y="12099"/>
                    <a:pt x="37299" y="19888"/>
                  </a:cubicBezTo>
                  <a:cubicBezTo>
                    <a:pt x="37299" y="21505"/>
                    <a:pt x="37207" y="22659"/>
                    <a:pt x="37037" y="23491"/>
                  </a:cubicBezTo>
                  <a:close/>
                  <a:moveTo>
                    <a:pt x="29895" y="17964"/>
                  </a:moveTo>
                  <a:cubicBezTo>
                    <a:pt x="29972" y="13115"/>
                    <a:pt x="27909" y="5511"/>
                    <a:pt x="19288" y="5511"/>
                  </a:cubicBezTo>
                  <a:cubicBezTo>
                    <a:pt x="11437" y="5511"/>
                    <a:pt x="8081" y="12607"/>
                    <a:pt x="7481"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2" name="Free Form 82"/>
            <p:cNvSpPr/>
            <p:nvPr/>
          </p:nvSpPr>
          <p:spPr>
            <a:xfrm>
              <a:off x="3028967" y="1627782"/>
              <a:ext cx="35975" cy="43242"/>
            </a:xfrm>
            <a:custGeom>
              <a:avLst/>
              <a:gdLst/>
              <a:ahLst/>
              <a:cxnLst/>
              <a:rect l="0" t="0" r="0" b="0"/>
              <a:pathLst>
                <a:path w="35975" h="43241">
                  <a:moveTo>
                    <a:pt x="35621" y="30710"/>
                  </a:moveTo>
                  <a:cubicBezTo>
                    <a:pt x="35621" y="35144"/>
                    <a:pt x="35760" y="38946"/>
                    <a:pt x="35975" y="42287"/>
                  </a:cubicBezTo>
                  <a:lnTo>
                    <a:pt x="29186" y="42287"/>
                  </a:lnTo>
                  <a:lnTo>
                    <a:pt x="28771" y="35375"/>
                  </a:lnTo>
                  <a:lnTo>
                    <a:pt x="28555" y="35375"/>
                  </a:lnTo>
                  <a:cubicBezTo>
                    <a:pt x="26600" y="38777"/>
                    <a:pt x="22136" y="43241"/>
                    <a:pt x="14547" y="43241"/>
                  </a:cubicBezTo>
                  <a:cubicBezTo>
                    <a:pt x="7943" y="43241"/>
                    <a:pt x="0" y="39531"/>
                    <a:pt x="0" y="24707"/>
                  </a:cubicBezTo>
                  <a:lnTo>
                    <a:pt x="0" y="0"/>
                  </a:lnTo>
                  <a:lnTo>
                    <a:pt x="7635" y="0"/>
                  </a:lnTo>
                  <a:lnTo>
                    <a:pt x="7635" y="23352"/>
                  </a:lnTo>
                  <a:cubicBezTo>
                    <a:pt x="7635" y="31419"/>
                    <a:pt x="10144" y="36899"/>
                    <a:pt x="17087" y="36899"/>
                  </a:cubicBezTo>
                  <a:cubicBezTo>
                    <a:pt x="22244" y="36899"/>
                    <a:pt x="25846" y="33297"/>
                    <a:pt x="27278" y="29848"/>
                  </a:cubicBezTo>
                  <a:cubicBezTo>
                    <a:pt x="27662" y="28740"/>
                    <a:pt x="27970" y="27370"/>
                    <a:pt x="27970" y="25908"/>
                  </a:cubicBezTo>
                  <a:lnTo>
                    <a:pt x="27970" y="0"/>
                  </a:lnTo>
                  <a:lnTo>
                    <a:pt x="35621" y="0"/>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3" name="Free Form 83"/>
            <p:cNvSpPr/>
            <p:nvPr/>
          </p:nvSpPr>
          <p:spPr>
            <a:xfrm>
              <a:off x="3076997" y="1626819"/>
              <a:ext cx="21213" cy="43257"/>
            </a:xfrm>
            <a:custGeom>
              <a:avLst/>
              <a:gdLst/>
              <a:ahLst/>
              <a:cxnLst/>
              <a:rect l="0" t="0" r="0" b="0"/>
              <a:pathLst>
                <a:path w="21212" h="43256">
                  <a:moveTo>
                    <a:pt x="354" y="14131"/>
                  </a:moveTo>
                  <a:cubicBezTo>
                    <a:pt x="354" y="9144"/>
                    <a:pt x="215" y="4879"/>
                    <a:pt x="0" y="969"/>
                  </a:cubicBezTo>
                  <a:lnTo>
                    <a:pt x="6742" y="969"/>
                  </a:lnTo>
                  <a:lnTo>
                    <a:pt x="7035" y="9251"/>
                  </a:lnTo>
                  <a:lnTo>
                    <a:pt x="7312" y="9251"/>
                  </a:lnTo>
                  <a:cubicBezTo>
                    <a:pt x="9282" y="3586"/>
                    <a:pt x="13946" y="0"/>
                    <a:pt x="19088" y="0"/>
                  </a:cubicBezTo>
                  <a:cubicBezTo>
                    <a:pt x="19919" y="0"/>
                    <a:pt x="20520" y="46"/>
                    <a:pt x="21212" y="215"/>
                  </a:cubicBezTo>
                  <a:lnTo>
                    <a:pt x="21212" y="7450"/>
                  </a:lnTo>
                  <a:cubicBezTo>
                    <a:pt x="20443" y="7281"/>
                    <a:pt x="19658" y="7219"/>
                    <a:pt x="18611" y="7219"/>
                  </a:cubicBezTo>
                  <a:cubicBezTo>
                    <a:pt x="13177" y="7219"/>
                    <a:pt x="9344" y="11314"/>
                    <a:pt x="8312" y="17071"/>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4" name="Free Form 84"/>
            <p:cNvSpPr/>
            <p:nvPr/>
          </p:nvSpPr>
          <p:spPr>
            <a:xfrm>
              <a:off x="3103007" y="1626816"/>
              <a:ext cx="27693" cy="44165"/>
            </a:xfrm>
            <a:custGeom>
              <a:avLst/>
              <a:gdLst/>
              <a:ahLst/>
              <a:cxnLst/>
              <a:rect l="0" t="0" r="0" b="0"/>
              <a:pathLst>
                <a:path w="27693" h="44165">
                  <a:moveTo>
                    <a:pt x="1862" y="35421"/>
                  </a:moveTo>
                  <a:cubicBezTo>
                    <a:pt x="4171" y="36868"/>
                    <a:pt x="8220" y="38438"/>
                    <a:pt x="12053" y="38438"/>
                  </a:cubicBezTo>
                  <a:cubicBezTo>
                    <a:pt x="17672" y="38438"/>
                    <a:pt x="20273" y="35683"/>
                    <a:pt x="20273" y="32142"/>
                  </a:cubicBezTo>
                  <a:cubicBezTo>
                    <a:pt x="20273" y="28432"/>
                    <a:pt x="18041" y="26492"/>
                    <a:pt x="12422" y="24399"/>
                  </a:cubicBezTo>
                  <a:cubicBezTo>
                    <a:pt x="4772" y="21628"/>
                    <a:pt x="1154" y="17472"/>
                    <a:pt x="1169" y="12407"/>
                  </a:cubicBezTo>
                  <a:cubicBezTo>
                    <a:pt x="1169" y="5603"/>
                    <a:pt x="6711" y="0"/>
                    <a:pt x="15809" y="0"/>
                  </a:cubicBezTo>
                  <a:cubicBezTo>
                    <a:pt x="20104" y="0"/>
                    <a:pt x="23814" y="1169"/>
                    <a:pt x="26169" y="2601"/>
                  </a:cubicBezTo>
                  <a:lnTo>
                    <a:pt x="24245" y="8189"/>
                  </a:lnTo>
                  <a:cubicBezTo>
                    <a:pt x="22629" y="7173"/>
                    <a:pt x="19519" y="5711"/>
                    <a:pt x="15578" y="5711"/>
                  </a:cubicBezTo>
                  <a:cubicBezTo>
                    <a:pt x="11037" y="5711"/>
                    <a:pt x="8574" y="8328"/>
                    <a:pt x="8574" y="11514"/>
                  </a:cubicBezTo>
                  <a:cubicBezTo>
                    <a:pt x="8574" y="15009"/>
                    <a:pt x="11052" y="16563"/>
                    <a:pt x="16610" y="18734"/>
                  </a:cubicBezTo>
                  <a:cubicBezTo>
                    <a:pt x="23891" y="21443"/>
                    <a:pt x="27678" y="25122"/>
                    <a:pt x="27693" y="31434"/>
                  </a:cubicBezTo>
                  <a:cubicBezTo>
                    <a:pt x="27693" y="38931"/>
                    <a:pt x="21874" y="44165"/>
                    <a:pt x="11884" y="44165"/>
                  </a:cubicBezTo>
                  <a:cubicBezTo>
                    <a:pt x="7250" y="44165"/>
                    <a:pt x="2971" y="42979"/>
                    <a:pt x="0" y="4122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5" name="Free Form 85"/>
            <p:cNvSpPr/>
            <p:nvPr/>
          </p:nvSpPr>
          <p:spPr>
            <a:xfrm>
              <a:off x="3159390" y="1610680"/>
              <a:ext cx="36345" cy="59390"/>
            </a:xfrm>
            <a:custGeom>
              <a:avLst/>
              <a:gdLst/>
              <a:ahLst/>
              <a:cxnLst/>
              <a:rect l="0" t="0" r="0" b="0"/>
              <a:pathLst>
                <a:path w="36345" h="59389">
                  <a:moveTo>
                    <a:pt x="0" y="1169"/>
                  </a:moveTo>
                  <a:cubicBezTo>
                    <a:pt x="3679" y="523"/>
                    <a:pt x="8482" y="0"/>
                    <a:pt x="14655" y="0"/>
                  </a:cubicBezTo>
                  <a:cubicBezTo>
                    <a:pt x="22121" y="0"/>
                    <a:pt x="27647" y="1724"/>
                    <a:pt x="31172" y="4895"/>
                  </a:cubicBezTo>
                  <a:cubicBezTo>
                    <a:pt x="34374" y="7712"/>
                    <a:pt x="36345" y="11976"/>
                    <a:pt x="36345" y="17225"/>
                  </a:cubicBezTo>
                  <a:cubicBezTo>
                    <a:pt x="36345" y="22567"/>
                    <a:pt x="34759" y="26785"/>
                    <a:pt x="31773" y="29848"/>
                  </a:cubicBezTo>
                  <a:cubicBezTo>
                    <a:pt x="27709" y="34143"/>
                    <a:pt x="21197" y="36298"/>
                    <a:pt x="13762" y="36298"/>
                  </a:cubicBezTo>
                  <a:cubicBezTo>
                    <a:pt x="11453" y="36298"/>
                    <a:pt x="9359" y="36206"/>
                    <a:pt x="7604" y="35744"/>
                  </a:cubicBezTo>
                  <a:lnTo>
                    <a:pt x="7604" y="59389"/>
                  </a:lnTo>
                  <a:lnTo>
                    <a:pt x="0" y="59389"/>
                  </a:lnTo>
                  <a:close/>
                  <a:moveTo>
                    <a:pt x="7604" y="29556"/>
                  </a:moveTo>
                  <a:cubicBezTo>
                    <a:pt x="9297" y="30048"/>
                    <a:pt x="11422" y="30218"/>
                    <a:pt x="13916" y="30218"/>
                  </a:cubicBezTo>
                  <a:cubicBezTo>
                    <a:pt x="23152" y="30218"/>
                    <a:pt x="28725" y="25692"/>
                    <a:pt x="28725" y="17641"/>
                  </a:cubicBezTo>
                  <a:cubicBezTo>
                    <a:pt x="28725" y="9836"/>
                    <a:pt x="23152" y="6019"/>
                    <a:pt x="14808" y="6019"/>
                  </a:cubicBezTo>
                  <a:cubicBezTo>
                    <a:pt x="11453" y="6019"/>
                    <a:pt x="8943" y="6326"/>
                    <a:pt x="7604" y="6619"/>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6" name="Free Form 86"/>
            <p:cNvSpPr/>
            <p:nvPr/>
          </p:nvSpPr>
          <p:spPr>
            <a:xfrm>
              <a:off x="3200076" y="1626814"/>
              <a:ext cx="33698" cy="44212"/>
            </a:xfrm>
            <a:custGeom>
              <a:avLst/>
              <a:gdLst/>
              <a:ahLst/>
              <a:cxnLst/>
              <a:rect l="0" t="0" r="0" b="0"/>
              <a:pathLst>
                <a:path w="33697" h="44211">
                  <a:moveTo>
                    <a:pt x="26754" y="43256"/>
                  </a:moveTo>
                  <a:lnTo>
                    <a:pt x="26077" y="37915"/>
                  </a:lnTo>
                  <a:lnTo>
                    <a:pt x="25861" y="37915"/>
                  </a:lnTo>
                  <a:cubicBezTo>
                    <a:pt x="23537" y="41224"/>
                    <a:pt x="18965" y="44211"/>
                    <a:pt x="12915" y="44211"/>
                  </a:cubicBezTo>
                  <a:cubicBezTo>
                    <a:pt x="4371" y="44211"/>
                    <a:pt x="0" y="38146"/>
                    <a:pt x="0" y="32080"/>
                  </a:cubicBezTo>
                  <a:cubicBezTo>
                    <a:pt x="0" y="21844"/>
                    <a:pt x="9082" y="16209"/>
                    <a:pt x="25415" y="16332"/>
                  </a:cubicBezTo>
                  <a:lnTo>
                    <a:pt x="25415" y="15424"/>
                  </a:lnTo>
                  <a:cubicBezTo>
                    <a:pt x="25415" y="11991"/>
                    <a:pt x="24445" y="5618"/>
                    <a:pt x="15778" y="5664"/>
                  </a:cubicBezTo>
                  <a:cubicBezTo>
                    <a:pt x="11837" y="5664"/>
                    <a:pt x="7727" y="6850"/>
                    <a:pt x="4756" y="8836"/>
                  </a:cubicBezTo>
                  <a:lnTo>
                    <a:pt x="3017" y="3709"/>
                  </a:lnTo>
                  <a:cubicBezTo>
                    <a:pt x="6527" y="1462"/>
                    <a:pt x="11653" y="0"/>
                    <a:pt x="16979" y="0"/>
                  </a:cubicBezTo>
                  <a:cubicBezTo>
                    <a:pt x="29895" y="0"/>
                    <a:pt x="33050" y="8836"/>
                    <a:pt x="33050" y="17318"/>
                  </a:cubicBezTo>
                  <a:lnTo>
                    <a:pt x="33050" y="33143"/>
                  </a:lnTo>
                  <a:cubicBezTo>
                    <a:pt x="33050" y="36745"/>
                    <a:pt x="33220" y="40347"/>
                    <a:pt x="33697" y="43256"/>
                  </a:cubicBezTo>
                  <a:close/>
                  <a:moveTo>
                    <a:pt x="25569" y="21659"/>
                  </a:moveTo>
                  <a:cubicBezTo>
                    <a:pt x="17241" y="21489"/>
                    <a:pt x="7712" y="22983"/>
                    <a:pt x="7712" y="31157"/>
                  </a:cubicBezTo>
                  <a:cubicBezTo>
                    <a:pt x="7712" y="36206"/>
                    <a:pt x="11037" y="38515"/>
                    <a:pt x="14901" y="38515"/>
                  </a:cubicBezTo>
                  <a:cubicBezTo>
                    <a:pt x="20458" y="38515"/>
                    <a:pt x="23968" y="35021"/>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7" name="Free Form 87"/>
            <p:cNvSpPr/>
            <p:nvPr/>
          </p:nvSpPr>
          <p:spPr>
            <a:xfrm>
              <a:off x="3245188" y="1626819"/>
              <a:ext cx="21213" cy="43257"/>
            </a:xfrm>
            <a:custGeom>
              <a:avLst/>
              <a:gdLst/>
              <a:ahLst/>
              <a:cxnLst/>
              <a:rect l="0" t="0" r="0" b="0"/>
              <a:pathLst>
                <a:path w="21212" h="43256">
                  <a:moveTo>
                    <a:pt x="354" y="14131"/>
                  </a:moveTo>
                  <a:cubicBezTo>
                    <a:pt x="354" y="9144"/>
                    <a:pt x="215" y="4879"/>
                    <a:pt x="0" y="969"/>
                  </a:cubicBezTo>
                  <a:lnTo>
                    <a:pt x="6742" y="969"/>
                  </a:lnTo>
                  <a:lnTo>
                    <a:pt x="7035" y="9251"/>
                  </a:lnTo>
                  <a:lnTo>
                    <a:pt x="7312" y="9251"/>
                  </a:lnTo>
                  <a:cubicBezTo>
                    <a:pt x="9282" y="3586"/>
                    <a:pt x="13946" y="0"/>
                    <a:pt x="19088" y="0"/>
                  </a:cubicBezTo>
                  <a:cubicBezTo>
                    <a:pt x="19919" y="0"/>
                    <a:pt x="20520" y="46"/>
                    <a:pt x="21212" y="215"/>
                  </a:cubicBezTo>
                  <a:lnTo>
                    <a:pt x="21212" y="7450"/>
                  </a:lnTo>
                  <a:cubicBezTo>
                    <a:pt x="20443" y="7281"/>
                    <a:pt x="19658" y="7219"/>
                    <a:pt x="18611" y="7219"/>
                  </a:cubicBezTo>
                  <a:cubicBezTo>
                    <a:pt x="13177" y="7219"/>
                    <a:pt x="9344" y="11314"/>
                    <a:pt x="8312" y="17071"/>
                  </a:cubicBezTo>
                  <a:cubicBezTo>
                    <a:pt x="8112" y="18149"/>
                    <a:pt x="8004" y="19411"/>
                    <a:pt x="8004" y="20658"/>
                  </a:cubicBezTo>
                  <a:lnTo>
                    <a:pt x="8004" y="43256"/>
                  </a:lnTo>
                  <a:lnTo>
                    <a:pt x="354"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8" name="Free Form 88"/>
            <p:cNvSpPr/>
            <p:nvPr/>
          </p:nvSpPr>
          <p:spPr>
            <a:xfrm>
              <a:off x="3270402" y="1626814"/>
              <a:ext cx="33697" cy="44212"/>
            </a:xfrm>
            <a:custGeom>
              <a:avLst/>
              <a:gdLst/>
              <a:ahLst/>
              <a:cxnLst/>
              <a:rect l="0" t="0" r="0" b="0"/>
              <a:pathLst>
                <a:path w="33697" h="44211">
                  <a:moveTo>
                    <a:pt x="26754" y="43256"/>
                  </a:moveTo>
                  <a:lnTo>
                    <a:pt x="26077" y="37915"/>
                  </a:lnTo>
                  <a:lnTo>
                    <a:pt x="25861" y="37915"/>
                  </a:lnTo>
                  <a:cubicBezTo>
                    <a:pt x="23537" y="41224"/>
                    <a:pt x="18965" y="44211"/>
                    <a:pt x="12915" y="44211"/>
                  </a:cubicBezTo>
                  <a:cubicBezTo>
                    <a:pt x="4371" y="44211"/>
                    <a:pt x="0" y="38146"/>
                    <a:pt x="0" y="32080"/>
                  </a:cubicBezTo>
                  <a:cubicBezTo>
                    <a:pt x="0" y="21844"/>
                    <a:pt x="9082" y="16209"/>
                    <a:pt x="25415" y="16332"/>
                  </a:cubicBezTo>
                  <a:lnTo>
                    <a:pt x="25415" y="15424"/>
                  </a:lnTo>
                  <a:cubicBezTo>
                    <a:pt x="25415" y="11991"/>
                    <a:pt x="24445" y="5618"/>
                    <a:pt x="15778" y="5664"/>
                  </a:cubicBezTo>
                  <a:cubicBezTo>
                    <a:pt x="11837" y="5664"/>
                    <a:pt x="7727" y="6850"/>
                    <a:pt x="4756" y="8836"/>
                  </a:cubicBezTo>
                  <a:lnTo>
                    <a:pt x="3017" y="3709"/>
                  </a:lnTo>
                  <a:cubicBezTo>
                    <a:pt x="6527" y="1462"/>
                    <a:pt x="11653" y="0"/>
                    <a:pt x="16979" y="0"/>
                  </a:cubicBezTo>
                  <a:cubicBezTo>
                    <a:pt x="29895" y="0"/>
                    <a:pt x="33050" y="8836"/>
                    <a:pt x="33050" y="17318"/>
                  </a:cubicBezTo>
                  <a:lnTo>
                    <a:pt x="33050" y="33143"/>
                  </a:lnTo>
                  <a:cubicBezTo>
                    <a:pt x="33050" y="36745"/>
                    <a:pt x="33220" y="40347"/>
                    <a:pt x="33697" y="43256"/>
                  </a:cubicBezTo>
                  <a:close/>
                  <a:moveTo>
                    <a:pt x="25569" y="21659"/>
                  </a:moveTo>
                  <a:cubicBezTo>
                    <a:pt x="17241" y="21489"/>
                    <a:pt x="7712" y="22983"/>
                    <a:pt x="7712" y="31157"/>
                  </a:cubicBezTo>
                  <a:cubicBezTo>
                    <a:pt x="7712" y="36206"/>
                    <a:pt x="11037" y="38515"/>
                    <a:pt x="14901" y="38515"/>
                  </a:cubicBezTo>
                  <a:cubicBezTo>
                    <a:pt x="20458" y="38515"/>
                    <a:pt x="23968" y="35021"/>
                    <a:pt x="25199"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89" name="Free Form 89"/>
            <p:cNvSpPr/>
            <p:nvPr/>
          </p:nvSpPr>
          <p:spPr>
            <a:xfrm>
              <a:off x="3315537" y="1626814"/>
              <a:ext cx="60775" cy="43257"/>
            </a:xfrm>
            <a:custGeom>
              <a:avLst/>
              <a:gdLst/>
              <a:ahLst/>
              <a:cxnLst/>
              <a:rect l="0" t="0" r="0" b="0"/>
              <a:pathLst>
                <a:path w="60775" h="43256">
                  <a:moveTo>
                    <a:pt x="338" y="12392"/>
                  </a:moveTo>
                  <a:cubicBezTo>
                    <a:pt x="338" y="7974"/>
                    <a:pt x="200" y="4464"/>
                    <a:pt x="0" y="969"/>
                  </a:cubicBezTo>
                  <a:lnTo>
                    <a:pt x="6680" y="969"/>
                  </a:lnTo>
                  <a:lnTo>
                    <a:pt x="7081" y="7773"/>
                  </a:lnTo>
                  <a:lnTo>
                    <a:pt x="7296" y="7773"/>
                  </a:lnTo>
                  <a:cubicBezTo>
                    <a:pt x="9652" y="3756"/>
                    <a:pt x="13592" y="0"/>
                    <a:pt x="20643" y="0"/>
                  </a:cubicBezTo>
                  <a:cubicBezTo>
                    <a:pt x="26369" y="0"/>
                    <a:pt x="30757" y="3494"/>
                    <a:pt x="32573" y="8482"/>
                  </a:cubicBezTo>
                  <a:lnTo>
                    <a:pt x="32727" y="8482"/>
                  </a:lnTo>
                  <a:cubicBezTo>
                    <a:pt x="34082" y="6080"/>
                    <a:pt x="35760" y="4248"/>
                    <a:pt x="37515" y="2971"/>
                  </a:cubicBezTo>
                  <a:cubicBezTo>
                    <a:pt x="40070" y="1046"/>
                    <a:pt x="42825" y="0"/>
                    <a:pt x="46812" y="0"/>
                  </a:cubicBezTo>
                  <a:cubicBezTo>
                    <a:pt x="52462" y="0"/>
                    <a:pt x="60775" y="3648"/>
                    <a:pt x="60775" y="18349"/>
                  </a:cubicBezTo>
                  <a:lnTo>
                    <a:pt x="60775" y="43256"/>
                  </a:lnTo>
                  <a:lnTo>
                    <a:pt x="53263" y="43256"/>
                  </a:lnTo>
                  <a:lnTo>
                    <a:pt x="53263" y="19334"/>
                  </a:lnTo>
                  <a:cubicBezTo>
                    <a:pt x="53263" y="11145"/>
                    <a:pt x="50245" y="6296"/>
                    <a:pt x="44088" y="6296"/>
                  </a:cubicBezTo>
                  <a:cubicBezTo>
                    <a:pt x="39685" y="6296"/>
                    <a:pt x="36298" y="9513"/>
                    <a:pt x="34944" y="13223"/>
                  </a:cubicBezTo>
                  <a:cubicBezTo>
                    <a:pt x="34574" y="14331"/>
                    <a:pt x="34313" y="15701"/>
                    <a:pt x="34313" y="17071"/>
                  </a:cubicBezTo>
                  <a:lnTo>
                    <a:pt x="34313" y="43256"/>
                  </a:lnTo>
                  <a:lnTo>
                    <a:pt x="26800" y="43256"/>
                  </a:lnTo>
                  <a:lnTo>
                    <a:pt x="26800" y="17872"/>
                  </a:lnTo>
                  <a:cubicBezTo>
                    <a:pt x="26800" y="11145"/>
                    <a:pt x="23829" y="6296"/>
                    <a:pt x="18010" y="6296"/>
                  </a:cubicBezTo>
                  <a:cubicBezTo>
                    <a:pt x="13223" y="6296"/>
                    <a:pt x="9713" y="10129"/>
                    <a:pt x="8435" y="13977"/>
                  </a:cubicBezTo>
                  <a:cubicBezTo>
                    <a:pt x="8051" y="15101"/>
                    <a:pt x="7850" y="16440"/>
                    <a:pt x="7850" y="17764"/>
                  </a:cubicBezTo>
                  <a:lnTo>
                    <a:pt x="7850" y="43256"/>
                  </a:lnTo>
                  <a:lnTo>
                    <a:pt x="338" y="43256"/>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0" name="Free Form 90"/>
            <p:cNvSpPr/>
            <p:nvPr/>
          </p:nvSpPr>
          <p:spPr>
            <a:xfrm>
              <a:off x="3385733" y="1626819"/>
              <a:ext cx="37285" cy="44165"/>
            </a:xfrm>
            <a:custGeom>
              <a:avLst/>
              <a:gdLst/>
              <a:ahLst/>
              <a:cxnLst/>
              <a:rect l="0" t="0" r="0" b="0"/>
              <a:pathLst>
                <a:path w="37284" h="44165">
                  <a:moveTo>
                    <a:pt x="7373" y="23491"/>
                  </a:moveTo>
                  <a:cubicBezTo>
                    <a:pt x="7527" y="33897"/>
                    <a:pt x="14131" y="38176"/>
                    <a:pt x="21844" y="38176"/>
                  </a:cubicBezTo>
                  <a:cubicBezTo>
                    <a:pt x="27339" y="38176"/>
                    <a:pt x="30726" y="37191"/>
                    <a:pt x="33558" y="36006"/>
                  </a:cubicBezTo>
                  <a:lnTo>
                    <a:pt x="34913" y="41471"/>
                  </a:lnTo>
                  <a:cubicBezTo>
                    <a:pt x="32219" y="42702"/>
                    <a:pt x="27508" y="44165"/>
                    <a:pt x="20797" y="44165"/>
                  </a:cubicBezTo>
                  <a:cubicBezTo>
                    <a:pt x="7804" y="44165"/>
                    <a:pt x="0" y="35513"/>
                    <a:pt x="0" y="22829"/>
                  </a:cubicBezTo>
                  <a:cubicBezTo>
                    <a:pt x="0" y="10006"/>
                    <a:pt x="7543" y="0"/>
                    <a:pt x="19888" y="0"/>
                  </a:cubicBezTo>
                  <a:cubicBezTo>
                    <a:pt x="33681" y="0"/>
                    <a:pt x="37284" y="12099"/>
                    <a:pt x="37284" y="19888"/>
                  </a:cubicBezTo>
                  <a:cubicBezTo>
                    <a:pt x="37284" y="21505"/>
                    <a:pt x="37207" y="22659"/>
                    <a:pt x="37022" y="23491"/>
                  </a:cubicBezTo>
                  <a:close/>
                  <a:moveTo>
                    <a:pt x="29879" y="17964"/>
                  </a:moveTo>
                  <a:cubicBezTo>
                    <a:pt x="29956" y="13115"/>
                    <a:pt x="27909" y="5511"/>
                    <a:pt x="19273" y="5511"/>
                  </a:cubicBezTo>
                  <a:cubicBezTo>
                    <a:pt x="11422" y="5511"/>
                    <a:pt x="8081" y="12607"/>
                    <a:pt x="7466" y="1796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1" name="Free Form 91"/>
            <p:cNvSpPr/>
            <p:nvPr/>
          </p:nvSpPr>
          <p:spPr>
            <a:xfrm>
              <a:off x="3429460" y="1607980"/>
              <a:ext cx="39993" cy="63053"/>
            </a:xfrm>
            <a:custGeom>
              <a:avLst/>
              <a:gdLst/>
              <a:ahLst/>
              <a:cxnLst/>
              <a:rect l="0" t="0" r="0" b="0"/>
              <a:pathLst>
                <a:path w="39993" h="63053">
                  <a:moveTo>
                    <a:pt x="39654" y="0"/>
                  </a:moveTo>
                  <a:lnTo>
                    <a:pt x="39654" y="51184"/>
                  </a:lnTo>
                  <a:cubicBezTo>
                    <a:pt x="39654" y="54940"/>
                    <a:pt x="39793" y="59174"/>
                    <a:pt x="39993" y="62083"/>
                  </a:cubicBezTo>
                  <a:lnTo>
                    <a:pt x="33158" y="62083"/>
                  </a:lnTo>
                  <a:lnTo>
                    <a:pt x="32773" y="54771"/>
                  </a:lnTo>
                  <a:lnTo>
                    <a:pt x="32573" y="54771"/>
                  </a:lnTo>
                  <a:cubicBezTo>
                    <a:pt x="30202" y="59497"/>
                    <a:pt x="25122" y="63053"/>
                    <a:pt x="18211" y="63053"/>
                  </a:cubicBezTo>
                  <a:cubicBezTo>
                    <a:pt x="7974" y="63053"/>
                    <a:pt x="61" y="54386"/>
                    <a:pt x="61" y="41563"/>
                  </a:cubicBezTo>
                  <a:cubicBezTo>
                    <a:pt x="0" y="27432"/>
                    <a:pt x="8774" y="18842"/>
                    <a:pt x="19073" y="18842"/>
                  </a:cubicBezTo>
                  <a:cubicBezTo>
                    <a:pt x="25569" y="18842"/>
                    <a:pt x="29941" y="21890"/>
                    <a:pt x="31819" y="25246"/>
                  </a:cubicBezTo>
                  <a:lnTo>
                    <a:pt x="32004" y="25246"/>
                  </a:lnTo>
                  <a:lnTo>
                    <a:pt x="32004" y="0"/>
                  </a:lnTo>
                  <a:close/>
                  <a:moveTo>
                    <a:pt x="32004" y="37007"/>
                  </a:moveTo>
                  <a:cubicBezTo>
                    <a:pt x="32004" y="36006"/>
                    <a:pt x="31911" y="34728"/>
                    <a:pt x="31680" y="33728"/>
                  </a:cubicBezTo>
                  <a:cubicBezTo>
                    <a:pt x="30480" y="28863"/>
                    <a:pt x="26323" y="24876"/>
                    <a:pt x="20535" y="24876"/>
                  </a:cubicBezTo>
                  <a:cubicBezTo>
                    <a:pt x="12576" y="24876"/>
                    <a:pt x="7820" y="31850"/>
                    <a:pt x="7820" y="41148"/>
                  </a:cubicBezTo>
                  <a:cubicBezTo>
                    <a:pt x="7820" y="49737"/>
                    <a:pt x="12099" y="56880"/>
                    <a:pt x="20381" y="56880"/>
                  </a:cubicBezTo>
                  <a:cubicBezTo>
                    <a:pt x="25538" y="56880"/>
                    <a:pt x="30202" y="53386"/>
                    <a:pt x="31619" y="47628"/>
                  </a:cubicBezTo>
                  <a:cubicBezTo>
                    <a:pt x="31896" y="46628"/>
                    <a:pt x="32004" y="45550"/>
                    <a:pt x="32004" y="44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2" name="Free Form 92"/>
            <p:cNvSpPr/>
            <p:nvPr/>
          </p:nvSpPr>
          <p:spPr>
            <a:xfrm>
              <a:off x="3480923" y="1611037"/>
              <a:ext cx="9545" cy="59036"/>
            </a:xfrm>
            <a:custGeom>
              <a:avLst/>
              <a:gdLst/>
              <a:ahLst/>
              <a:cxnLst/>
              <a:rect l="0" t="0" r="0" b="0"/>
              <a:pathLst>
                <a:path w="9544" h="59034">
                  <a:moveTo>
                    <a:pt x="954" y="59035"/>
                  </a:moveTo>
                  <a:lnTo>
                    <a:pt x="954" y="16748"/>
                  </a:lnTo>
                  <a:lnTo>
                    <a:pt x="8605" y="16748"/>
                  </a:lnTo>
                  <a:lnTo>
                    <a:pt x="8605" y="59035"/>
                  </a:lnTo>
                  <a:close/>
                  <a:moveTo>
                    <a:pt x="9544" y="4787"/>
                  </a:moveTo>
                  <a:cubicBezTo>
                    <a:pt x="9544" y="7404"/>
                    <a:pt x="7712" y="9559"/>
                    <a:pt x="4648" y="9559"/>
                  </a:cubicBezTo>
                  <a:cubicBezTo>
                    <a:pt x="1862" y="9559"/>
                    <a:pt x="0" y="7404"/>
                    <a:pt x="15" y="4787"/>
                  </a:cubicBezTo>
                  <a:cubicBezTo>
                    <a:pt x="0" y="2139"/>
                    <a:pt x="1970" y="0"/>
                    <a:pt x="4787" y="0"/>
                  </a:cubicBezTo>
                  <a:cubicBezTo>
                    <a:pt x="7666" y="0"/>
                    <a:pt x="9528" y="2108"/>
                    <a:pt x="9544" y="478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3" name="Free Form 93"/>
            <p:cNvSpPr/>
            <p:nvPr/>
          </p:nvSpPr>
          <p:spPr>
            <a:xfrm>
              <a:off x="3499230" y="1626834"/>
              <a:ext cx="33420" cy="44150"/>
            </a:xfrm>
            <a:custGeom>
              <a:avLst/>
              <a:gdLst/>
              <a:ahLst/>
              <a:cxnLst/>
              <a:rect l="0" t="0" r="0" b="0"/>
              <a:pathLst>
                <a:path w="33420" h="44149">
                  <a:moveTo>
                    <a:pt x="33235" y="41702"/>
                  </a:moveTo>
                  <a:cubicBezTo>
                    <a:pt x="31218" y="42687"/>
                    <a:pt x="26800" y="44149"/>
                    <a:pt x="21105" y="44149"/>
                  </a:cubicBezTo>
                  <a:cubicBezTo>
                    <a:pt x="8343" y="44149"/>
                    <a:pt x="0" y="35467"/>
                    <a:pt x="0" y="22552"/>
                  </a:cubicBezTo>
                  <a:cubicBezTo>
                    <a:pt x="0" y="9513"/>
                    <a:pt x="8882" y="0"/>
                    <a:pt x="22721" y="0"/>
                  </a:cubicBezTo>
                  <a:cubicBezTo>
                    <a:pt x="27262" y="0"/>
                    <a:pt x="31342" y="1154"/>
                    <a:pt x="33420" y="2247"/>
                  </a:cubicBezTo>
                  <a:lnTo>
                    <a:pt x="31696" y="8158"/>
                  </a:lnTo>
                  <a:cubicBezTo>
                    <a:pt x="29818" y="7158"/>
                    <a:pt x="26939" y="6126"/>
                    <a:pt x="22706" y="6126"/>
                  </a:cubicBezTo>
                  <a:cubicBezTo>
                    <a:pt x="13054" y="6126"/>
                    <a:pt x="7773" y="13361"/>
                    <a:pt x="7789" y="22136"/>
                  </a:cubicBezTo>
                  <a:cubicBezTo>
                    <a:pt x="7789" y="31942"/>
                    <a:pt x="14085" y="37961"/>
                    <a:pt x="22521" y="37961"/>
                  </a:cubicBezTo>
                  <a:cubicBezTo>
                    <a:pt x="26831" y="37961"/>
                    <a:pt x="29756" y="36868"/>
                    <a:pt x="31942" y="35929"/>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4" name="Free Form 94"/>
            <p:cNvSpPr/>
            <p:nvPr/>
          </p:nvSpPr>
          <p:spPr>
            <a:xfrm>
              <a:off x="3538203" y="1626814"/>
              <a:ext cx="33712" cy="44212"/>
            </a:xfrm>
            <a:custGeom>
              <a:avLst/>
              <a:gdLst/>
              <a:ahLst/>
              <a:cxnLst/>
              <a:rect l="0" t="0" r="0" b="0"/>
              <a:pathLst>
                <a:path w="33712" h="44211">
                  <a:moveTo>
                    <a:pt x="26770" y="43256"/>
                  </a:moveTo>
                  <a:lnTo>
                    <a:pt x="26092" y="37915"/>
                  </a:lnTo>
                  <a:lnTo>
                    <a:pt x="25861" y="37915"/>
                  </a:lnTo>
                  <a:cubicBezTo>
                    <a:pt x="23537" y="41224"/>
                    <a:pt x="18980" y="44211"/>
                    <a:pt x="12930" y="44211"/>
                  </a:cubicBezTo>
                  <a:cubicBezTo>
                    <a:pt x="4387" y="44211"/>
                    <a:pt x="0" y="38146"/>
                    <a:pt x="0" y="32080"/>
                  </a:cubicBezTo>
                  <a:cubicBezTo>
                    <a:pt x="0" y="21844"/>
                    <a:pt x="9082" y="16209"/>
                    <a:pt x="25415" y="16332"/>
                  </a:cubicBezTo>
                  <a:lnTo>
                    <a:pt x="25415" y="15424"/>
                  </a:lnTo>
                  <a:cubicBezTo>
                    <a:pt x="25415" y="11991"/>
                    <a:pt x="24445" y="5618"/>
                    <a:pt x="15794" y="5664"/>
                  </a:cubicBezTo>
                  <a:cubicBezTo>
                    <a:pt x="11853" y="5664"/>
                    <a:pt x="7743" y="6850"/>
                    <a:pt x="4772" y="8836"/>
                  </a:cubicBezTo>
                  <a:lnTo>
                    <a:pt x="3032" y="3709"/>
                  </a:lnTo>
                  <a:cubicBezTo>
                    <a:pt x="6527" y="1462"/>
                    <a:pt x="11653" y="0"/>
                    <a:pt x="16994" y="0"/>
                  </a:cubicBezTo>
                  <a:cubicBezTo>
                    <a:pt x="29910" y="0"/>
                    <a:pt x="33066" y="8836"/>
                    <a:pt x="33066" y="17318"/>
                  </a:cubicBezTo>
                  <a:lnTo>
                    <a:pt x="33066" y="33143"/>
                  </a:lnTo>
                  <a:cubicBezTo>
                    <a:pt x="33066" y="36745"/>
                    <a:pt x="33235" y="40347"/>
                    <a:pt x="33712" y="43256"/>
                  </a:cubicBezTo>
                  <a:close/>
                  <a:moveTo>
                    <a:pt x="25569" y="21659"/>
                  </a:moveTo>
                  <a:cubicBezTo>
                    <a:pt x="17241" y="21489"/>
                    <a:pt x="7712" y="22983"/>
                    <a:pt x="7712" y="31157"/>
                  </a:cubicBezTo>
                  <a:cubicBezTo>
                    <a:pt x="7712" y="36206"/>
                    <a:pt x="11037" y="38515"/>
                    <a:pt x="14901" y="38515"/>
                  </a:cubicBezTo>
                  <a:cubicBezTo>
                    <a:pt x="20473" y="38515"/>
                    <a:pt x="23983" y="35021"/>
                    <a:pt x="25215" y="31434"/>
                  </a:cubicBezTo>
                  <a:cubicBezTo>
                    <a:pt x="25476" y="30618"/>
                    <a:pt x="25569" y="29741"/>
                    <a:pt x="25569" y="29017"/>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5" name="Free Form 95"/>
            <p:cNvSpPr/>
            <p:nvPr/>
          </p:nvSpPr>
          <p:spPr>
            <a:xfrm>
              <a:off x="3583412" y="1627782"/>
              <a:ext cx="35975" cy="43242"/>
            </a:xfrm>
            <a:custGeom>
              <a:avLst/>
              <a:gdLst/>
              <a:ahLst/>
              <a:cxnLst/>
              <a:rect l="0" t="0" r="0" b="0"/>
              <a:pathLst>
                <a:path w="35975" h="43241">
                  <a:moveTo>
                    <a:pt x="35636" y="30710"/>
                  </a:moveTo>
                  <a:cubicBezTo>
                    <a:pt x="35636" y="35144"/>
                    <a:pt x="35775" y="38946"/>
                    <a:pt x="35975" y="42287"/>
                  </a:cubicBezTo>
                  <a:lnTo>
                    <a:pt x="29186" y="42287"/>
                  </a:lnTo>
                  <a:lnTo>
                    <a:pt x="28786" y="35375"/>
                  </a:lnTo>
                  <a:lnTo>
                    <a:pt x="28571" y="35375"/>
                  </a:lnTo>
                  <a:cubicBezTo>
                    <a:pt x="26616" y="38777"/>
                    <a:pt x="22151" y="43241"/>
                    <a:pt x="14562" y="43241"/>
                  </a:cubicBezTo>
                  <a:cubicBezTo>
                    <a:pt x="7958" y="43241"/>
                    <a:pt x="0" y="39531"/>
                    <a:pt x="0" y="24707"/>
                  </a:cubicBezTo>
                  <a:lnTo>
                    <a:pt x="0" y="0"/>
                  </a:lnTo>
                  <a:lnTo>
                    <a:pt x="7650" y="0"/>
                  </a:lnTo>
                  <a:lnTo>
                    <a:pt x="7650" y="23352"/>
                  </a:lnTo>
                  <a:cubicBezTo>
                    <a:pt x="7650" y="31419"/>
                    <a:pt x="10175" y="36899"/>
                    <a:pt x="17102" y="36899"/>
                  </a:cubicBezTo>
                  <a:cubicBezTo>
                    <a:pt x="22259" y="36899"/>
                    <a:pt x="25861" y="33297"/>
                    <a:pt x="27293" y="29848"/>
                  </a:cubicBezTo>
                  <a:cubicBezTo>
                    <a:pt x="27678" y="28740"/>
                    <a:pt x="27986" y="27370"/>
                    <a:pt x="27986" y="25908"/>
                  </a:cubicBezTo>
                  <a:lnTo>
                    <a:pt x="27986" y="0"/>
                  </a:lnTo>
                  <a:lnTo>
                    <a:pt x="35636" y="0"/>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6" name="Free Form 96"/>
            <p:cNvSpPr/>
            <p:nvPr/>
          </p:nvSpPr>
          <p:spPr>
            <a:xfrm>
              <a:off x="3626116" y="1627781"/>
              <a:ext cx="38746" cy="42287"/>
            </a:xfrm>
            <a:custGeom>
              <a:avLst/>
              <a:gdLst/>
              <a:ahLst/>
              <a:cxnLst/>
              <a:rect l="0" t="0" r="0" b="0"/>
              <a:pathLst>
                <a:path w="38746" h="42287">
                  <a:moveTo>
                    <a:pt x="9251" y="0"/>
                  </a:moveTo>
                  <a:lnTo>
                    <a:pt x="15316" y="9067"/>
                  </a:lnTo>
                  <a:cubicBezTo>
                    <a:pt x="16902" y="11437"/>
                    <a:pt x="18226" y="13577"/>
                    <a:pt x="19627" y="15948"/>
                  </a:cubicBezTo>
                  <a:lnTo>
                    <a:pt x="19827" y="15948"/>
                  </a:lnTo>
                  <a:cubicBezTo>
                    <a:pt x="21228" y="13469"/>
                    <a:pt x="22629" y="11268"/>
                    <a:pt x="24091" y="8974"/>
                  </a:cubicBezTo>
                  <a:lnTo>
                    <a:pt x="29972" y="0"/>
                  </a:lnTo>
                  <a:lnTo>
                    <a:pt x="38346" y="0"/>
                  </a:lnTo>
                  <a:lnTo>
                    <a:pt x="23922" y="20443"/>
                  </a:lnTo>
                  <a:lnTo>
                    <a:pt x="38746" y="42287"/>
                  </a:lnTo>
                  <a:lnTo>
                    <a:pt x="30033" y="42287"/>
                  </a:lnTo>
                  <a:lnTo>
                    <a:pt x="23768" y="32773"/>
                  </a:lnTo>
                  <a:cubicBezTo>
                    <a:pt x="22136" y="30326"/>
                    <a:pt x="20751" y="27940"/>
                    <a:pt x="19242" y="25415"/>
                  </a:cubicBezTo>
                  <a:lnTo>
                    <a:pt x="19057" y="25415"/>
                  </a:lnTo>
                  <a:cubicBezTo>
                    <a:pt x="17656" y="27986"/>
                    <a:pt x="16225" y="30218"/>
                    <a:pt x="14578" y="32789"/>
                  </a:cubicBezTo>
                  <a:lnTo>
                    <a:pt x="8497" y="42287"/>
                  </a:lnTo>
                  <a:lnTo>
                    <a:pt x="0" y="42287"/>
                  </a:lnTo>
                  <a:lnTo>
                    <a:pt x="15055" y="20704"/>
                  </a:lnTo>
                  <a:lnTo>
                    <a:pt x="692" y="0"/>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7" name="Free Form 97"/>
            <p:cNvSpPr/>
            <p:nvPr/>
          </p:nvSpPr>
          <p:spPr>
            <a:xfrm>
              <a:off x="2766294" y="1612549"/>
              <a:ext cx="13962" cy="10437"/>
            </a:xfrm>
            <a:custGeom>
              <a:avLst/>
              <a:gdLst/>
              <a:ahLst/>
              <a:cxnLst/>
              <a:rect l="0" t="0" r="0" b="0"/>
              <a:pathLst>
                <a:path w="13962" h="10437">
                  <a:moveTo>
                    <a:pt x="0" y="10437"/>
                  </a:moveTo>
                  <a:lnTo>
                    <a:pt x="7173" y="0"/>
                  </a:lnTo>
                  <a:lnTo>
                    <a:pt x="13962" y="0"/>
                  </a:lnTo>
                  <a:lnTo>
                    <a:pt x="4171" y="10437"/>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8" name="Free Form 98"/>
            <p:cNvSpPr/>
            <p:nvPr/>
          </p:nvSpPr>
          <p:spPr>
            <a:xfrm>
              <a:off x="3402910" y="1612549"/>
              <a:ext cx="13962" cy="10437"/>
            </a:xfrm>
            <a:custGeom>
              <a:avLst/>
              <a:gdLst/>
              <a:ahLst/>
              <a:cxnLst/>
              <a:rect l="0" t="0" r="0" b="0"/>
              <a:pathLst>
                <a:path w="13962" h="10437">
                  <a:moveTo>
                    <a:pt x="0" y="10437"/>
                  </a:moveTo>
                  <a:lnTo>
                    <a:pt x="7173" y="0"/>
                  </a:lnTo>
                  <a:lnTo>
                    <a:pt x="13962" y="0"/>
                  </a:lnTo>
                  <a:lnTo>
                    <a:pt x="4171" y="10437"/>
                  </a:ln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99" name="Free Form 99"/>
            <p:cNvSpPr/>
            <p:nvPr/>
          </p:nvSpPr>
          <p:spPr>
            <a:xfrm>
              <a:off x="1718296" y="1267070"/>
              <a:ext cx="230693" cy="190592"/>
            </a:xfrm>
            <a:custGeom>
              <a:avLst/>
              <a:gdLst/>
              <a:ahLst/>
              <a:cxnLst/>
              <a:rect l="0" t="0" r="0" b="0"/>
              <a:pathLst>
                <a:path w="230693" h="190592">
                  <a:moveTo>
                    <a:pt x="230693" y="190330"/>
                  </a:moveTo>
                  <a:cubicBezTo>
                    <a:pt x="230693" y="190330"/>
                    <a:pt x="192270" y="138483"/>
                    <a:pt x="175675" y="116301"/>
                  </a:cubicBezTo>
                  <a:cubicBezTo>
                    <a:pt x="181556" y="115377"/>
                    <a:pt x="187375" y="114007"/>
                    <a:pt x="193055" y="111821"/>
                  </a:cubicBezTo>
                  <a:cubicBezTo>
                    <a:pt x="209419" y="105556"/>
                    <a:pt x="221210" y="94765"/>
                    <a:pt x="225767" y="77477"/>
                  </a:cubicBezTo>
                  <a:cubicBezTo>
                    <a:pt x="228307" y="67918"/>
                    <a:pt x="228907" y="58235"/>
                    <a:pt x="227137" y="48198"/>
                  </a:cubicBezTo>
                  <a:cubicBezTo>
                    <a:pt x="223874" y="29571"/>
                    <a:pt x="213914" y="16394"/>
                    <a:pt x="197365" y="7789"/>
                  </a:cubicBezTo>
                  <a:cubicBezTo>
                    <a:pt x="186528" y="2139"/>
                    <a:pt x="174813" y="153"/>
                    <a:pt x="162806" y="123"/>
                  </a:cubicBezTo>
                  <a:cubicBezTo>
                    <a:pt x="110266" y="0"/>
                    <a:pt x="57711" y="76"/>
                    <a:pt x="5156" y="92"/>
                  </a:cubicBezTo>
                  <a:cubicBezTo>
                    <a:pt x="3509" y="92"/>
                    <a:pt x="0" y="61"/>
                    <a:pt x="0" y="61"/>
                  </a:cubicBezTo>
                  <a:lnTo>
                    <a:pt x="584" y="190592"/>
                  </a:lnTo>
                  <a:lnTo>
                    <a:pt x="33651" y="190222"/>
                  </a:lnTo>
                  <a:lnTo>
                    <a:pt x="33651" y="117779"/>
                  </a:lnTo>
                  <a:lnTo>
                    <a:pt x="41286" y="117779"/>
                  </a:lnTo>
                  <a:cubicBezTo>
                    <a:pt x="72844" y="117779"/>
                    <a:pt x="104417" y="117794"/>
                    <a:pt x="135959" y="117732"/>
                  </a:cubicBezTo>
                  <a:cubicBezTo>
                    <a:pt x="161343" y="151307"/>
                    <a:pt x="176214" y="170934"/>
                    <a:pt x="190900" y="190330"/>
                  </a:cubicBezTo>
                  <a:close/>
                  <a:moveTo>
                    <a:pt x="39423" y="89685"/>
                  </a:moveTo>
                  <a:cubicBezTo>
                    <a:pt x="37761" y="89685"/>
                    <a:pt x="36098" y="89500"/>
                    <a:pt x="33789" y="89361"/>
                  </a:cubicBezTo>
                  <a:lnTo>
                    <a:pt x="33789" y="28678"/>
                  </a:lnTo>
                  <a:cubicBezTo>
                    <a:pt x="35359" y="28478"/>
                    <a:pt x="36791" y="28155"/>
                    <a:pt x="38223" y="28155"/>
                  </a:cubicBezTo>
                  <a:cubicBezTo>
                    <a:pt x="75953" y="28124"/>
                    <a:pt x="113668" y="28047"/>
                    <a:pt x="151384" y="28201"/>
                  </a:cubicBezTo>
                  <a:cubicBezTo>
                    <a:pt x="160096" y="28247"/>
                    <a:pt x="168763" y="29217"/>
                    <a:pt x="176922" y="32835"/>
                  </a:cubicBezTo>
                  <a:cubicBezTo>
                    <a:pt x="187113" y="37345"/>
                    <a:pt x="192301" y="45350"/>
                    <a:pt x="193270" y="56187"/>
                  </a:cubicBezTo>
                  <a:cubicBezTo>
                    <a:pt x="194056" y="65193"/>
                    <a:pt x="192562" y="73598"/>
                    <a:pt x="185666" y="80233"/>
                  </a:cubicBezTo>
                  <a:cubicBezTo>
                    <a:pt x="180848" y="84882"/>
                    <a:pt x="174767" y="87037"/>
                    <a:pt x="168394" y="88130"/>
                  </a:cubicBezTo>
                  <a:cubicBezTo>
                    <a:pt x="163191" y="89038"/>
                    <a:pt x="157864" y="89608"/>
                    <a:pt x="152584" y="89623"/>
                  </a:cubicBezTo>
                  <a:cubicBezTo>
                    <a:pt x="114869" y="89746"/>
                    <a:pt x="77139" y="89700"/>
                    <a:pt x="39423" y="8968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0" name="Free Form 100"/>
            <p:cNvSpPr/>
            <p:nvPr/>
          </p:nvSpPr>
          <p:spPr>
            <a:xfrm>
              <a:off x="3249031" y="1267070"/>
              <a:ext cx="230709" cy="190592"/>
            </a:xfrm>
            <a:custGeom>
              <a:avLst/>
              <a:gdLst/>
              <a:ahLst/>
              <a:cxnLst/>
              <a:rect l="0" t="0" r="0" b="0"/>
              <a:pathLst>
                <a:path w="230708" h="190592">
                  <a:moveTo>
                    <a:pt x="230708" y="190330"/>
                  </a:moveTo>
                  <a:cubicBezTo>
                    <a:pt x="230708" y="190330"/>
                    <a:pt x="192270" y="138483"/>
                    <a:pt x="175691" y="116301"/>
                  </a:cubicBezTo>
                  <a:cubicBezTo>
                    <a:pt x="181571" y="115377"/>
                    <a:pt x="187375" y="114007"/>
                    <a:pt x="193055" y="111821"/>
                  </a:cubicBezTo>
                  <a:cubicBezTo>
                    <a:pt x="209419" y="105556"/>
                    <a:pt x="221210" y="94765"/>
                    <a:pt x="225767" y="77477"/>
                  </a:cubicBezTo>
                  <a:cubicBezTo>
                    <a:pt x="228307" y="67918"/>
                    <a:pt x="228907" y="58235"/>
                    <a:pt x="227152" y="48198"/>
                  </a:cubicBezTo>
                  <a:cubicBezTo>
                    <a:pt x="223874" y="29571"/>
                    <a:pt x="213914" y="16394"/>
                    <a:pt x="197381" y="7789"/>
                  </a:cubicBezTo>
                  <a:cubicBezTo>
                    <a:pt x="186528" y="2139"/>
                    <a:pt x="174813" y="153"/>
                    <a:pt x="162821" y="123"/>
                  </a:cubicBezTo>
                  <a:cubicBezTo>
                    <a:pt x="110266" y="0"/>
                    <a:pt x="57711" y="76"/>
                    <a:pt x="5156" y="92"/>
                  </a:cubicBezTo>
                  <a:cubicBezTo>
                    <a:pt x="3525" y="92"/>
                    <a:pt x="0" y="61"/>
                    <a:pt x="0" y="61"/>
                  </a:cubicBezTo>
                  <a:lnTo>
                    <a:pt x="584" y="190592"/>
                  </a:lnTo>
                  <a:lnTo>
                    <a:pt x="33651" y="190222"/>
                  </a:lnTo>
                  <a:lnTo>
                    <a:pt x="33651" y="117779"/>
                  </a:lnTo>
                  <a:lnTo>
                    <a:pt x="41301" y="117779"/>
                  </a:lnTo>
                  <a:cubicBezTo>
                    <a:pt x="72844" y="117779"/>
                    <a:pt x="104417" y="117794"/>
                    <a:pt x="135974" y="117732"/>
                  </a:cubicBezTo>
                  <a:cubicBezTo>
                    <a:pt x="161359" y="151307"/>
                    <a:pt x="176214" y="170934"/>
                    <a:pt x="190900" y="190330"/>
                  </a:cubicBezTo>
                  <a:close/>
                  <a:moveTo>
                    <a:pt x="39423" y="89685"/>
                  </a:moveTo>
                  <a:cubicBezTo>
                    <a:pt x="37776" y="89685"/>
                    <a:pt x="36114" y="89500"/>
                    <a:pt x="33789" y="89361"/>
                  </a:cubicBezTo>
                  <a:lnTo>
                    <a:pt x="33789" y="28678"/>
                  </a:lnTo>
                  <a:cubicBezTo>
                    <a:pt x="35359" y="28478"/>
                    <a:pt x="36791" y="28155"/>
                    <a:pt x="38223" y="28155"/>
                  </a:cubicBezTo>
                  <a:cubicBezTo>
                    <a:pt x="75953" y="28124"/>
                    <a:pt x="113668" y="28047"/>
                    <a:pt x="151384" y="28201"/>
                  </a:cubicBezTo>
                  <a:cubicBezTo>
                    <a:pt x="160096" y="28247"/>
                    <a:pt x="168763" y="29217"/>
                    <a:pt x="176922" y="32835"/>
                  </a:cubicBezTo>
                  <a:cubicBezTo>
                    <a:pt x="187113" y="37345"/>
                    <a:pt x="192316" y="45350"/>
                    <a:pt x="193270" y="56187"/>
                  </a:cubicBezTo>
                  <a:cubicBezTo>
                    <a:pt x="194056" y="65193"/>
                    <a:pt x="192562" y="73598"/>
                    <a:pt x="185666" y="80233"/>
                  </a:cubicBezTo>
                  <a:cubicBezTo>
                    <a:pt x="180848" y="84882"/>
                    <a:pt x="174767" y="87037"/>
                    <a:pt x="168394" y="88130"/>
                  </a:cubicBezTo>
                  <a:cubicBezTo>
                    <a:pt x="163191" y="89038"/>
                    <a:pt x="157864" y="89608"/>
                    <a:pt x="152584" y="89623"/>
                  </a:cubicBezTo>
                  <a:cubicBezTo>
                    <a:pt x="114869" y="89746"/>
                    <a:pt x="77154" y="89700"/>
                    <a:pt x="39423" y="89685"/>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1" name="Free Form 101"/>
            <p:cNvSpPr/>
            <p:nvPr/>
          </p:nvSpPr>
          <p:spPr>
            <a:xfrm>
              <a:off x="1167833" y="1261114"/>
              <a:ext cx="260512" cy="202415"/>
            </a:xfrm>
            <a:custGeom>
              <a:avLst/>
              <a:gdLst/>
              <a:ahLst/>
              <a:cxnLst/>
              <a:rect l="0" t="0" r="0" b="0"/>
              <a:pathLst>
                <a:path w="260510" h="202414">
                  <a:moveTo>
                    <a:pt x="130248" y="0"/>
                  </a:moveTo>
                  <a:cubicBezTo>
                    <a:pt x="58312" y="0"/>
                    <a:pt x="0" y="45304"/>
                    <a:pt x="0" y="101199"/>
                  </a:cubicBezTo>
                  <a:cubicBezTo>
                    <a:pt x="0" y="157110"/>
                    <a:pt x="58312" y="202414"/>
                    <a:pt x="130248" y="202414"/>
                  </a:cubicBezTo>
                  <a:cubicBezTo>
                    <a:pt x="202184" y="202414"/>
                    <a:pt x="260511" y="157110"/>
                    <a:pt x="260511" y="101199"/>
                  </a:cubicBezTo>
                  <a:cubicBezTo>
                    <a:pt x="260511" y="45304"/>
                    <a:pt x="202184" y="0"/>
                    <a:pt x="130248" y="0"/>
                  </a:cubicBezTo>
                  <a:close/>
                  <a:moveTo>
                    <a:pt x="130248" y="174844"/>
                  </a:moveTo>
                  <a:cubicBezTo>
                    <a:pt x="77908" y="174844"/>
                    <a:pt x="35483" y="141870"/>
                    <a:pt x="35483" y="101199"/>
                  </a:cubicBezTo>
                  <a:cubicBezTo>
                    <a:pt x="35483" y="60544"/>
                    <a:pt x="77908" y="27570"/>
                    <a:pt x="130248" y="27570"/>
                  </a:cubicBezTo>
                  <a:cubicBezTo>
                    <a:pt x="182587" y="27570"/>
                    <a:pt x="225013" y="60544"/>
                    <a:pt x="225013" y="101199"/>
                  </a:cubicBezTo>
                  <a:cubicBezTo>
                    <a:pt x="225013" y="141870"/>
                    <a:pt x="182587" y="174844"/>
                    <a:pt x="130248" y="17484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2" name="Free Form 102"/>
            <p:cNvSpPr/>
            <p:nvPr/>
          </p:nvSpPr>
          <p:spPr>
            <a:xfrm>
              <a:off x="2669637" y="1261114"/>
              <a:ext cx="260511" cy="202415"/>
            </a:xfrm>
            <a:custGeom>
              <a:avLst/>
              <a:gdLst/>
              <a:ahLst/>
              <a:cxnLst/>
              <a:rect l="0" t="0" r="0" b="0"/>
              <a:pathLst>
                <a:path w="260510" h="202414">
                  <a:moveTo>
                    <a:pt x="130263" y="0"/>
                  </a:moveTo>
                  <a:cubicBezTo>
                    <a:pt x="58327" y="0"/>
                    <a:pt x="0" y="45304"/>
                    <a:pt x="0" y="101199"/>
                  </a:cubicBezTo>
                  <a:cubicBezTo>
                    <a:pt x="0" y="157110"/>
                    <a:pt x="58327" y="202414"/>
                    <a:pt x="130263" y="202414"/>
                  </a:cubicBezTo>
                  <a:cubicBezTo>
                    <a:pt x="202199" y="202414"/>
                    <a:pt x="260511" y="157110"/>
                    <a:pt x="260511" y="101199"/>
                  </a:cubicBezTo>
                  <a:cubicBezTo>
                    <a:pt x="260511" y="45304"/>
                    <a:pt x="202199" y="0"/>
                    <a:pt x="130263" y="0"/>
                  </a:cubicBezTo>
                  <a:close/>
                  <a:moveTo>
                    <a:pt x="130263" y="174844"/>
                  </a:moveTo>
                  <a:cubicBezTo>
                    <a:pt x="77924" y="174844"/>
                    <a:pt x="35498" y="141870"/>
                    <a:pt x="35498" y="101199"/>
                  </a:cubicBezTo>
                  <a:cubicBezTo>
                    <a:pt x="35498" y="60544"/>
                    <a:pt x="77924" y="27570"/>
                    <a:pt x="130263" y="27570"/>
                  </a:cubicBezTo>
                  <a:cubicBezTo>
                    <a:pt x="182602" y="27570"/>
                    <a:pt x="225028" y="60544"/>
                    <a:pt x="225028" y="101199"/>
                  </a:cubicBezTo>
                  <a:cubicBezTo>
                    <a:pt x="225028" y="141870"/>
                    <a:pt x="182602" y="174844"/>
                    <a:pt x="130263" y="17484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3" name="Free Form 103"/>
            <p:cNvSpPr/>
            <p:nvPr/>
          </p:nvSpPr>
          <p:spPr>
            <a:xfrm>
              <a:off x="894136" y="1261103"/>
              <a:ext cx="242917" cy="202431"/>
            </a:xfrm>
            <a:custGeom>
              <a:avLst/>
              <a:gdLst/>
              <a:ahLst/>
              <a:cxnLst/>
              <a:rect l="0" t="0" r="0" b="0"/>
              <a:pathLst>
                <a:path w="242916" h="202430">
                  <a:moveTo>
                    <a:pt x="211204" y="139361"/>
                  </a:moveTo>
                  <a:cubicBezTo>
                    <a:pt x="194579" y="160604"/>
                    <a:pt x="164592" y="174859"/>
                    <a:pt x="130248" y="174859"/>
                  </a:cubicBezTo>
                  <a:cubicBezTo>
                    <a:pt x="77908" y="174859"/>
                    <a:pt x="35483" y="141885"/>
                    <a:pt x="35483" y="101215"/>
                  </a:cubicBezTo>
                  <a:cubicBezTo>
                    <a:pt x="35483" y="60544"/>
                    <a:pt x="77908" y="27570"/>
                    <a:pt x="130248" y="27570"/>
                  </a:cubicBezTo>
                  <a:cubicBezTo>
                    <a:pt x="163791" y="27570"/>
                    <a:pt x="193209" y="41163"/>
                    <a:pt x="210050" y="61591"/>
                  </a:cubicBezTo>
                  <a:lnTo>
                    <a:pt x="242916" y="50569"/>
                  </a:lnTo>
                  <a:cubicBezTo>
                    <a:pt x="220364" y="20366"/>
                    <a:pt x="178415" y="0"/>
                    <a:pt x="130248" y="0"/>
                  </a:cubicBezTo>
                  <a:cubicBezTo>
                    <a:pt x="58312" y="0"/>
                    <a:pt x="0" y="45319"/>
                    <a:pt x="0" y="101215"/>
                  </a:cubicBezTo>
                  <a:cubicBezTo>
                    <a:pt x="0" y="157110"/>
                    <a:pt x="58312" y="202430"/>
                    <a:pt x="130248" y="202430"/>
                  </a:cubicBezTo>
                  <a:cubicBezTo>
                    <a:pt x="177122" y="202430"/>
                    <a:pt x="218085" y="183126"/>
                    <a:pt x="241022" y="15427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sp>
          <p:nvSpPr>
            <p:cNvPr id="104" name="Free Form 104"/>
            <p:cNvSpPr/>
            <p:nvPr/>
          </p:nvSpPr>
          <p:spPr>
            <a:xfrm>
              <a:off x="2961863" y="1261103"/>
              <a:ext cx="242916" cy="202431"/>
            </a:xfrm>
            <a:custGeom>
              <a:avLst/>
              <a:gdLst/>
              <a:ahLst/>
              <a:cxnLst/>
              <a:rect l="0" t="0" r="0" b="0"/>
              <a:pathLst>
                <a:path w="242916" h="202430">
                  <a:moveTo>
                    <a:pt x="211204" y="139361"/>
                  </a:moveTo>
                  <a:cubicBezTo>
                    <a:pt x="194579" y="160604"/>
                    <a:pt x="164607" y="174859"/>
                    <a:pt x="130263" y="174859"/>
                  </a:cubicBezTo>
                  <a:cubicBezTo>
                    <a:pt x="77908" y="174859"/>
                    <a:pt x="35483" y="141885"/>
                    <a:pt x="35483" y="101215"/>
                  </a:cubicBezTo>
                  <a:cubicBezTo>
                    <a:pt x="35483" y="60544"/>
                    <a:pt x="77908" y="27570"/>
                    <a:pt x="130263" y="27570"/>
                  </a:cubicBezTo>
                  <a:cubicBezTo>
                    <a:pt x="163791" y="27570"/>
                    <a:pt x="193209" y="41163"/>
                    <a:pt x="210050" y="61591"/>
                  </a:cubicBezTo>
                  <a:lnTo>
                    <a:pt x="242916" y="50569"/>
                  </a:lnTo>
                  <a:cubicBezTo>
                    <a:pt x="220379" y="20366"/>
                    <a:pt x="178415" y="0"/>
                    <a:pt x="130263" y="0"/>
                  </a:cubicBezTo>
                  <a:cubicBezTo>
                    <a:pt x="58312" y="0"/>
                    <a:pt x="0" y="45319"/>
                    <a:pt x="0" y="101215"/>
                  </a:cubicBezTo>
                  <a:cubicBezTo>
                    <a:pt x="0" y="157110"/>
                    <a:pt x="58312" y="202430"/>
                    <a:pt x="130263" y="202430"/>
                  </a:cubicBezTo>
                  <a:cubicBezTo>
                    <a:pt x="177122" y="202430"/>
                    <a:pt x="218085" y="183126"/>
                    <a:pt x="241022" y="154278"/>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dirty="0"/>
            </a:p>
          </p:txBody>
        </p:sp>
      </p:grpSp>
      <p:sp>
        <p:nvSpPr>
          <p:cNvPr id="105" name="TextBox 105"/>
          <p:cNvSpPr txBox="1"/>
          <p:nvPr/>
        </p:nvSpPr>
        <p:spPr>
          <a:xfrm>
            <a:off x="5972696" y="1063336"/>
            <a:ext cx="3053133" cy="238611"/>
          </a:xfrm>
          <a:prstGeom prst="rect">
            <a:avLst/>
          </a:prstGeom>
          <a:noFill/>
          <a:ln>
            <a:noFill/>
          </a:ln>
        </p:spPr>
        <p:txBody>
          <a:bodyPr wrap="square" lIns="0" tIns="0" rIns="0" bIns="0" anchor="t"/>
          <a:lstStyle/>
          <a:p>
            <a:pPr indent="25400">
              <a:lnSpc>
                <a:spcPts val="1449"/>
              </a:lnSpc>
              <a:defRPr lang="en-US"/>
            </a:pPr>
            <a:r>
              <a:rPr lang="fr-CA" sz="3600" b="1" i="0" strike="noStrike" cap="none" spc="600" baseline="0" dirty="0" smtClean="0">
                <a:solidFill>
                  <a:srgbClr val="FFFFFF"/>
                </a:solidFill>
                <a:effectLst/>
                <a:latin typeface="Helvetica NeueLTPro-Lt" charset="77"/>
                <a:ea typeface="Helvetica NeueLTPro-Lt" charset="77"/>
                <a:cs typeface="Helvetica NeueLTPro-Lt" charset="77"/>
              </a:rPr>
              <a:t>RAPPORT</a:t>
            </a:r>
            <a:endParaRPr lang="fr-CA" sz="3600" b="1" i="0" strike="noStrike" cap="none" spc="600" baseline="0" dirty="0">
              <a:solidFill>
                <a:srgbClr val="FFFFFF"/>
              </a:solidFill>
              <a:effectLst/>
              <a:latin typeface="Helvetica NeueLTPro-Lt" charset="77"/>
              <a:ea typeface="Helvetica NeueLTPro-Lt" charset="77"/>
              <a:cs typeface="Helvetica NeueLTPro-Lt" charset="77"/>
            </a:endParaRPr>
          </a:p>
        </p:txBody>
      </p:sp>
      <p:sp>
        <p:nvSpPr>
          <p:cNvPr id="106" name="TextBox 106"/>
          <p:cNvSpPr txBox="1"/>
          <p:nvPr/>
        </p:nvSpPr>
        <p:spPr>
          <a:xfrm>
            <a:off x="894126" y="11568608"/>
            <a:ext cx="813760"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107" name="Rectangle 10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D7D3C4F-42A3-5B4D-8CED-2F5D63BE73EE}"/>
              </a:ext>
            </a:extLst>
          </p:cNvPr>
          <p:cNvSpPr/>
          <p:nvPr/>
        </p:nvSpPr>
        <p:spPr>
          <a:xfrm>
            <a:off x="5929486" y="1055440"/>
            <a:ext cx="2394601" cy="556755"/>
          </a:xfrm>
          <a:prstGeom prst="rect">
            <a:avLst/>
          </a:prstGeom>
        </p:spPr>
        <p:txBody>
          <a:bodyPr wrap="square">
            <a:spAutoFit/>
          </a:bodyPr>
          <a:lstStyle/>
          <a:p>
            <a:pPr>
              <a:lnSpc>
                <a:spcPts val="4401"/>
              </a:lnSpc>
              <a:spcAft>
                <a:spcPts val="500"/>
              </a:spcAft>
              <a:defRPr lang="en-US"/>
            </a:pPr>
            <a:r>
              <a:rPr lang="fr-CA" sz="1413" spc="600" dirty="0">
                <a:solidFill>
                  <a:srgbClr val="FFFFFF"/>
                </a:solidFill>
                <a:latin typeface="Helvetica NeueLTPro-Lt" charset="77"/>
                <a:ea typeface="Helvetica NeueLTPro-Lt" charset="77"/>
                <a:cs typeface="Helvetica NeueLTPro-Lt" charset="77"/>
              </a:rPr>
              <a:t>ANNUEL</a:t>
            </a:r>
          </a:p>
        </p:txBody>
      </p:sp>
      <p:sp>
        <p:nvSpPr>
          <p:cNvPr id="108" name="Rectangle 10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88241BFE-608C-9E49-A473-1B89387E9D56}"/>
              </a:ext>
            </a:extLst>
          </p:cNvPr>
          <p:cNvSpPr/>
          <p:nvPr/>
        </p:nvSpPr>
        <p:spPr>
          <a:xfrm>
            <a:off x="5923462" y="1615161"/>
            <a:ext cx="2166244" cy="538383"/>
          </a:xfrm>
          <a:prstGeom prst="rect">
            <a:avLst/>
          </a:prstGeom>
        </p:spPr>
        <p:txBody>
          <a:bodyPr wrap="none">
            <a:spAutoFit/>
          </a:bodyPr>
          <a:lstStyle/>
          <a:p>
            <a:pPr>
              <a:lnSpc>
                <a:spcPts val="3515"/>
              </a:lnSpc>
              <a:defRPr lang="en-US"/>
            </a:pPr>
            <a:r>
              <a:rPr lang="fr-CA" sz="2800" b="0" i="1" strike="noStrike" cap="none" spc="0" baseline="0" dirty="0">
                <a:solidFill>
                  <a:srgbClr val="FFFFFF"/>
                </a:solidFill>
                <a:effectLst/>
                <a:latin typeface="Helvetica NeueLTPro-LtIt"/>
                <a:ea typeface="Helvetica NeueLTPro-LtIt"/>
                <a:cs typeface="Helvetica NeueLTPro-LtIt"/>
              </a:rPr>
              <a:t>2019 / 2020 </a:t>
            </a:r>
            <a:endParaRPr lang="en-US" sz="2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alphaModFix amt="41000"/>
            <a:extLst>
              <a:ext uri="{28A0092B-C50C-407E-A947-70E740481C1C}">
                <a14:useLocalDpi xmlns:a14="http://schemas.microsoft.com/office/drawing/2010/main" val="0"/>
              </a:ext>
            </a:extLst>
          </a:blip>
          <a:srcRect l="41143" r="21881" b="600"/>
          <a:stretch>
            <a:fillRect/>
          </a:stretch>
        </p:blipFill>
        <p:spPr>
          <a:xfrm>
            <a:off x="0" y="-63160"/>
            <a:ext cx="2912579" cy="11744658"/>
          </a:xfrm>
          <a:prstGeom prst="rect">
            <a:avLst/>
          </a:prstGeom>
          <a:noFill/>
          <a:ln>
            <a:noFill/>
          </a:ln>
        </p:spPr>
      </p:pic>
      <p:sp>
        <p:nvSpPr>
          <p:cNvPr id="3" name="Rectangle 3"/>
          <p:cNvSpPr/>
          <p:nvPr/>
        </p:nvSpPr>
        <p:spPr>
          <a:xfrm>
            <a:off x="3140548" y="1775520"/>
            <a:ext cx="220995" cy="23752"/>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4" name="Free Form 4"/>
          <p:cNvSpPr/>
          <p:nvPr/>
        </p:nvSpPr>
        <p:spPr>
          <a:xfrm>
            <a:off x="3155020" y="281803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5" name="Free Form 5"/>
          <p:cNvSpPr/>
          <p:nvPr/>
        </p:nvSpPr>
        <p:spPr>
          <a:xfrm>
            <a:off x="3155020" y="316772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 name="Free Form 6"/>
          <p:cNvSpPr/>
          <p:nvPr/>
        </p:nvSpPr>
        <p:spPr>
          <a:xfrm>
            <a:off x="3155020" y="3514208"/>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7" name="Free Form 7"/>
          <p:cNvSpPr/>
          <p:nvPr/>
        </p:nvSpPr>
        <p:spPr>
          <a:xfrm>
            <a:off x="3155020" y="3877160"/>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8" name="Free Form 8"/>
          <p:cNvSpPr/>
          <p:nvPr/>
        </p:nvSpPr>
        <p:spPr>
          <a:xfrm>
            <a:off x="3155020" y="2452665"/>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9" name="Free Form 9"/>
          <p:cNvSpPr/>
          <p:nvPr/>
        </p:nvSpPr>
        <p:spPr>
          <a:xfrm>
            <a:off x="3155020" y="4871864"/>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0" name="Free Form 10"/>
          <p:cNvSpPr/>
          <p:nvPr/>
        </p:nvSpPr>
        <p:spPr>
          <a:xfrm>
            <a:off x="3155020" y="5159896"/>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1" name="Free Form 11"/>
          <p:cNvSpPr/>
          <p:nvPr/>
        </p:nvSpPr>
        <p:spPr>
          <a:xfrm>
            <a:off x="3155020" y="565067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2" name="Free Form 12"/>
          <p:cNvSpPr/>
          <p:nvPr/>
        </p:nvSpPr>
        <p:spPr>
          <a:xfrm>
            <a:off x="3155020" y="4418932"/>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3" name="Free Form 13"/>
          <p:cNvSpPr/>
          <p:nvPr/>
        </p:nvSpPr>
        <p:spPr>
          <a:xfrm>
            <a:off x="3155020" y="619224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4" name="Free Form 14"/>
          <p:cNvSpPr/>
          <p:nvPr/>
        </p:nvSpPr>
        <p:spPr>
          <a:xfrm>
            <a:off x="3155020" y="653920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5" name="TextBox 15"/>
          <p:cNvSpPr txBox="1"/>
          <p:nvPr/>
        </p:nvSpPr>
        <p:spPr>
          <a:xfrm>
            <a:off x="3137997" y="-24680"/>
            <a:ext cx="6133571" cy="1251441"/>
          </a:xfrm>
          <a:prstGeom prst="rect">
            <a:avLst/>
          </a:prstGeom>
          <a:noFill/>
          <a:ln>
            <a:noFill/>
          </a:ln>
        </p:spPr>
        <p:txBody>
          <a:bodyPr wrap="square" lIns="0" tIns="0" rIns="0" bIns="0" anchor="t"/>
          <a:lstStyle/>
          <a:p>
            <a:pPr indent="5791200">
              <a:lnSpc>
                <a:spcPts val="1939"/>
              </a:lnSpc>
              <a:spcAft>
                <a:spcPts val="2000"/>
              </a:spcAft>
              <a:defRPr lang="en-US"/>
            </a:pPr>
            <a:endParaRPr sz="2023" b="1" dirty="0">
              <a:solidFill>
                <a:srgbClr val="FFFFFF"/>
              </a:solidFill>
              <a:latin typeface="Helvetica NeueLTPro-Hv" charset="77"/>
              <a:ea typeface="Helvetica NeueLTPro-Hv" charset="77"/>
              <a:cs typeface="Helvetica NeueLTPro-Hv" charset="77"/>
            </a:endParaRPr>
          </a:p>
          <a:p>
            <a:pPr algn="ctr">
              <a:lnSpc>
                <a:spcPts val="1939"/>
              </a:lnSpc>
              <a:spcAft>
                <a:spcPts val="300"/>
              </a:spcAft>
              <a:defRPr lang="en-US"/>
            </a:pP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COMITÉ </a:t>
            </a:r>
            <a:r>
              <a:rPr lang="fr-CA" sz="2023" b="1" i="0" strike="noStrike" cap="none" spc="0" baseline="0" dirty="0">
                <a:solidFill>
                  <a:srgbClr val="181818"/>
                </a:solidFill>
                <a:effectLst/>
                <a:latin typeface="Helvetica NeueLTPro-Hv" charset="77"/>
                <a:ea typeface="Helvetica NeueLTPro-Hv" charset="77"/>
                <a:cs typeface="Helvetica NeueLTPro-Hv" charset="77"/>
              </a:rPr>
              <a:t>CONSULTATIF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DU</a:t>
            </a:r>
          </a:p>
          <a:p>
            <a:pPr algn="ctr">
              <a:lnSpc>
                <a:spcPts val="1939"/>
              </a:lnSpc>
              <a:spcAft>
                <a:spcPts val="300"/>
              </a:spcAft>
              <a:defRPr lang="en-US"/>
            </a:pP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SYSTÈME D’ÉVALUATION</a:t>
            </a:r>
            <a:br>
              <a:rPr lang="fr-CA" sz="2023" b="1" i="0" strike="noStrike" cap="none" spc="0" baseline="0" dirty="0" smtClean="0">
                <a:solidFill>
                  <a:srgbClr val="181818"/>
                </a:solidFill>
                <a:effectLst/>
                <a:latin typeface="Helvetica NeueLTPro-Hv" charset="77"/>
                <a:ea typeface="Helvetica NeueLTPro-Hv" charset="77"/>
                <a:cs typeface="Helvetica NeueLTPro-Hv" charset="77"/>
              </a:rPr>
            </a:b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DES </a:t>
            </a:r>
            <a:r>
              <a:rPr lang="fr-CA" sz="2023" b="1" i="0" strike="noStrike" cap="none" spc="0" baseline="0" dirty="0">
                <a:solidFill>
                  <a:srgbClr val="181818"/>
                </a:solidFill>
                <a:effectLst/>
                <a:latin typeface="Helvetica NeueLTPro-Hv" charset="77"/>
                <a:ea typeface="Helvetica NeueLTPro-Hv" charset="77"/>
                <a:cs typeface="Helvetica NeueLTPro-Hv" charset="77"/>
              </a:rPr>
              <a:t>ÉQUIVALENCES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PARAMÉDICALES</a:t>
            </a:r>
            <a:br>
              <a:rPr lang="fr-CA" sz="2023" b="1" i="0" strike="noStrike" cap="none" spc="0" baseline="0" dirty="0" smtClean="0">
                <a:solidFill>
                  <a:srgbClr val="181818"/>
                </a:solidFill>
                <a:effectLst/>
                <a:latin typeface="Helvetica NeueLTPro-Hv" charset="77"/>
                <a:ea typeface="Helvetica NeueLTPro-Hv" charset="77"/>
                <a:cs typeface="Helvetica NeueLTPro-Hv" charset="77"/>
              </a:rPr>
            </a:b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a:t>
            </a:r>
            <a:r>
              <a:rPr lang="fr-CA" sz="2023" b="1" i="0" strike="noStrike" cap="none" spc="0" baseline="0" dirty="0">
                <a:solidFill>
                  <a:srgbClr val="181818"/>
                </a:solidFill>
                <a:effectLst/>
                <a:latin typeface="Helvetica NeueLTPro-Hv" charset="77"/>
                <a:ea typeface="Helvetica NeueLTPro-Hv" charset="77"/>
                <a:cs typeface="Helvetica NeueLTPro-Hv" charset="77"/>
              </a:rPr>
              <a:t>SEEP)</a:t>
            </a:r>
            <a:r>
              <a:rPr lang="fr-CA" sz="1264" b="1" i="0" strike="noStrike" cap="none" spc="0" baseline="0" dirty="0">
                <a:solidFill>
                  <a:srgbClr val="A9151F"/>
                </a:solidFill>
                <a:effectLst/>
                <a:latin typeface="Helvetica NeueLTPro-Hv" charset="77"/>
                <a:ea typeface="Helvetica NeueLTPro-Hv" charset="77"/>
                <a:cs typeface="Helvetica NeueLTPro-Hv" charset="77"/>
              </a:rPr>
              <a:t> </a:t>
            </a:r>
            <a:endParaRPr lang="en-US" sz="1264" b="1" dirty="0">
              <a:solidFill>
                <a:srgbClr val="A9151F"/>
              </a:solidFill>
              <a:latin typeface="Helvetica NeueLTPro-Hv" charset="77"/>
              <a:ea typeface="Helvetica NeueLTPro-Hv" charset="77"/>
              <a:cs typeface="Helvetica NeueLTPro-Hv" charset="77"/>
            </a:endParaRPr>
          </a:p>
          <a:p>
            <a:pPr indent="749300">
              <a:lnSpc>
                <a:spcPts val="1939"/>
              </a:lnSpc>
              <a:spcAft>
                <a:spcPts val="2300"/>
              </a:spcAft>
              <a:defRPr lang="en-US"/>
            </a:pPr>
            <a:endParaRPr sz="1264" b="1" dirty="0">
              <a:solidFill>
                <a:srgbClr val="A9151F"/>
              </a:solidFill>
              <a:latin typeface="Helvetica NeueLTPro-Hv" charset="77"/>
              <a:ea typeface="Helvetica NeueLTPro-Hv" charset="77"/>
              <a:cs typeface="Helvetica NeueLTPro-Hv" charset="77"/>
            </a:endParaRPr>
          </a:p>
        </p:txBody>
      </p:sp>
      <p:sp>
        <p:nvSpPr>
          <p:cNvPr id="16" name="TextBox 16"/>
          <p:cNvSpPr txBox="1"/>
          <p:nvPr/>
        </p:nvSpPr>
        <p:spPr>
          <a:xfrm>
            <a:off x="3140543" y="1919536"/>
            <a:ext cx="5260393" cy="279742"/>
          </a:xfrm>
          <a:prstGeom prst="rect">
            <a:avLst/>
          </a:prstGeom>
          <a:noFill/>
          <a:ln>
            <a:noFill/>
          </a:ln>
        </p:spPr>
        <p:txBody>
          <a:bodyPr wrap="square" lIns="0" tIns="0" rIns="0" bIns="0" anchor="t"/>
          <a:lstStyle/>
          <a:p>
            <a:pPr marL="2108200" indent="-21082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Mathew Coleman</a:t>
            </a:r>
            <a:r>
              <a:rPr lang="fr-CA" sz="1182" b="0" i="0" strike="noStrike" cap="none" spc="0" baseline="0" dirty="0">
                <a:solidFill>
                  <a:srgbClr val="000000"/>
                </a:solidFill>
                <a:effectLst/>
                <a:latin typeface="Helvetica NeueLTPro-Lt" charset="77"/>
                <a:ea typeface="Helvetica NeueLTPro-Lt" charset="77"/>
                <a:cs typeface="Helvetica NeueLTPro-Lt" charset="77"/>
              </a:rPr>
              <a:t>	Organisme </a:t>
            </a:r>
            <a:r>
              <a:rPr lang="fr-CA" sz="1182" dirty="0">
                <a:solidFill>
                  <a:srgbClr val="000000"/>
                </a:solidFill>
                <a:latin typeface="Helvetica NeueLTPro-Lt" charset="77"/>
                <a:ea typeface="Helvetica NeueLTPro-Lt" charset="77"/>
                <a:cs typeface="Helvetica NeueLTPro-Lt" charset="77"/>
              </a:rPr>
              <a:t>d’attribution </a:t>
            </a:r>
            <a:r>
              <a:rPr lang="fr-CA" sz="1182" b="0" i="0" strike="noStrike" cap="none" spc="0" baseline="0" dirty="0">
                <a:solidFill>
                  <a:srgbClr val="000000"/>
                </a:solidFill>
                <a:effectLst/>
                <a:latin typeface="Helvetica NeueLTPro-Lt" charset="77"/>
                <a:ea typeface="Helvetica NeueLTPro-Lt" charset="77"/>
                <a:cs typeface="Helvetica NeueLTPro-Lt" charset="77"/>
              </a:rPr>
              <a:t>du droit </a:t>
            </a:r>
            <a:r>
              <a:rPr lang="fr-CA" sz="1182" dirty="0">
                <a:solidFill>
                  <a:srgbClr val="000000"/>
                </a:solidFill>
                <a:latin typeface="Helvetica NeueLTPro-Lt" charset="77"/>
                <a:ea typeface="Helvetica NeueLTPro-Lt" charset="77"/>
                <a:cs typeface="Helvetica NeueLTPro-Lt" charset="77"/>
              </a:rPr>
              <a:t>d’exercice </a:t>
            </a:r>
            <a:r>
              <a:rPr lang="fr-CA" sz="1182" b="0" i="0" strike="noStrike" cap="none" spc="0" baseline="0" dirty="0">
                <a:solidFill>
                  <a:srgbClr val="000000"/>
                </a:solidFill>
                <a:effectLst/>
                <a:latin typeface="Helvetica NeueLTPro-Lt" charset="77"/>
                <a:ea typeface="Helvetica NeueLTPro-Lt" charset="77"/>
                <a:cs typeface="Helvetica NeueLTPro-Lt" charset="77"/>
              </a:rPr>
              <a:t>pour les assistants médicaux d’urgence de la Colombie-Britannique </a:t>
            </a:r>
          </a:p>
        </p:txBody>
      </p:sp>
      <p:sp>
        <p:nvSpPr>
          <p:cNvPr id="17" name="TextBox 17"/>
          <p:cNvSpPr txBox="1"/>
          <p:nvPr/>
        </p:nvSpPr>
        <p:spPr>
          <a:xfrm>
            <a:off x="3140543" y="2577476"/>
            <a:ext cx="4409133" cy="153939"/>
          </a:xfrm>
          <a:prstGeom prst="rect">
            <a:avLst/>
          </a:prstGeom>
          <a:noFill/>
          <a:ln>
            <a:noFill/>
          </a:ln>
        </p:spPr>
        <p:txBody>
          <a:bodyPr wrap="square" lIns="0" tIns="0" rIns="0" bIns="0" anchor="t"/>
          <a:lstStyle/>
          <a:p>
            <a:pPr marL="2108200" indent="-21082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Tim Ford</a:t>
            </a:r>
            <a:r>
              <a:rPr lang="fr-CA" sz="1182" b="0" i="0" strike="noStrike" cap="none" spc="0" baseline="0" dirty="0">
                <a:solidFill>
                  <a:srgbClr val="000000"/>
                </a:solidFill>
                <a:effectLst/>
                <a:latin typeface="Helvetica NeueLTPro-Lt" charset="77"/>
                <a:ea typeface="Helvetica NeueLTPro-Lt" charset="77"/>
                <a:cs typeface="Helvetica NeueLTPro-Lt" charset="77"/>
              </a:rPr>
              <a:t>	Alberta College of Paramedics </a:t>
            </a:r>
          </a:p>
        </p:txBody>
      </p:sp>
      <p:sp>
        <p:nvSpPr>
          <p:cNvPr id="18" name="TextBox 18"/>
          <p:cNvSpPr txBox="1"/>
          <p:nvPr/>
        </p:nvSpPr>
        <p:spPr>
          <a:xfrm>
            <a:off x="3140543" y="2928459"/>
            <a:ext cx="4924368" cy="178264"/>
          </a:xfrm>
          <a:prstGeom prst="rect">
            <a:avLst/>
          </a:prstGeom>
          <a:noFill/>
          <a:ln>
            <a:noFill/>
          </a:ln>
        </p:spPr>
        <p:txBody>
          <a:bodyPr wrap="square" lIns="0" tIns="0" rIns="0" bIns="0" anchor="t"/>
          <a:lstStyle/>
          <a:p>
            <a:pPr marL="2108200" indent="-2108200">
              <a:lnSpc>
                <a:spcPts val="1250"/>
              </a:lnSpc>
              <a:spcAft>
                <a:spcPts val="15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Jacqueline Messer-Lepage</a:t>
            </a:r>
            <a:r>
              <a:rPr lang="fr-CA" sz="1182" b="0" i="0" strike="noStrike" cap="none" spc="0" baseline="0" dirty="0">
                <a:solidFill>
                  <a:srgbClr val="000000"/>
                </a:solidFill>
                <a:effectLst/>
                <a:latin typeface="Helvetica NeueLTPro-Lt" charset="77"/>
                <a:ea typeface="Helvetica NeueLTPro-Lt" charset="77"/>
                <a:cs typeface="Helvetica NeueLTPro-Lt" charset="77"/>
              </a:rPr>
              <a:t>    Saskatchewan College of Paramedics</a:t>
            </a:r>
          </a:p>
        </p:txBody>
      </p:sp>
      <p:sp>
        <p:nvSpPr>
          <p:cNvPr id="19" name="TextBox 19"/>
          <p:cNvSpPr txBox="1"/>
          <p:nvPr/>
        </p:nvSpPr>
        <p:spPr>
          <a:xfrm>
            <a:off x="3140543" y="3651939"/>
            <a:ext cx="5485939" cy="153940"/>
          </a:xfrm>
          <a:prstGeom prst="rect">
            <a:avLst/>
          </a:prstGeom>
          <a:noFill/>
          <a:ln>
            <a:noFill/>
          </a:ln>
        </p:spPr>
        <p:txBody>
          <a:bodyPr wrap="square" lIns="0" tIns="0" rIns="0" bIns="0" anchor="t"/>
          <a:lstStyle/>
          <a:p>
            <a:pPr marL="2108200" indent="-21082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Chris Georgakopoulos </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de l’Ontario </a:t>
            </a:r>
          </a:p>
        </p:txBody>
      </p:sp>
      <p:sp>
        <p:nvSpPr>
          <p:cNvPr id="20" name="TextBox 20"/>
          <p:cNvSpPr txBox="1"/>
          <p:nvPr/>
        </p:nvSpPr>
        <p:spPr>
          <a:xfrm>
            <a:off x="3140543" y="4001723"/>
            <a:ext cx="5260393" cy="338667"/>
          </a:xfrm>
          <a:prstGeom prst="rect">
            <a:avLst/>
          </a:prstGeom>
          <a:noFill/>
          <a:ln>
            <a:noFill/>
          </a:ln>
        </p:spPr>
        <p:txBody>
          <a:bodyPr wrap="square" lIns="0" tIns="0" rIns="0" bIns="0" anchor="t"/>
          <a:lstStyle/>
          <a:p>
            <a:pPr marL="2108200" indent="-21082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Johanne Chretien</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et des Services sociaux du Québec </a:t>
            </a:r>
          </a:p>
        </p:txBody>
      </p:sp>
      <p:sp>
        <p:nvSpPr>
          <p:cNvPr id="21" name="TextBox 21"/>
          <p:cNvSpPr txBox="1"/>
          <p:nvPr/>
        </p:nvSpPr>
        <p:spPr>
          <a:xfrm>
            <a:off x="3140543" y="4501901"/>
            <a:ext cx="5148811" cy="153939"/>
          </a:xfrm>
          <a:prstGeom prst="rect">
            <a:avLst/>
          </a:prstGeom>
          <a:noFill/>
          <a:ln>
            <a:noFill/>
          </a:ln>
        </p:spPr>
        <p:txBody>
          <a:bodyPr wrap="square" lIns="0" tIns="0" rIns="0" bIns="0" anchor="t"/>
          <a:lstStyle/>
          <a:p>
            <a:pPr marL="2108200" indent="-2108200">
              <a:lnSpc>
                <a:spcPts val="1250"/>
              </a:lnSpc>
              <a:spcAft>
                <a:spcPts val="1500"/>
              </a:spcAft>
              <a:tabLst>
                <a:tab pos="21336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Chris Hood</a:t>
            </a:r>
            <a:r>
              <a:rPr lang="fr-CA" sz="1182" b="0" i="0" strike="noStrike" cap="none" spc="0" baseline="0" dirty="0">
                <a:solidFill>
                  <a:srgbClr val="000000"/>
                </a:solidFill>
                <a:effectLst/>
                <a:latin typeface="Helvetica NeueLTPro-Lt" charset="77"/>
                <a:ea typeface="Helvetica NeueLTPro-Lt" charset="77"/>
                <a:cs typeface="Helvetica NeueLTPro-Lt" charset="77"/>
              </a:rPr>
              <a:t>	Association des paramédics du Nouveau-Brunswick</a:t>
            </a:r>
          </a:p>
        </p:txBody>
      </p:sp>
      <p:sp>
        <p:nvSpPr>
          <p:cNvPr id="22" name="TextBox 22"/>
          <p:cNvSpPr txBox="1"/>
          <p:nvPr/>
        </p:nvSpPr>
        <p:spPr>
          <a:xfrm>
            <a:off x="3140543" y="6310776"/>
            <a:ext cx="4763347" cy="153939"/>
          </a:xfrm>
          <a:prstGeom prst="rect">
            <a:avLst/>
          </a:prstGeom>
          <a:noFill/>
          <a:ln>
            <a:noFill/>
          </a:ln>
        </p:spPr>
        <p:txBody>
          <a:bodyPr wrap="square" lIns="0" tIns="0" rIns="0" bIns="0" anchor="t"/>
          <a:lstStyle/>
          <a:p>
            <a:pPr marL="2108200" indent="-21082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Ryan Soucy</a:t>
            </a:r>
            <a:r>
              <a:rPr lang="fr-CA" sz="1182" b="0" i="0" strike="noStrike" cap="none" spc="0" baseline="0" dirty="0">
                <a:solidFill>
                  <a:srgbClr val="000000"/>
                </a:solidFill>
                <a:effectLst/>
                <a:latin typeface="Helvetica NeueLTPro-Lt" charset="77"/>
                <a:ea typeface="Helvetica NeueLTPro-Lt" charset="77"/>
                <a:cs typeface="Helvetica NeueLTPro-Lt" charset="77"/>
              </a:rPr>
              <a:t>	Services médicaux d’urgence du Yukon </a:t>
            </a:r>
          </a:p>
        </p:txBody>
      </p:sp>
      <p:sp>
        <p:nvSpPr>
          <p:cNvPr id="23" name="TextBox 23"/>
          <p:cNvSpPr txBox="1"/>
          <p:nvPr/>
        </p:nvSpPr>
        <p:spPr>
          <a:xfrm>
            <a:off x="3140543" y="6661758"/>
            <a:ext cx="5238412" cy="184726"/>
          </a:xfrm>
          <a:prstGeom prst="rect">
            <a:avLst/>
          </a:prstGeom>
          <a:noFill/>
          <a:ln>
            <a:noFill/>
          </a:ln>
        </p:spPr>
        <p:txBody>
          <a:bodyPr wrap="square" lIns="0" tIns="0" rIns="0" bIns="0" anchor="t"/>
          <a:lstStyle/>
          <a:p>
            <a:pPr marL="2108200" indent="-2108200">
              <a:lnSpc>
                <a:spcPts val="1250"/>
              </a:lnSpc>
              <a:spcAft>
                <a:spcPts val="3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Stacy Ridgely</a:t>
            </a:r>
            <a:r>
              <a:rPr lang="fr-CA" sz="1182" b="0" i="0" strike="noStrike" cap="none" spc="0" baseline="0" dirty="0">
                <a:solidFill>
                  <a:srgbClr val="000000"/>
                </a:solidFill>
                <a:effectLst/>
                <a:latin typeface="Helvetica NeueLTPro-Lt" charset="77"/>
                <a:ea typeface="Helvetica NeueLTPro-Lt" charset="77"/>
                <a:cs typeface="Helvetica NeueLTPro-Lt" charset="77"/>
              </a:rPr>
              <a:t>	Gouvernement des Territoires du Nord-Ouest</a:t>
            </a:r>
          </a:p>
        </p:txBody>
      </p:sp>
      <p:sp>
        <p:nvSpPr>
          <p:cNvPr id="24" name="TextBox 24"/>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25" name="Rectangle 2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2A0A030-5FC1-0F4F-89F4-0FE576625F56}"/>
              </a:ext>
            </a:extLst>
          </p:cNvPr>
          <p:cNvSpPr/>
          <p:nvPr/>
        </p:nvSpPr>
        <p:spPr>
          <a:xfrm>
            <a:off x="3049167" y="1472091"/>
            <a:ext cx="860014" cy="276120"/>
          </a:xfrm>
          <a:prstGeom prst="rect">
            <a:avLst/>
          </a:prstGeom>
        </p:spPr>
        <p:txBody>
          <a:bodyPr wrap="none">
            <a:spAutoFit/>
          </a:bodyPr>
          <a:lstStyle/>
          <a:p>
            <a:r>
              <a:rPr lang="fr-CA" sz="1200" b="1" i="0" strike="noStrike" cap="none" spc="0" baseline="0" dirty="0">
                <a:solidFill>
                  <a:srgbClr val="C00000"/>
                </a:solidFill>
                <a:effectLst/>
                <a:latin typeface="Helvetica NeueLTPro-Hv" charset="77"/>
                <a:ea typeface="Helvetica NeueLTPro-Hv" charset="77"/>
                <a:cs typeface="Helvetica NeueLTPro-Hv" charset="77"/>
              </a:rPr>
              <a:t>Membres</a:t>
            </a:r>
            <a:endParaRPr lang="en-US" sz="1200" dirty="0">
              <a:solidFill>
                <a:srgbClr val="C00000"/>
              </a:solidFill>
            </a:endParaRPr>
          </a:p>
        </p:txBody>
      </p:sp>
      <p:sp>
        <p:nvSpPr>
          <p:cNvPr id="26" name="TextBox 1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A7C2B45-C847-D641-A271-D617E69C6594}"/>
              </a:ext>
            </a:extLst>
          </p:cNvPr>
          <p:cNvSpPr txBox="1"/>
          <p:nvPr/>
        </p:nvSpPr>
        <p:spPr>
          <a:xfrm>
            <a:off x="3140543" y="3277769"/>
            <a:ext cx="4924368" cy="178264"/>
          </a:xfrm>
          <a:prstGeom prst="rect">
            <a:avLst/>
          </a:prstGeom>
          <a:noFill/>
          <a:ln>
            <a:noFill/>
          </a:ln>
        </p:spPr>
        <p:txBody>
          <a:bodyPr wrap="square" lIns="0" tIns="0" rIns="0" bIns="0" anchor="t"/>
          <a:lstStyle/>
          <a:p>
            <a:pPr marL="2108200" indent="-2108200">
              <a:lnSpc>
                <a:spcPts val="1250"/>
              </a:lnSpc>
              <a:defRPr lang="en-US"/>
            </a:pPr>
            <a:r>
              <a:rPr lang="fr-CA" sz="1180" b="1" i="0" strike="noStrike" cap="none" spc="0" baseline="0" dirty="0">
                <a:solidFill>
                  <a:srgbClr val="000000"/>
                </a:solidFill>
                <a:effectLst/>
                <a:latin typeface="Helvetica NeueLTPro-Bd" charset="77"/>
                <a:ea typeface="Helvetica NeueLTPro-Bd" charset="77"/>
                <a:cs typeface="Helvetica NeueLTPro-Bd" charset="77"/>
              </a:rPr>
              <a:t>Trish Bergal</a:t>
            </a:r>
            <a:r>
              <a:rPr lang="fr-CA" sz="1400" b="0" i="0" strike="noStrike" cap="none" spc="0" baseline="0" dirty="0">
                <a:solidFill>
                  <a:srgbClr val="000000"/>
                </a:solidFill>
                <a:effectLst/>
                <a:latin typeface="Helvetica NeueLTPro-Lt" charset="77"/>
                <a:ea typeface="Helvetica NeueLTPro-Lt" charset="77"/>
                <a:cs typeface="Helvetica NeueLTPro-Lt" charset="77"/>
              </a:rPr>
              <a:t>	</a:t>
            </a:r>
            <a:r>
              <a:rPr lang="fr-CA" sz="1180" b="0" i="0" strike="noStrike" cap="none" spc="0" baseline="0" dirty="0">
                <a:solidFill>
                  <a:srgbClr val="000000"/>
                </a:solidFill>
                <a:effectLst/>
                <a:latin typeface="Helvetica NeueLTPro-Lt" charset="77"/>
                <a:ea typeface="Helvetica NeueLTPro-Lt" charset="77"/>
                <a:cs typeface="Helvetica NeueLTPro-Lt" charset="77"/>
              </a:rPr>
              <a:t>College of Paramedics of Manitoba </a:t>
            </a:r>
          </a:p>
        </p:txBody>
      </p:sp>
      <p:sp>
        <p:nvSpPr>
          <p:cNvPr id="27" name="TextBox 2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979B5B2-7805-B747-A614-710E7357B711}"/>
              </a:ext>
            </a:extLst>
          </p:cNvPr>
          <p:cNvSpPr txBox="1"/>
          <p:nvPr/>
        </p:nvSpPr>
        <p:spPr>
          <a:xfrm>
            <a:off x="3140543" y="4933949"/>
            <a:ext cx="5148811" cy="153939"/>
          </a:xfrm>
          <a:prstGeom prst="rect">
            <a:avLst/>
          </a:prstGeom>
          <a:noFill/>
          <a:ln>
            <a:noFill/>
          </a:ln>
        </p:spPr>
        <p:txBody>
          <a:bodyPr wrap="square" lIns="0" tIns="0" rIns="0" bIns="0" anchor="t"/>
          <a:lstStyle/>
          <a:p>
            <a:pPr marL="2108200" indent="-2108200">
              <a:lnSpc>
                <a:spcPts val="1250"/>
              </a:lnSpc>
              <a:spcAft>
                <a:spcPts val="1500"/>
              </a:spcAft>
              <a:tabLst>
                <a:tab pos="21336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Karl Kowalczyk</a:t>
            </a:r>
            <a:r>
              <a:rPr lang="fr-CA" sz="1182" b="0" i="0" strike="noStrike" cap="none" spc="0" baseline="0" dirty="0">
                <a:solidFill>
                  <a:srgbClr val="000000"/>
                </a:solidFill>
                <a:effectLst/>
                <a:latin typeface="Helvetica NeueLTPro-Lt" charset="77"/>
                <a:ea typeface="Helvetica NeueLTPro-Lt" charset="77"/>
                <a:cs typeface="Helvetica NeueLTPro-Lt" charset="77"/>
              </a:rPr>
              <a:t>	College of Paramedics of Nova Scotia</a:t>
            </a:r>
            <a:endParaRPr sz="1182" dirty="0">
              <a:latin typeface="Helvetica NeueLTPro-Lt" charset="77"/>
              <a:ea typeface="Helvetica NeueLTPro-Lt" charset="77"/>
              <a:cs typeface="Helvetica NeueLTPro-Lt" charset="77"/>
            </a:endParaRPr>
          </a:p>
        </p:txBody>
      </p:sp>
      <p:sp>
        <p:nvSpPr>
          <p:cNvPr id="28" name="TextBox 2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1EE1788-A2E8-8C43-82BB-69471ED8EB5C}"/>
              </a:ext>
            </a:extLst>
          </p:cNvPr>
          <p:cNvSpPr txBox="1"/>
          <p:nvPr/>
        </p:nvSpPr>
        <p:spPr>
          <a:xfrm>
            <a:off x="3140543" y="5231904"/>
            <a:ext cx="5148811" cy="358321"/>
          </a:xfrm>
          <a:prstGeom prst="rect">
            <a:avLst/>
          </a:prstGeom>
          <a:noFill/>
          <a:ln>
            <a:noFill/>
          </a:ln>
        </p:spPr>
        <p:txBody>
          <a:bodyPr wrap="square" lIns="0" tIns="0" rIns="0" bIns="0" anchor="t"/>
          <a:lstStyle/>
          <a:p>
            <a:pPr marL="2108200" indent="-2108200">
              <a:lnSpc>
                <a:spcPts val="1250"/>
              </a:lnSpc>
              <a:spcAft>
                <a:spcPts val="15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James Sullivan</a:t>
            </a:r>
            <a:r>
              <a:rPr lang="fr-CA" sz="1182" b="0" i="0" strike="noStrike" cap="none" spc="0" baseline="0" dirty="0">
                <a:solidFill>
                  <a:srgbClr val="000000"/>
                </a:solidFill>
                <a:effectLst/>
                <a:latin typeface="Helvetica NeueLTPro-Lt" charset="77"/>
                <a:ea typeface="Helvetica NeueLTPro-Lt" charset="77"/>
                <a:cs typeface="Helvetica NeueLTPro-Lt" charset="77"/>
              </a:rPr>
              <a:t>	Conseil des services médicaux d’urgence de l’Île-du-Prince-Édouard</a:t>
            </a:r>
          </a:p>
        </p:txBody>
      </p:sp>
      <p:sp>
        <p:nvSpPr>
          <p:cNvPr id="29" name="TextBox 2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785E134-23C6-C14E-8261-6996B53AE8B0}"/>
              </a:ext>
            </a:extLst>
          </p:cNvPr>
          <p:cNvSpPr txBox="1"/>
          <p:nvPr/>
        </p:nvSpPr>
        <p:spPr>
          <a:xfrm>
            <a:off x="3140543" y="5752621"/>
            <a:ext cx="5148811" cy="358321"/>
          </a:xfrm>
          <a:prstGeom prst="rect">
            <a:avLst/>
          </a:prstGeom>
          <a:noFill/>
          <a:ln>
            <a:noFill/>
          </a:ln>
        </p:spPr>
        <p:txBody>
          <a:bodyPr wrap="square" lIns="0" tIns="0" rIns="0" bIns="0" anchor="t"/>
          <a:lstStyle/>
          <a:p>
            <a:pPr marL="2108200" indent="-2108200">
              <a:lnSpc>
                <a:spcPts val="1250"/>
              </a:lnSpc>
              <a:spcAft>
                <a:spcPts val="15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Ken Driscoll</a:t>
            </a:r>
            <a:r>
              <a:rPr lang="fr-CA" sz="1182" b="0" i="0" strike="noStrike" cap="none" spc="0" baseline="0" dirty="0">
                <a:solidFill>
                  <a:srgbClr val="000000"/>
                </a:solidFill>
                <a:effectLst/>
                <a:latin typeface="Helvetica NeueLTPro-Lt" charset="77"/>
                <a:ea typeface="Helvetica NeueLTPro-Lt" charset="77"/>
                <a:cs typeface="Helvetica NeueLTPro-Lt" charset="77"/>
              </a:rPr>
              <a:t>	Programme de surveillance médicale provincial de Terre-Neuve-et-Labrador</a:t>
            </a:r>
          </a:p>
        </p:txBody>
      </p:sp>
      <p:sp>
        <p:nvSpPr>
          <p:cNvPr id="30" name="Rectangle 2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740F6B-4869-5444-8B51-79EC83B2B338}"/>
              </a:ext>
            </a:extLst>
          </p:cNvPr>
          <p:cNvSpPr/>
          <p:nvPr/>
        </p:nvSpPr>
        <p:spPr>
          <a:xfrm>
            <a:off x="3113057" y="7548390"/>
            <a:ext cx="5335119" cy="3557522"/>
          </a:xfrm>
          <a:prstGeom prst="rect">
            <a:avLst/>
          </a:prstGeom>
        </p:spPr>
        <p:txBody>
          <a:bodyPr wrap="square">
            <a:spAutoFit/>
          </a:bodyPr>
          <a:lstStyle/>
          <a:p>
            <a:pPr>
              <a:lnSpc>
                <a:spcPts val="1212"/>
              </a:lnSpc>
              <a:spcAft>
                <a:spcPts val="1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L’OCRP a reçu du financement d’Emploi et Développement social Canada pour l’élaboration d’un système d’évaluation bilingue pancanadien, afin de simplifier le processus de reconnaissance des titres de compétences pour les candidats internationaux qui souhaitent obtenir l’inscription, l’agrément et la certification de paramédicaux au Canada. </a:t>
            </a:r>
          </a:p>
          <a:p>
            <a:pPr>
              <a:lnSpc>
                <a:spcPts val="1212"/>
              </a:lnSpc>
              <a:spcAft>
                <a:spcPts val="100"/>
              </a:spcAft>
              <a:defRPr lang="en-US"/>
            </a:pPr>
            <a:endParaRPr lang="en-US" sz="1210" dirty="0">
              <a:latin typeface="Helvetica NeueLTPro-Lt" charset="77"/>
              <a:ea typeface="Helvetica NeueLTPro-Lt" charset="77"/>
              <a:cs typeface="Helvetica NeueLTPro-Lt" charset="77"/>
            </a:endParaRPr>
          </a:p>
          <a:p>
            <a:pPr>
              <a:lnSpc>
                <a:spcPts val="1212"/>
              </a:lnSpc>
              <a:spcAft>
                <a:spcPts val="1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En 2018 et 2019, le comité consultatif du SEEP a guidé l’orientation globale du projet d’évaluation des équivalences paramédicales avec l’apport et l’expertise des experts en la matière et des intervenants clés de la profession. </a:t>
            </a:r>
          </a:p>
          <a:p>
            <a:pPr>
              <a:lnSpc>
                <a:spcPts val="1212"/>
              </a:lnSpc>
              <a:spcAft>
                <a:spcPts val="100"/>
              </a:spcAft>
              <a:defRPr lang="en-US"/>
            </a:pPr>
            <a:endParaRPr lang="en-US" sz="1210" dirty="0">
              <a:latin typeface="Helvetica NeueLTPro-Lt" charset="77"/>
              <a:ea typeface="Helvetica NeueLTPro-Lt" charset="77"/>
              <a:cs typeface="Helvetica NeueLTPro-Lt" charset="77"/>
            </a:endParaRPr>
          </a:p>
          <a:p>
            <a:pPr>
              <a:lnSpc>
                <a:spcPts val="1212"/>
              </a:lnSpc>
              <a:spcAft>
                <a:spcPts val="1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Le </a:t>
            </a:r>
            <a:r>
              <a:rPr lang="fr-CA" sz="1210" b="0" i="0" strike="noStrike" cap="none" spc="0" baseline="0" dirty="0" smtClean="0">
                <a:solidFill>
                  <a:srgbClr val="000000"/>
                </a:solidFill>
                <a:effectLst/>
                <a:latin typeface="Helvetica NeueLTPro-Lt" charset="77"/>
                <a:ea typeface="Helvetica NeueLTPro-Lt" charset="77"/>
                <a:cs typeface="Helvetica NeueLTPro-Lt" charset="77"/>
              </a:rPr>
              <a:t>1</a:t>
            </a:r>
            <a:r>
              <a:rPr lang="fr-CA" sz="1210" b="0" i="0" strike="noStrike" cap="none" spc="0" baseline="30000" dirty="0" smtClean="0">
                <a:solidFill>
                  <a:srgbClr val="000000"/>
                </a:solidFill>
                <a:effectLst/>
                <a:latin typeface="Helvetica NeueLTPro-Lt" charset="77"/>
                <a:ea typeface="Helvetica NeueLTPro-Lt" charset="77"/>
                <a:cs typeface="Helvetica NeueLTPro-Lt" charset="77"/>
              </a:rPr>
              <a:t>er</a:t>
            </a:r>
            <a:r>
              <a:rPr lang="fr-CA" sz="1210" b="0" i="0" strike="noStrike" cap="none" spc="0" baseline="0" dirty="0">
                <a:solidFill>
                  <a:srgbClr val="000000"/>
                </a:solidFill>
                <a:effectLst/>
                <a:latin typeface="Helvetica NeueLTPro-Lt" charset="77"/>
                <a:ea typeface="Helvetica NeueLTPro-Lt" charset="77"/>
                <a:cs typeface="Helvetica NeueLTPro-Lt" charset="77"/>
              </a:rPr>
              <a:t> décembre 2019, le SEEP a été lancé, pour tous les candidats internationaux qui demandent l’autorisation, la certification et l’agrément paramédicaux au Canada pour une évaluation des titres de compétence en utilisant l’OCRP comme point d’entrée unique. Le processus d’évaluation de l’OCRP aide les régulateurs paramédicaux provinciaux à déterminer si les candidats internationaux répondent aux exigences canadiennes d’admissibilité à la pratique au niveau du PSP et du PSA.</a:t>
            </a:r>
          </a:p>
          <a:p>
            <a:pPr>
              <a:lnSpc>
                <a:spcPts val="1212"/>
              </a:lnSpc>
              <a:spcAft>
                <a:spcPts val="100"/>
              </a:spcAft>
              <a:defRPr lang="en-US"/>
            </a:pPr>
            <a:endParaRPr lang="en-US" sz="1210" dirty="0">
              <a:latin typeface="Helvetica NeueLTPro-Lt" charset="77"/>
              <a:ea typeface="Helvetica NeueLTPro-Lt" charset="77"/>
              <a:cs typeface="Helvetica NeueLTPro-Lt" charset="77"/>
            </a:endParaRPr>
          </a:p>
          <a:p>
            <a:pPr>
              <a:lnSpc>
                <a:spcPts val="1212"/>
              </a:lnSpc>
              <a:spcAft>
                <a:spcPts val="1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Le processus d’évaluation de l’OCRP comprend trois étapes</a:t>
            </a:r>
            <a:r>
              <a:rPr lang="fr-CA" sz="1210" b="0" i="0" strike="noStrike" cap="none" spc="0" baseline="0" dirty="0" smtClean="0">
                <a:solidFill>
                  <a:srgbClr val="000000"/>
                </a:solidFill>
                <a:effectLst/>
                <a:latin typeface="Helvetica NeueLTPro-Lt" charset="77"/>
                <a:ea typeface="Helvetica NeueLTPro-Lt" charset="77"/>
                <a:cs typeface="Helvetica NeueLTPro-Lt" charset="77"/>
              </a:rPr>
              <a:t>. À </a:t>
            </a:r>
            <a:r>
              <a:rPr lang="fr-CA" sz="1210" b="0" i="0" strike="noStrike" cap="none" spc="0" baseline="0" dirty="0">
                <a:solidFill>
                  <a:srgbClr val="000000"/>
                </a:solidFill>
                <a:effectLst/>
                <a:latin typeface="Helvetica NeueLTPro-Lt" charset="77"/>
                <a:ea typeface="Helvetica NeueLTPro-Lt" charset="77"/>
                <a:cs typeface="Helvetica NeueLTPro-Lt" charset="77"/>
              </a:rPr>
              <a:t>la fin de ces étapes, un résumé des conclusions de l’évaluation sera fourni au régulateur paramédical provincial respectif concerné. </a:t>
            </a:r>
          </a:p>
        </p:txBody>
      </p:sp>
      <p:pic>
        <p:nvPicPr>
          <p:cNvPr id="31" name="Picture 3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007C79A-15C9-4D44-A1AE-F44A33EF1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32" name="Rectangle 3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F43ECF5-7BAB-8E4A-AA23-18269503DC32}"/>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33" name="Straight Connector 3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4630D1E-6B4A-3E4F-819C-A70CA6F3A8DF}"/>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56705B8-418D-574E-9B0C-20A087978FAC}"/>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6"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52AE42A-687C-4E4C-914D-77BE50B797BD}"/>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7.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8. </a:t>
            </a:r>
          </a:p>
        </p:txBody>
      </p:sp>
      <p:sp>
        <p:nvSpPr>
          <p:cNvPr id="6" name="TextBox 6"/>
          <p:cNvSpPr txBox="1"/>
          <p:nvPr/>
        </p:nvSpPr>
        <p:spPr>
          <a:xfrm>
            <a:off x="2080372" y="983432"/>
            <a:ext cx="5416973" cy="5544616"/>
          </a:xfrm>
          <a:prstGeom prst="rect">
            <a:avLst/>
          </a:prstGeom>
          <a:noFill/>
          <a:ln>
            <a:noFill/>
          </a:ln>
        </p:spPr>
        <p:txBody>
          <a:bodyPr wrap="square" lIns="0" tIns="0" rIns="0" bIns="0" anchor="t"/>
          <a:lstStyle/>
          <a:p>
            <a:r>
              <a:rPr lang="fr-CA" sz="1600" b="1" i="0" strike="noStrike" cap="none" spc="0" baseline="0" dirty="0">
                <a:solidFill>
                  <a:srgbClr val="C00000"/>
                </a:solidFill>
                <a:effectLst/>
                <a:latin typeface="Helvetica NeueLTPro-Hv" charset="77"/>
                <a:ea typeface="Helvetica NeueLTPro-Hv" charset="77"/>
                <a:cs typeface="Helvetica NeueLTPro-Hv" charset="77"/>
              </a:rPr>
              <a:t>suite du SEEP...</a:t>
            </a:r>
          </a:p>
          <a:p>
            <a:endParaRPr lang="en-US" sz="1600" dirty="0">
              <a:latin typeface="Helvetica NeueLTPro-Lt" charset="77"/>
              <a:ea typeface="Times New Roman" panose="02020603050405020304" pitchFamily="18" charset="0"/>
            </a:endParaRPr>
          </a:p>
          <a:p>
            <a:r>
              <a:rPr lang="fr-CA" sz="1200" b="1" i="0" strike="noStrike" cap="none" spc="0" baseline="0" dirty="0">
                <a:solidFill>
                  <a:srgbClr val="000000"/>
                </a:solidFill>
                <a:effectLst/>
                <a:latin typeface="Helvetica NeueLTPro-Lt" charset="77"/>
                <a:ea typeface="Helvetica NeueLTPro-Lt" charset="77"/>
                <a:cs typeface="Helvetica NeueLTPro-Lt" charset="77"/>
              </a:rPr>
              <a:t>Processus du SEEP : </a:t>
            </a:r>
          </a:p>
          <a:p>
            <a:endParaRPr lang="en-US" sz="1200" b="1" dirty="0">
              <a:latin typeface="Helvetica NeueLTPro-Lt" charset="77"/>
              <a:ea typeface="Times New Roman" panose="02020603050405020304" pitchFamily="18" charset="0"/>
            </a:endParaRPr>
          </a:p>
          <a:p>
            <a:r>
              <a:rPr lang="fr-CA" sz="1200" b="1" i="0" strike="noStrike" cap="none" spc="0" baseline="0" dirty="0">
                <a:solidFill>
                  <a:srgbClr val="000000"/>
                </a:solidFill>
                <a:effectLst/>
                <a:latin typeface="Helvetica NeueLTPro-Lt" charset="77"/>
                <a:ea typeface="Helvetica NeueLTPro-Lt" charset="77"/>
                <a:cs typeface="Helvetica NeueLTPro-Lt" charset="77"/>
              </a:rPr>
              <a:t>Étape 1 Ddemande initiale </a:t>
            </a:r>
            <a:endParaRPr lang="en-US" sz="1600" dirty="0">
              <a:latin typeface="Helvetica NeueLTPro-Lt" charset="77"/>
              <a:ea typeface="Times New Roman" panose="02020603050405020304" pitchFamily="18" charset="0"/>
            </a:endParaRPr>
          </a:p>
          <a:p>
            <a:r>
              <a:rPr lang="en-US" sz="1200" dirty="0">
                <a:latin typeface="Helvetica NeueLTPro-Lt" charset="77"/>
                <a:ea typeface="Times New Roman" panose="02020603050405020304" pitchFamily="18" charset="0"/>
              </a:rPr>
              <a:t> </a:t>
            </a:r>
            <a:endParaRPr lang="en-US" sz="1600" dirty="0">
              <a:latin typeface="Helvetica NeueLTPro-Lt" charset="77"/>
              <a:ea typeface="Times New Roman" panose="02020603050405020304" pitchFamily="18" charset="0"/>
            </a:endParaRPr>
          </a:p>
          <a:p>
            <a:r>
              <a:rPr lang="fr-CA" sz="1200" b="0" i="0" strike="noStrike" cap="none" spc="0" baseline="0" dirty="0">
                <a:solidFill>
                  <a:srgbClr val="000000"/>
                </a:solidFill>
                <a:effectLst/>
                <a:latin typeface="Helvetica NeueLTPro-Lt" charset="77"/>
                <a:ea typeface="Helvetica NeueLTPro-Lt" charset="77"/>
                <a:cs typeface="Helvetica NeueLTPro-Lt" charset="77"/>
              </a:rPr>
              <a:t>Le formulaire de demande initiale en ligne sert à fournir des renseignements démographiques et à créer un « compte » à l’OCRP.  </a:t>
            </a:r>
            <a:endParaRPr lang="en-US" sz="1600" dirty="0">
              <a:latin typeface="Helvetica NeueLTPro-Lt" charset="77"/>
              <a:ea typeface="Times New Roman" panose="02020603050405020304" pitchFamily="18" charset="0"/>
            </a:endParaRPr>
          </a:p>
          <a:p>
            <a:r>
              <a:rPr lang="en-US" sz="1200" dirty="0">
                <a:latin typeface="Helvetica NeueLTPro-Lt" charset="77"/>
                <a:ea typeface="Times New Roman" panose="02020603050405020304" pitchFamily="18" charset="0"/>
              </a:rPr>
              <a:t> </a:t>
            </a:r>
            <a:endParaRPr lang="en-US" sz="1600" dirty="0">
              <a:latin typeface="Helvetica NeueLTPro-Lt" charset="77"/>
              <a:ea typeface="Times New Roman" panose="02020603050405020304" pitchFamily="18" charset="0"/>
            </a:endParaRPr>
          </a:p>
          <a:p>
            <a:r>
              <a:rPr lang="fr-CA" sz="1200" b="1" i="0" strike="noStrike" cap="none" spc="0" baseline="0" dirty="0">
                <a:solidFill>
                  <a:srgbClr val="000000"/>
                </a:solidFill>
                <a:effectLst/>
                <a:latin typeface="Helvetica NeueLTPro-Lt" charset="77"/>
                <a:ea typeface="Helvetica NeueLTPro-Lt" charset="77"/>
                <a:cs typeface="Helvetica NeueLTPro-Lt" charset="77"/>
              </a:rPr>
              <a:t>Étape 2 Outil d’auto-évaluation des compétences </a:t>
            </a:r>
            <a:endParaRPr lang="en-US" sz="1600" dirty="0">
              <a:latin typeface="Helvetica NeueLTPro-Lt" charset="77"/>
              <a:ea typeface="Times New Roman" panose="02020603050405020304" pitchFamily="18" charset="0"/>
            </a:endParaRPr>
          </a:p>
          <a:p>
            <a:r>
              <a:rPr lang="en-US" sz="1200" dirty="0">
                <a:latin typeface="Helvetica NeueLTPro-Lt" charset="77"/>
                <a:ea typeface="Times New Roman" panose="02020603050405020304" pitchFamily="18" charset="0"/>
              </a:rPr>
              <a:t> </a:t>
            </a:r>
            <a:endParaRPr lang="en-US" sz="1600" dirty="0">
              <a:latin typeface="Helvetica NeueLTPro-Lt" charset="77"/>
              <a:ea typeface="Times New Roman" panose="02020603050405020304" pitchFamily="18" charset="0"/>
            </a:endParaRPr>
          </a:p>
          <a:p>
            <a:r>
              <a:rPr lang="fr-CA" sz="1200" b="0" i="0" strike="noStrike" cap="none" spc="0" baseline="0" dirty="0">
                <a:solidFill>
                  <a:srgbClr val="000000"/>
                </a:solidFill>
                <a:effectLst/>
                <a:latin typeface="Helvetica NeueLTPro-Lt" charset="77"/>
                <a:ea typeface="Helvetica NeueLTPro-Lt" charset="77"/>
                <a:cs typeface="Helvetica NeueLTPro-Lt" charset="77"/>
              </a:rPr>
              <a:t>Une échelle de notation est incluse à titre d’outil d’évaluation préalable pour aider les candidats internationaux à déterminer leur état de préparation à l’inscription, à l’autorisation ou à la certification au Canada au niveau des soins paramédicaux primaires ou avancés</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Cet </a:t>
            </a:r>
            <a:r>
              <a:rPr lang="fr-CA" sz="1200" b="0" i="0" strike="noStrike" cap="none" spc="0" baseline="0" dirty="0">
                <a:solidFill>
                  <a:srgbClr val="000000"/>
                </a:solidFill>
                <a:effectLst/>
                <a:latin typeface="Helvetica NeueLTPro-Lt" charset="77"/>
                <a:ea typeface="Helvetica NeueLTPro-Lt" charset="77"/>
                <a:cs typeface="Helvetica NeueLTPro-Lt" charset="77"/>
              </a:rPr>
              <a:t>outil d’auto-évaluation repose sur le Profil national des compétences professionnelles de 2011 (PNCP) destiné aux paramédicaux qui travaillent au Canada.</a:t>
            </a:r>
            <a:endParaRPr lang="en-US" sz="1600" dirty="0">
              <a:latin typeface="Helvetica NeueLTPro-Lt" charset="77"/>
              <a:ea typeface="Times New Roman" panose="02020603050405020304" pitchFamily="18" charset="0"/>
            </a:endParaRPr>
          </a:p>
          <a:p>
            <a:r>
              <a:rPr lang="en-US" sz="1200" dirty="0">
                <a:latin typeface="Helvetica NeueLTPro-Lt" charset="77"/>
                <a:ea typeface="Times New Roman" panose="02020603050405020304" pitchFamily="18" charset="0"/>
              </a:rPr>
              <a:t> </a:t>
            </a:r>
            <a:endParaRPr lang="en-US" sz="1600" dirty="0">
              <a:latin typeface="Helvetica NeueLTPro-Lt" charset="77"/>
              <a:ea typeface="Times New Roman" panose="02020603050405020304" pitchFamily="18" charset="0"/>
            </a:endParaRPr>
          </a:p>
          <a:p>
            <a:r>
              <a:rPr lang="fr-CA" sz="1200" b="1" i="0" strike="noStrike" cap="none" spc="0" baseline="0" dirty="0">
                <a:solidFill>
                  <a:srgbClr val="000000"/>
                </a:solidFill>
                <a:effectLst/>
                <a:latin typeface="Helvetica NeueLTPro-Lt" charset="77"/>
                <a:ea typeface="Helvetica NeueLTPro-Lt" charset="77"/>
                <a:cs typeface="Helvetica NeueLTPro-Lt" charset="77"/>
              </a:rPr>
              <a:t>Étape 3 Évaluation de l’admissibilité </a:t>
            </a:r>
            <a:endParaRPr lang="en-US" sz="1600" dirty="0">
              <a:latin typeface="Helvetica NeueLTPro-Lt" charset="77"/>
              <a:ea typeface="Times New Roman" panose="02020603050405020304" pitchFamily="18" charset="0"/>
            </a:endParaRPr>
          </a:p>
          <a:p>
            <a:r>
              <a:rPr lang="en-US" sz="1200" dirty="0">
                <a:latin typeface="Helvetica NeueLTPro-Lt" charset="77"/>
                <a:ea typeface="Times New Roman" panose="02020603050405020304" pitchFamily="18" charset="0"/>
              </a:rPr>
              <a:t> </a:t>
            </a:r>
            <a:endParaRPr lang="en-US" sz="1600" dirty="0">
              <a:latin typeface="Helvetica NeueLTPro-Lt" charset="77"/>
              <a:ea typeface="Times New Roman" panose="02020603050405020304" pitchFamily="18" charset="0"/>
            </a:endParaRPr>
          </a:p>
          <a:p>
            <a:r>
              <a:rPr lang="fr-CA" sz="1200" b="0" i="0" strike="noStrike" cap="none" spc="0" baseline="0" dirty="0">
                <a:solidFill>
                  <a:srgbClr val="000000"/>
                </a:solidFill>
                <a:effectLst/>
                <a:latin typeface="Helvetica NeueLTPro-Lt" charset="77"/>
                <a:ea typeface="Helvetica NeueLTPro-Lt" charset="77"/>
                <a:cs typeface="Helvetica NeueLTPro-Lt" charset="77"/>
              </a:rPr>
              <a:t>Les candidats doivent soumettre les documents ou renseignements suivants : </a:t>
            </a:r>
            <a:endParaRPr lang="en-US" sz="1600"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Preuve de maîtrise de la langue </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Rapport d’authentification d’une accréditation (World Education Services ou le Service canadien d’évaluation de documents scolaires internationaux)</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Liste de cours</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Vérification de l’état actuel de l’exercice </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Vérification des études</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Vérification de l’emploi (le cas échéant) </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Lettre de confirmation de statut (le cas échéant) </a:t>
            </a:r>
            <a:endParaRPr lang="en-US" dirty="0">
              <a:latin typeface="Helvetica NeueLTPro-Lt" charset="77"/>
              <a:ea typeface="Times New Roman" panose="02020603050405020304" pitchFamily="18" charset="0"/>
            </a:endParaRPr>
          </a:p>
          <a:p>
            <a:pPr marL="342900" marR="0" lvl="0" indent="-342900">
              <a:spcBef>
                <a:spcPct val="0"/>
              </a:spcBef>
              <a:spcAft>
                <a:spcPct val="0"/>
              </a:spcAft>
              <a:buFont typeface="Arial" pitchFamily="34" charset="0"/>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Curriculum vitae (CV)</a:t>
            </a:r>
            <a:endParaRPr lang="en-US" dirty="0">
              <a:latin typeface="Helvetica NeueLTPro-Lt" charset="77"/>
              <a:ea typeface="Times New Roman" panose="02020603050405020304" pitchFamily="18" charset="0"/>
            </a:endParaRPr>
          </a:p>
        </p:txBody>
      </p:sp>
      <p:sp>
        <p:nvSpPr>
          <p:cNvPr id="8" name="TextBox 8"/>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9" name="Picture 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60225F2-063C-934D-A008-E78664B7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10" name="Rectangle 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7FD3845-60A2-144A-8F52-BA7030778BA1}"/>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11" name="Straight Connector 1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FE38AD6-6F1D-8242-BCC8-C3C23B5A660D}"/>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AD4EC42-4E4D-9249-8FE4-4F1ADD5C65C3}"/>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4"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FAC5BB1-4433-E144-A7FC-2F3588E94935}"/>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8. </a:t>
            </a:r>
          </a:p>
        </p:txBody>
      </p:sp>
      <p:sp>
        <p:nvSpPr>
          <p:cNvPr id="15" name="TextBox 1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1543301-4ABC-4A6D-BE7B-E5994365D262}"/>
              </a:ext>
            </a:extLst>
          </p:cNvPr>
          <p:cNvSpPr txBox="1"/>
          <p:nvPr/>
        </p:nvSpPr>
        <p:spPr>
          <a:xfrm>
            <a:off x="2077331" y="6967448"/>
            <a:ext cx="6087444" cy="640720"/>
          </a:xfrm>
          <a:prstGeom prst="rect">
            <a:avLst/>
          </a:prstGeom>
          <a:noFill/>
        </p:spPr>
        <p:txBody>
          <a:bodyPr wrap="square" rtlCol="0">
            <a:spAutoFit/>
          </a:bodyPr>
          <a:lstStyle/>
          <a:p>
            <a:pPr algn="ctr"/>
            <a:r>
              <a:rPr lang="fr-CA" sz="1800" b="1" i="0" strike="noStrike" cap="none" spc="0" baseline="0" dirty="0">
                <a:solidFill>
                  <a:srgbClr val="000000"/>
                </a:solidFill>
                <a:effectLst/>
                <a:latin typeface="Arial"/>
                <a:ea typeface="Arial"/>
                <a:cs typeface="Arial"/>
              </a:rPr>
              <a:t>Renseignements statistiques </a:t>
            </a:r>
          </a:p>
          <a:p>
            <a:pPr algn="ctr"/>
            <a:r>
              <a:rPr lang="fr-CA" sz="1800" b="1" i="0" strike="noStrike" cap="none" spc="0" baseline="0" dirty="0">
                <a:solidFill>
                  <a:srgbClr val="000000"/>
                </a:solidFill>
                <a:effectLst/>
                <a:latin typeface="Arial"/>
                <a:ea typeface="Arial"/>
                <a:cs typeface="Arial"/>
              </a:rPr>
              <a:t>Du </a:t>
            </a:r>
            <a:r>
              <a:rPr lang="fr-CA" sz="1800" b="1" i="0" strike="noStrike" cap="none" spc="0" baseline="0" dirty="0" smtClean="0">
                <a:solidFill>
                  <a:srgbClr val="000000"/>
                </a:solidFill>
                <a:effectLst/>
                <a:latin typeface="Arial"/>
                <a:ea typeface="Arial"/>
                <a:cs typeface="Arial"/>
              </a:rPr>
              <a:t>1</a:t>
            </a:r>
            <a:r>
              <a:rPr lang="fr-CA" sz="1800" b="1" i="0" strike="noStrike" cap="none" spc="0" baseline="30000" dirty="0" smtClean="0">
                <a:solidFill>
                  <a:srgbClr val="000000"/>
                </a:solidFill>
                <a:effectLst/>
                <a:latin typeface="Arial"/>
                <a:ea typeface="Arial"/>
                <a:cs typeface="Arial"/>
              </a:rPr>
              <a:t>er</a:t>
            </a:r>
            <a:r>
              <a:rPr lang="fr-CA" sz="1800" b="1" i="0" strike="noStrike" cap="none" spc="0" baseline="0" dirty="0">
                <a:solidFill>
                  <a:srgbClr val="000000"/>
                </a:solidFill>
                <a:effectLst/>
                <a:latin typeface="Arial"/>
                <a:ea typeface="Arial"/>
                <a:cs typeface="Arial"/>
              </a:rPr>
              <a:t> décembre 2019 au 31 mars 2020</a:t>
            </a:r>
            <a:endParaRPr lang="en-US" dirty="0">
              <a:latin typeface="Arial" panose="020B0604020202020204" pitchFamily="34" charset="0"/>
              <a:ea typeface="Times New Roman" panose="02020603050405020304" pitchFamily="18" charset="0"/>
            </a:endParaRPr>
          </a:p>
        </p:txBody>
      </p:sp>
      <p:graphicFrame>
        <p:nvGraphicFramePr>
          <p:cNvPr id="16" name="Chart 15">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2464220-F2A0-44DB-A131-77B3A7C6C488}"/>
              </a:ext>
            </a:extLst>
          </p:cNvPr>
          <p:cNvGraphicFramePr/>
          <p:nvPr>
            <p:extLst>
              <p:ext uri="{D42A27DB-BD31-4B8C-83A1-F6EECF244321}">
                <p14:modId xmlns:p14="http://schemas.microsoft.com/office/powerpoint/2010/main" val="3001630966"/>
              </p:ext>
            </p:extLst>
          </p:nvPr>
        </p:nvGraphicFramePr>
        <p:xfrm>
          <a:off x="954310" y="7862176"/>
          <a:ext cx="3327400" cy="260985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B935499-6217-4C16-B684-CCBC0BEB0811}"/>
              </a:ext>
            </a:extLst>
          </p:cNvPr>
          <p:cNvPicPr>
            <a:picLocks noChangeAspect="1"/>
          </p:cNvPicPr>
          <p:nvPr/>
        </p:nvPicPr>
        <p:blipFill>
          <a:blip r:embed="rId4"/>
          <a:stretch>
            <a:fillRect/>
          </a:stretch>
        </p:blipFill>
        <p:spPr>
          <a:xfrm>
            <a:off x="5098931" y="8078736"/>
            <a:ext cx="3615197" cy="2176729"/>
          </a:xfrm>
          <a:prstGeom prst="rect">
            <a:avLst/>
          </a:prstGeom>
        </p:spPr>
      </p:pic>
      <p:sp>
        <p:nvSpPr>
          <p:cNvPr id="2" name="ZoneTexte 1"/>
          <p:cNvSpPr txBox="1"/>
          <p:nvPr/>
        </p:nvSpPr>
        <p:spPr>
          <a:xfrm>
            <a:off x="1214467" y="7924847"/>
            <a:ext cx="3027360" cy="305105"/>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1400" b="0" i="0" strike="noStrike" cap="none" spc="0" baseline="0" dirty="0">
                <a:solidFill>
                  <a:srgbClr val="595959"/>
                </a:solidFill>
                <a:effectLst/>
                <a:latin typeface="Calibri"/>
                <a:ea typeface="Calibri"/>
                <a:cs typeface="Calibri"/>
              </a:rPr>
              <a:t>Renseignements sur les demandes</a:t>
            </a:r>
          </a:p>
        </p:txBody>
      </p:sp>
      <p:sp>
        <p:nvSpPr>
          <p:cNvPr id="18" name="ZoneTexte 17"/>
          <p:cNvSpPr txBox="1"/>
          <p:nvPr/>
        </p:nvSpPr>
        <p:spPr>
          <a:xfrm>
            <a:off x="5392850" y="8180221"/>
            <a:ext cx="3027360" cy="198318"/>
          </a:xfrm>
          <a:prstGeom prst="rect">
            <a:avLst/>
          </a:prstGeom>
          <a:solidFill>
            <a:schemeClr val="bg1"/>
          </a:solidFill>
        </p:spPr>
        <p:txBody>
          <a:bodyPr wrap="square" lIns="36000" tIns="0" rIns="36000" bIns="0"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1300" b="0" i="0" strike="noStrike" cap="none" spc="0" baseline="0" dirty="0">
                <a:solidFill>
                  <a:srgbClr val="595959"/>
                </a:solidFill>
                <a:effectLst/>
                <a:latin typeface="Calibri"/>
                <a:ea typeface="Calibri"/>
                <a:cs typeface="Calibri"/>
              </a:rPr>
              <a:t>Demandes terminées par juridiction</a:t>
            </a:r>
            <a:endParaRPr lang="en-US" sz="1300" dirty="0">
              <a:solidFill>
                <a:prstClr val="black">
                  <a:lumMod val="65000"/>
                  <a:lumOff val="35000"/>
                </a:prstClr>
              </a:solidFill>
            </a:endParaRPr>
          </a:p>
        </p:txBody>
      </p:sp>
      <p:sp>
        <p:nvSpPr>
          <p:cNvPr id="19" name="ZoneTexte 18"/>
          <p:cNvSpPr txBox="1"/>
          <p:nvPr/>
        </p:nvSpPr>
        <p:spPr>
          <a:xfrm>
            <a:off x="5569446" y="8481130"/>
            <a:ext cx="177663" cy="107722"/>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C.-B.</a:t>
            </a:r>
            <a:endParaRPr lang="en-US" sz="700" dirty="0">
              <a:solidFill>
                <a:prstClr val="black">
                  <a:lumMod val="65000"/>
                  <a:lumOff val="35000"/>
                </a:prstClr>
              </a:solidFill>
            </a:endParaRPr>
          </a:p>
        </p:txBody>
      </p:sp>
      <p:sp>
        <p:nvSpPr>
          <p:cNvPr id="20" name="ZoneTexte 19"/>
          <p:cNvSpPr txBox="1"/>
          <p:nvPr/>
        </p:nvSpPr>
        <p:spPr>
          <a:xfrm>
            <a:off x="5916786" y="8481130"/>
            <a:ext cx="150558"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Alb.</a:t>
            </a:r>
            <a:endParaRPr lang="en-US" sz="700" dirty="0">
              <a:solidFill>
                <a:prstClr val="black">
                  <a:lumMod val="65000"/>
                  <a:lumOff val="35000"/>
                </a:prstClr>
              </a:solidFill>
            </a:endParaRPr>
          </a:p>
        </p:txBody>
      </p:sp>
      <p:sp>
        <p:nvSpPr>
          <p:cNvPr id="21" name="ZoneTexte 20"/>
          <p:cNvSpPr txBox="1"/>
          <p:nvPr/>
        </p:nvSpPr>
        <p:spPr>
          <a:xfrm>
            <a:off x="6174129" y="8481130"/>
            <a:ext cx="187405" cy="107722"/>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Sask.</a:t>
            </a:r>
            <a:endParaRPr lang="en-US" sz="700" dirty="0">
              <a:solidFill>
                <a:prstClr val="black">
                  <a:lumMod val="65000"/>
                  <a:lumOff val="35000"/>
                </a:prstClr>
              </a:solidFill>
            </a:endParaRPr>
          </a:p>
        </p:txBody>
      </p:sp>
      <p:sp>
        <p:nvSpPr>
          <p:cNvPr id="22" name="ZoneTexte 21"/>
          <p:cNvSpPr txBox="1"/>
          <p:nvPr/>
        </p:nvSpPr>
        <p:spPr>
          <a:xfrm>
            <a:off x="6467449" y="8481130"/>
            <a:ext cx="231596"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Man.</a:t>
            </a:r>
            <a:endParaRPr lang="en-US" sz="700" dirty="0">
              <a:solidFill>
                <a:prstClr val="black">
                  <a:lumMod val="65000"/>
                  <a:lumOff val="35000"/>
                </a:prstClr>
              </a:solidFill>
            </a:endParaRPr>
          </a:p>
        </p:txBody>
      </p:sp>
      <p:sp>
        <p:nvSpPr>
          <p:cNvPr id="23" name="ZoneTexte 22"/>
          <p:cNvSpPr txBox="1"/>
          <p:nvPr/>
        </p:nvSpPr>
        <p:spPr>
          <a:xfrm>
            <a:off x="6759040" y="8481130"/>
            <a:ext cx="161193"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Ont.</a:t>
            </a:r>
            <a:endParaRPr lang="en-US" sz="700" dirty="0">
              <a:solidFill>
                <a:prstClr val="black">
                  <a:lumMod val="65000"/>
                  <a:lumOff val="35000"/>
                </a:prstClr>
              </a:solidFill>
            </a:endParaRPr>
          </a:p>
        </p:txBody>
      </p:sp>
      <p:sp>
        <p:nvSpPr>
          <p:cNvPr id="24" name="ZoneTexte 23"/>
          <p:cNvSpPr txBox="1"/>
          <p:nvPr/>
        </p:nvSpPr>
        <p:spPr>
          <a:xfrm>
            <a:off x="7069680" y="8481130"/>
            <a:ext cx="161193"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Qc.</a:t>
            </a:r>
            <a:endParaRPr lang="en-US" sz="700" dirty="0">
              <a:solidFill>
                <a:prstClr val="black">
                  <a:lumMod val="65000"/>
                  <a:lumOff val="35000"/>
                </a:prstClr>
              </a:solidFill>
            </a:endParaRPr>
          </a:p>
        </p:txBody>
      </p:sp>
      <p:sp>
        <p:nvSpPr>
          <p:cNvPr id="25" name="ZoneTexte 24"/>
          <p:cNvSpPr txBox="1"/>
          <p:nvPr/>
        </p:nvSpPr>
        <p:spPr>
          <a:xfrm>
            <a:off x="7352630" y="8481130"/>
            <a:ext cx="241063" cy="107722"/>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Î.-P.-É.</a:t>
            </a:r>
            <a:endParaRPr lang="en-US" sz="700" dirty="0">
              <a:solidFill>
                <a:prstClr val="black">
                  <a:lumMod val="65000"/>
                  <a:lumOff val="35000"/>
                </a:prstClr>
              </a:solidFill>
            </a:endParaRPr>
          </a:p>
        </p:txBody>
      </p:sp>
      <p:sp>
        <p:nvSpPr>
          <p:cNvPr id="26" name="ZoneTexte 25"/>
          <p:cNvSpPr txBox="1"/>
          <p:nvPr/>
        </p:nvSpPr>
        <p:spPr>
          <a:xfrm>
            <a:off x="7646128" y="8481130"/>
            <a:ext cx="227574"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N.-É.</a:t>
            </a:r>
            <a:endParaRPr lang="en-US" sz="700" dirty="0">
              <a:solidFill>
                <a:prstClr val="black">
                  <a:lumMod val="65000"/>
                  <a:lumOff val="35000"/>
                </a:prstClr>
              </a:solidFill>
            </a:endParaRPr>
          </a:p>
        </p:txBody>
      </p:sp>
      <p:sp>
        <p:nvSpPr>
          <p:cNvPr id="27" name="ZoneTexte 26"/>
          <p:cNvSpPr txBox="1"/>
          <p:nvPr/>
        </p:nvSpPr>
        <p:spPr>
          <a:xfrm>
            <a:off x="7873702" y="8481130"/>
            <a:ext cx="308041" cy="107722"/>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T.-N.-L.</a:t>
            </a:r>
            <a:endParaRPr lang="en-US" sz="700" dirty="0">
              <a:solidFill>
                <a:prstClr val="black">
                  <a:lumMod val="65000"/>
                  <a:lumOff val="35000"/>
                </a:prstClr>
              </a:solidFill>
            </a:endParaRPr>
          </a:p>
        </p:txBody>
      </p:sp>
      <p:sp>
        <p:nvSpPr>
          <p:cNvPr id="28" name="ZoneTexte 27"/>
          <p:cNvSpPr txBox="1"/>
          <p:nvPr/>
        </p:nvSpPr>
        <p:spPr>
          <a:xfrm>
            <a:off x="8167614" y="8480024"/>
            <a:ext cx="296055" cy="106787"/>
          </a:xfrm>
          <a:prstGeom prst="rect">
            <a:avLst/>
          </a:prstGeom>
          <a:solidFill>
            <a:schemeClr val="bg1"/>
          </a:solidFill>
        </p:spPr>
        <p:txBody>
          <a:bodyPr wrap="square" lIns="0" tIns="0" rIns="0" bIns="0" rtlCol="0">
            <a:spAutoFit/>
          </a:bodyPr>
          <a:lstStyle/>
          <a:p>
            <a:pP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N.-B.</a:t>
            </a:r>
            <a:endParaRPr lang="en-US" sz="700" dirty="0">
              <a:solidFill>
                <a:prstClr val="black">
                  <a:lumMod val="65000"/>
                  <a:lumOff val="35000"/>
                </a:prstClr>
              </a:solidFill>
            </a:endParaRPr>
          </a:p>
        </p:txBody>
      </p:sp>
      <p:sp>
        <p:nvSpPr>
          <p:cNvPr id="29" name="ZoneTexte 28"/>
          <p:cNvSpPr txBox="1"/>
          <p:nvPr/>
        </p:nvSpPr>
        <p:spPr>
          <a:xfrm rot="3428143">
            <a:off x="6410410" y="8938414"/>
            <a:ext cx="315552" cy="107722"/>
          </a:xfrm>
          <a:prstGeom prst="rect">
            <a:avLst/>
          </a:prstGeom>
          <a:solidFill>
            <a:srgbClr val="F4B68D"/>
          </a:solidFill>
        </p:spPr>
        <p:txBody>
          <a:bodyPr wrap="square" lIns="0" tIns="0" rIns="0" bIns="0"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Sask.,1 </a:t>
            </a:r>
            <a:endParaRPr lang="en-US" sz="700" dirty="0">
              <a:solidFill>
                <a:prstClr val="black">
                  <a:lumMod val="65000"/>
                  <a:lumOff val="35000"/>
                </a:prstClr>
              </a:solidFill>
            </a:endParaRPr>
          </a:p>
        </p:txBody>
      </p:sp>
      <p:sp>
        <p:nvSpPr>
          <p:cNvPr id="30" name="ZoneTexte 29"/>
          <p:cNvSpPr txBox="1"/>
          <p:nvPr/>
        </p:nvSpPr>
        <p:spPr>
          <a:xfrm rot="19987976">
            <a:off x="7308574" y="9199528"/>
            <a:ext cx="258784" cy="107722"/>
          </a:xfrm>
          <a:prstGeom prst="rect">
            <a:avLst/>
          </a:prstGeom>
          <a:solidFill>
            <a:srgbClr val="9AB3DE"/>
          </a:solidFill>
        </p:spPr>
        <p:txBody>
          <a:bodyPr wrap="square" lIns="0" tIns="0" rIns="0" bIns="0"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Alb., 2 </a:t>
            </a:r>
            <a:endParaRPr lang="en-US" sz="700" dirty="0">
              <a:solidFill>
                <a:prstClr val="black">
                  <a:lumMod val="65000"/>
                  <a:lumOff val="35000"/>
                </a:prstClr>
              </a:solidFill>
            </a:endParaRPr>
          </a:p>
        </p:txBody>
      </p:sp>
      <p:sp>
        <p:nvSpPr>
          <p:cNvPr id="31" name="ZoneTexte 30"/>
          <p:cNvSpPr txBox="1"/>
          <p:nvPr/>
        </p:nvSpPr>
        <p:spPr>
          <a:xfrm rot="20700000">
            <a:off x="6251857" y="9568237"/>
            <a:ext cx="287140" cy="107722"/>
          </a:xfrm>
          <a:prstGeom prst="rect">
            <a:avLst/>
          </a:prstGeom>
          <a:solidFill>
            <a:srgbClr val="CBCBCB"/>
          </a:solidFill>
        </p:spPr>
        <p:txBody>
          <a:bodyPr wrap="square" lIns="0" tIns="0" rIns="0" bIns="0"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700" b="0" i="0" strike="noStrike" cap="none" spc="0" baseline="0" dirty="0">
                <a:solidFill>
                  <a:srgbClr val="595959"/>
                </a:solidFill>
                <a:effectLst/>
                <a:latin typeface="Calibri"/>
                <a:ea typeface="Calibri"/>
                <a:cs typeface="Calibri"/>
              </a:rPr>
              <a:t>Man.,1 </a:t>
            </a:r>
            <a:endParaRPr lang="en-US" sz="700" dirty="0">
              <a:solidFill>
                <a:prstClr val="black">
                  <a:lumMod val="65000"/>
                  <a:lumOff val="35000"/>
                </a:prstClr>
              </a:solidFill>
            </a:endParaRPr>
          </a:p>
        </p:txBody>
      </p:sp>
      <p:sp>
        <p:nvSpPr>
          <p:cNvPr id="32" name="ZoneTexte 31"/>
          <p:cNvSpPr txBox="1"/>
          <p:nvPr/>
        </p:nvSpPr>
        <p:spPr>
          <a:xfrm rot="5680848">
            <a:off x="6748447" y="9934897"/>
            <a:ext cx="286275" cy="92333"/>
          </a:xfrm>
          <a:prstGeom prst="rect">
            <a:avLst/>
          </a:prstGeom>
          <a:solidFill>
            <a:srgbClr val="FFDE79"/>
          </a:solidFill>
        </p:spPr>
        <p:txBody>
          <a:bodyPr wrap="square" lIns="0" tIns="0" rIns="0" bIns="0"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fr-CA" sz="600" b="0" i="0" strike="noStrike" cap="none" spc="0" baseline="0" dirty="0">
                <a:solidFill>
                  <a:srgbClr val="595959"/>
                </a:solidFill>
                <a:effectLst/>
                <a:latin typeface="Calibri"/>
                <a:ea typeface="Calibri"/>
                <a:cs typeface="Calibri"/>
              </a:rPr>
              <a:t>Î.-P.-É., 1 </a:t>
            </a:r>
            <a:endParaRPr lang="en-US" sz="600" dirty="0">
              <a:solidFill>
                <a:prstClr val="black">
                  <a:lumMod val="65000"/>
                  <a:lumOff val="35000"/>
                </a:prstClr>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14665" y="7535303"/>
            <a:ext cx="3938786" cy="3814886"/>
            <a:chOff x="3157244" y="7553013"/>
            <a:chExt cx="3938786" cy="3814886"/>
          </a:xfrm>
          <a:noFill/>
        </p:grpSpPr>
        <p:sp>
          <p:nvSpPr>
            <p:cNvPr id="3" name="Free Form 3"/>
            <p:cNvSpPr/>
            <p:nvPr/>
          </p:nvSpPr>
          <p:spPr>
            <a:xfrm>
              <a:off x="3619861" y="8665481"/>
              <a:ext cx="1038553" cy="1183517"/>
            </a:xfrm>
            <a:custGeom>
              <a:avLst/>
              <a:gdLst/>
              <a:ahLst/>
              <a:cxnLst/>
              <a:rect l="0" t="0" r="0" b="0"/>
              <a:pathLst>
                <a:path w="1038552" h="1183516">
                  <a:moveTo>
                    <a:pt x="14501" y="148797"/>
                  </a:moveTo>
                  <a:cubicBezTo>
                    <a:pt x="0" y="180909"/>
                    <a:pt x="1046" y="181386"/>
                    <a:pt x="30356" y="202122"/>
                  </a:cubicBezTo>
                  <a:cubicBezTo>
                    <a:pt x="57835" y="221580"/>
                    <a:pt x="59944" y="228692"/>
                    <a:pt x="47659" y="259680"/>
                  </a:cubicBezTo>
                  <a:cubicBezTo>
                    <a:pt x="43949" y="269009"/>
                    <a:pt x="40947" y="278630"/>
                    <a:pt x="36914" y="287789"/>
                  </a:cubicBezTo>
                  <a:cubicBezTo>
                    <a:pt x="31003" y="301259"/>
                    <a:pt x="32973" y="311850"/>
                    <a:pt x="44042" y="322503"/>
                  </a:cubicBezTo>
                  <a:cubicBezTo>
                    <a:pt x="59959" y="337820"/>
                    <a:pt x="53216" y="366760"/>
                    <a:pt x="37853" y="381523"/>
                  </a:cubicBezTo>
                  <a:cubicBezTo>
                    <a:pt x="26954" y="391991"/>
                    <a:pt x="17579" y="410048"/>
                    <a:pt x="17810" y="424534"/>
                  </a:cubicBezTo>
                  <a:cubicBezTo>
                    <a:pt x="18149" y="444376"/>
                    <a:pt x="29540" y="463788"/>
                    <a:pt x="33774" y="483877"/>
                  </a:cubicBezTo>
                  <a:cubicBezTo>
                    <a:pt x="38700" y="507199"/>
                    <a:pt x="44088" y="531167"/>
                    <a:pt x="43472" y="554720"/>
                  </a:cubicBezTo>
                  <a:cubicBezTo>
                    <a:pt x="42918" y="576426"/>
                    <a:pt x="33343" y="597777"/>
                    <a:pt x="30264" y="619606"/>
                  </a:cubicBezTo>
                  <a:cubicBezTo>
                    <a:pt x="27170" y="641419"/>
                    <a:pt x="21536" y="665264"/>
                    <a:pt x="27185" y="685322"/>
                  </a:cubicBezTo>
                  <a:cubicBezTo>
                    <a:pt x="36699" y="719127"/>
                    <a:pt x="54248" y="750685"/>
                    <a:pt x="68810" y="784059"/>
                  </a:cubicBezTo>
                  <a:cubicBezTo>
                    <a:pt x="68426" y="784567"/>
                    <a:pt x="67071" y="786214"/>
                    <a:pt x="65886" y="787969"/>
                  </a:cubicBezTo>
                  <a:cubicBezTo>
                    <a:pt x="48860" y="813123"/>
                    <a:pt x="52816" y="830687"/>
                    <a:pt x="79340" y="843310"/>
                  </a:cubicBezTo>
                  <a:cubicBezTo>
                    <a:pt x="97151" y="851808"/>
                    <a:pt x="115546" y="859028"/>
                    <a:pt x="135882" y="867787"/>
                  </a:cubicBezTo>
                  <a:cubicBezTo>
                    <a:pt x="135174" y="866093"/>
                    <a:pt x="136190" y="867371"/>
                    <a:pt x="136205" y="868695"/>
                  </a:cubicBezTo>
                  <a:cubicBezTo>
                    <a:pt x="136482" y="887352"/>
                    <a:pt x="137236" y="906056"/>
                    <a:pt x="136605" y="924698"/>
                  </a:cubicBezTo>
                  <a:cubicBezTo>
                    <a:pt x="136174" y="937752"/>
                    <a:pt x="139730" y="944618"/>
                    <a:pt x="153246" y="950129"/>
                  </a:cubicBezTo>
                  <a:cubicBezTo>
                    <a:pt x="322148" y="1018847"/>
                    <a:pt x="496285" y="1071664"/>
                    <a:pt x="671853" y="1119616"/>
                  </a:cubicBezTo>
                  <a:cubicBezTo>
                    <a:pt x="740602" y="1138428"/>
                    <a:pt x="811522" y="1149434"/>
                    <a:pt x="881564" y="1163366"/>
                  </a:cubicBezTo>
                  <a:cubicBezTo>
                    <a:pt x="914430" y="1169924"/>
                    <a:pt x="947635" y="1174927"/>
                    <a:pt x="980640" y="1180838"/>
                  </a:cubicBezTo>
                  <a:cubicBezTo>
                    <a:pt x="995741" y="1183516"/>
                    <a:pt x="1001745" y="1175204"/>
                    <a:pt x="1003192" y="1162211"/>
                  </a:cubicBezTo>
                  <a:cubicBezTo>
                    <a:pt x="1004439" y="1150820"/>
                    <a:pt x="1003961" y="1139243"/>
                    <a:pt x="1005085" y="1127837"/>
                  </a:cubicBezTo>
                  <a:cubicBezTo>
                    <a:pt x="1010273" y="1075266"/>
                    <a:pt x="1015815" y="1022696"/>
                    <a:pt x="1021141" y="970141"/>
                  </a:cubicBezTo>
                  <a:cubicBezTo>
                    <a:pt x="1025267" y="929655"/>
                    <a:pt x="1028115" y="889015"/>
                    <a:pt x="1033579" y="848714"/>
                  </a:cubicBezTo>
                  <a:cubicBezTo>
                    <a:pt x="1038552" y="812014"/>
                    <a:pt x="1035842" y="800962"/>
                    <a:pt x="1010335" y="787353"/>
                  </a:cubicBezTo>
                  <a:cubicBezTo>
                    <a:pt x="959011" y="760014"/>
                    <a:pt x="908196" y="731627"/>
                    <a:pt x="855856" y="706427"/>
                  </a:cubicBezTo>
                  <a:cubicBezTo>
                    <a:pt x="831072" y="694482"/>
                    <a:pt x="812292" y="678256"/>
                    <a:pt x="801654" y="654165"/>
                  </a:cubicBezTo>
                  <a:cubicBezTo>
                    <a:pt x="791340" y="630843"/>
                    <a:pt x="774161" y="622884"/>
                    <a:pt x="750608" y="619205"/>
                  </a:cubicBezTo>
                  <a:cubicBezTo>
                    <a:pt x="735938" y="616896"/>
                    <a:pt x="717095" y="611755"/>
                    <a:pt x="709060" y="601133"/>
                  </a:cubicBezTo>
                  <a:cubicBezTo>
                    <a:pt x="646853" y="518929"/>
                    <a:pt x="586539" y="435294"/>
                    <a:pt x="526688" y="351335"/>
                  </a:cubicBezTo>
                  <a:cubicBezTo>
                    <a:pt x="521223" y="343685"/>
                    <a:pt x="519791" y="329722"/>
                    <a:pt x="522470" y="320394"/>
                  </a:cubicBezTo>
                  <a:cubicBezTo>
                    <a:pt x="530967" y="290822"/>
                    <a:pt x="542851" y="262235"/>
                    <a:pt x="552380" y="232910"/>
                  </a:cubicBezTo>
                  <a:cubicBezTo>
                    <a:pt x="560647" y="207479"/>
                    <a:pt x="552242" y="184096"/>
                    <a:pt x="530121" y="166008"/>
                  </a:cubicBezTo>
                  <a:cubicBezTo>
                    <a:pt x="511048" y="150414"/>
                    <a:pt x="495300" y="150583"/>
                    <a:pt x="469007" y="164838"/>
                  </a:cubicBezTo>
                  <a:cubicBezTo>
                    <a:pt x="463573" y="167763"/>
                    <a:pt x="455799" y="166393"/>
                    <a:pt x="444869" y="167409"/>
                  </a:cubicBezTo>
                  <a:cubicBezTo>
                    <a:pt x="463480" y="140685"/>
                    <a:pt x="464820" y="120549"/>
                    <a:pt x="451827" y="102400"/>
                  </a:cubicBezTo>
                  <a:cubicBezTo>
                    <a:pt x="439774" y="112314"/>
                    <a:pt x="428028" y="122474"/>
                    <a:pt x="415682" y="131849"/>
                  </a:cubicBezTo>
                  <a:cubicBezTo>
                    <a:pt x="410972" y="135420"/>
                    <a:pt x="404968" y="137190"/>
                    <a:pt x="399534" y="139776"/>
                  </a:cubicBezTo>
                  <a:cubicBezTo>
                    <a:pt x="396794" y="133480"/>
                    <a:pt x="392176" y="127307"/>
                    <a:pt x="391760" y="120904"/>
                  </a:cubicBezTo>
                  <a:cubicBezTo>
                    <a:pt x="390621" y="103708"/>
                    <a:pt x="391498" y="86406"/>
                    <a:pt x="391267" y="69149"/>
                  </a:cubicBezTo>
                  <a:cubicBezTo>
                    <a:pt x="390975" y="47120"/>
                    <a:pt x="382246" y="41363"/>
                    <a:pt x="361326" y="48183"/>
                  </a:cubicBezTo>
                  <a:cubicBezTo>
                    <a:pt x="351074" y="51523"/>
                    <a:pt x="340375" y="53540"/>
                    <a:pt x="334695" y="54971"/>
                  </a:cubicBezTo>
                  <a:cubicBezTo>
                    <a:pt x="326151" y="41271"/>
                    <a:pt x="322456" y="27524"/>
                    <a:pt x="314605" y="24491"/>
                  </a:cubicBezTo>
                  <a:cubicBezTo>
                    <a:pt x="300751" y="19150"/>
                    <a:pt x="284187" y="18026"/>
                    <a:pt x="269055" y="19242"/>
                  </a:cubicBezTo>
                  <a:cubicBezTo>
                    <a:pt x="235989" y="21920"/>
                    <a:pt x="203123" y="27154"/>
                    <a:pt x="170133" y="31342"/>
                  </a:cubicBezTo>
                  <a:cubicBezTo>
                    <a:pt x="161390" y="1123"/>
                    <a:pt x="159789" y="0"/>
                    <a:pt x="129309" y="3232"/>
                  </a:cubicBezTo>
                  <a:cubicBezTo>
                    <a:pt x="94811" y="6881"/>
                    <a:pt x="94672" y="7019"/>
                    <a:pt x="92532" y="41532"/>
                  </a:cubicBezTo>
                  <a:cubicBezTo>
                    <a:pt x="78216" y="27216"/>
                    <a:pt x="70704" y="34528"/>
                    <a:pt x="64669" y="46720"/>
                  </a:cubicBezTo>
                  <a:cubicBezTo>
                    <a:pt x="47859" y="80710"/>
                    <a:pt x="30064" y="114238"/>
                    <a:pt x="14501" y="148797"/>
                  </a:cubicBezTo>
                  <a:close/>
                  <a:moveTo>
                    <a:pt x="670113" y="899775"/>
                  </a:moveTo>
                  <a:cubicBezTo>
                    <a:pt x="687477" y="883750"/>
                    <a:pt x="695544" y="881441"/>
                    <a:pt x="727225" y="886244"/>
                  </a:cubicBezTo>
                  <a:cubicBezTo>
                    <a:pt x="720621" y="897543"/>
                    <a:pt x="717696" y="909504"/>
                    <a:pt x="710184" y="914261"/>
                  </a:cubicBezTo>
                  <a:cubicBezTo>
                    <a:pt x="678256" y="934473"/>
                    <a:pt x="645313" y="953177"/>
                    <a:pt x="612032" y="971142"/>
                  </a:cubicBezTo>
                  <a:cubicBezTo>
                    <a:pt x="592836" y="981502"/>
                    <a:pt x="572700" y="990446"/>
                    <a:pt x="552272" y="998127"/>
                  </a:cubicBezTo>
                  <a:cubicBezTo>
                    <a:pt x="517282" y="1011304"/>
                    <a:pt x="444176" y="995479"/>
                    <a:pt x="425534" y="943556"/>
                  </a:cubicBezTo>
                  <a:cubicBezTo>
                    <a:pt x="437865" y="943556"/>
                    <a:pt x="448948" y="944633"/>
                    <a:pt x="459709" y="943248"/>
                  </a:cubicBezTo>
                  <a:cubicBezTo>
                    <a:pt x="470823" y="941832"/>
                    <a:pt x="481707" y="938306"/>
                    <a:pt x="492513" y="935135"/>
                  </a:cubicBezTo>
                  <a:cubicBezTo>
                    <a:pt x="501226" y="932611"/>
                    <a:pt x="509447" y="927915"/>
                    <a:pt x="518267" y="926499"/>
                  </a:cubicBezTo>
                  <a:cubicBezTo>
                    <a:pt x="532214" y="924252"/>
                    <a:pt x="539942" y="919387"/>
                    <a:pt x="534246" y="903870"/>
                  </a:cubicBezTo>
                  <a:cubicBezTo>
                    <a:pt x="527627" y="885782"/>
                    <a:pt x="521208" y="867587"/>
                    <a:pt x="514788" y="849406"/>
                  </a:cubicBezTo>
                  <a:cubicBezTo>
                    <a:pt x="512094" y="841756"/>
                    <a:pt x="509600" y="834028"/>
                    <a:pt x="507030" y="826331"/>
                  </a:cubicBezTo>
                  <a:cubicBezTo>
                    <a:pt x="508769" y="825269"/>
                    <a:pt x="510524" y="824222"/>
                    <a:pt x="512294" y="823175"/>
                  </a:cubicBezTo>
                  <a:cubicBezTo>
                    <a:pt x="533030" y="846143"/>
                    <a:pt x="554720" y="868325"/>
                    <a:pt x="574270" y="892294"/>
                  </a:cubicBezTo>
                  <a:cubicBezTo>
                    <a:pt x="599147" y="922866"/>
                    <a:pt x="640695" y="926899"/>
                    <a:pt x="670113" y="899775"/>
                  </a:cubicBezTo>
                  <a:close/>
                  <a:moveTo>
                    <a:pt x="339928" y="430337"/>
                  </a:moveTo>
                  <a:cubicBezTo>
                    <a:pt x="383724" y="429983"/>
                    <a:pt x="427505" y="429798"/>
                    <a:pt x="471300" y="430568"/>
                  </a:cubicBezTo>
                  <a:cubicBezTo>
                    <a:pt x="477443" y="430660"/>
                    <a:pt x="483477" y="436094"/>
                    <a:pt x="489573" y="439035"/>
                  </a:cubicBezTo>
                  <a:cubicBezTo>
                    <a:pt x="486679" y="444407"/>
                    <a:pt x="484924" y="451088"/>
                    <a:pt x="480614" y="454813"/>
                  </a:cubicBezTo>
                  <a:cubicBezTo>
                    <a:pt x="474687" y="459909"/>
                    <a:pt x="466821" y="462726"/>
                    <a:pt x="459801" y="466544"/>
                  </a:cubicBezTo>
                  <a:cubicBezTo>
                    <a:pt x="461925" y="470146"/>
                    <a:pt x="464050" y="473717"/>
                    <a:pt x="466174" y="477335"/>
                  </a:cubicBezTo>
                  <a:cubicBezTo>
                    <a:pt x="488157" y="485709"/>
                    <a:pt x="509708" y="495546"/>
                    <a:pt x="532230" y="501996"/>
                  </a:cubicBezTo>
                  <a:cubicBezTo>
                    <a:pt x="548824" y="506768"/>
                    <a:pt x="546146" y="515912"/>
                    <a:pt x="541204" y="526041"/>
                  </a:cubicBezTo>
                  <a:cubicBezTo>
                    <a:pt x="534231" y="540358"/>
                    <a:pt x="505814" y="549071"/>
                    <a:pt x="490804" y="542420"/>
                  </a:cubicBezTo>
                  <a:cubicBezTo>
                    <a:pt x="486879" y="540665"/>
                    <a:pt x="482738" y="539126"/>
                    <a:pt x="479259" y="536678"/>
                  </a:cubicBezTo>
                  <a:cubicBezTo>
                    <a:pt x="464158" y="526026"/>
                    <a:pt x="453351" y="529566"/>
                    <a:pt x="449610" y="547285"/>
                  </a:cubicBezTo>
                  <a:cubicBezTo>
                    <a:pt x="443022" y="578504"/>
                    <a:pt x="417129" y="578319"/>
                    <a:pt x="391375" y="581813"/>
                  </a:cubicBezTo>
                  <a:cubicBezTo>
                    <a:pt x="397917" y="570945"/>
                    <a:pt x="404444" y="560093"/>
                    <a:pt x="413850" y="544452"/>
                  </a:cubicBezTo>
                  <a:cubicBezTo>
                    <a:pt x="383478" y="552180"/>
                    <a:pt x="355738" y="585739"/>
                    <a:pt x="330276" y="539265"/>
                  </a:cubicBezTo>
                  <a:cubicBezTo>
                    <a:pt x="347410" y="524286"/>
                    <a:pt x="366160" y="508384"/>
                    <a:pt x="384294" y="491805"/>
                  </a:cubicBezTo>
                  <a:cubicBezTo>
                    <a:pt x="390067" y="486510"/>
                    <a:pt x="394208" y="479398"/>
                    <a:pt x="399103" y="473086"/>
                  </a:cubicBezTo>
                  <a:cubicBezTo>
                    <a:pt x="391360" y="468868"/>
                    <a:pt x="384063" y="463449"/>
                    <a:pt x="375873" y="460632"/>
                  </a:cubicBezTo>
                  <a:cubicBezTo>
                    <a:pt x="362496" y="455983"/>
                    <a:pt x="348272" y="453767"/>
                    <a:pt x="335033" y="448871"/>
                  </a:cubicBezTo>
                  <a:cubicBezTo>
                    <a:pt x="331354" y="447517"/>
                    <a:pt x="329845" y="440282"/>
                    <a:pt x="327336" y="435771"/>
                  </a:cubicBezTo>
                  <a:cubicBezTo>
                    <a:pt x="331539" y="433862"/>
                    <a:pt x="335726" y="430383"/>
                    <a:pt x="339928" y="430337"/>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 name="Free Form 4"/>
            <p:cNvSpPr/>
            <p:nvPr/>
          </p:nvSpPr>
          <p:spPr>
            <a:xfrm>
              <a:off x="4148055" y="8806060"/>
              <a:ext cx="1273325" cy="1075882"/>
            </a:xfrm>
            <a:custGeom>
              <a:avLst/>
              <a:gdLst/>
              <a:ahLst/>
              <a:cxnLst/>
              <a:rect l="0" t="0" r="0" b="0"/>
              <a:pathLst>
                <a:path w="1273325" h="1075882">
                  <a:moveTo>
                    <a:pt x="953084" y="772206"/>
                  </a:moveTo>
                  <a:cubicBezTo>
                    <a:pt x="958519" y="770959"/>
                    <a:pt x="965969" y="766094"/>
                    <a:pt x="967247" y="761399"/>
                  </a:cubicBezTo>
                  <a:cubicBezTo>
                    <a:pt x="971511" y="745790"/>
                    <a:pt x="981225" y="743173"/>
                    <a:pt x="995833" y="741572"/>
                  </a:cubicBezTo>
                  <a:cubicBezTo>
                    <a:pt x="1009811" y="740048"/>
                    <a:pt x="1027868" y="736045"/>
                    <a:pt x="1035719" y="726332"/>
                  </a:cubicBezTo>
                  <a:cubicBezTo>
                    <a:pt x="1053545" y="704241"/>
                    <a:pt x="1066953" y="678410"/>
                    <a:pt x="1080408" y="653149"/>
                  </a:cubicBezTo>
                  <a:cubicBezTo>
                    <a:pt x="1083764" y="646884"/>
                    <a:pt x="1083810" y="634153"/>
                    <a:pt x="1079623" y="629550"/>
                  </a:cubicBezTo>
                  <a:cubicBezTo>
                    <a:pt x="1069709" y="618559"/>
                    <a:pt x="1073188" y="610785"/>
                    <a:pt x="1080223" y="601456"/>
                  </a:cubicBezTo>
                  <a:cubicBezTo>
                    <a:pt x="1086704" y="592882"/>
                    <a:pt x="1092831" y="584030"/>
                    <a:pt x="1098881" y="575194"/>
                  </a:cubicBezTo>
                  <a:cubicBezTo>
                    <a:pt x="1118277" y="546838"/>
                    <a:pt x="1118215" y="546823"/>
                    <a:pt x="1098650" y="519714"/>
                  </a:cubicBezTo>
                  <a:cubicBezTo>
                    <a:pt x="1098018" y="518791"/>
                    <a:pt x="1098588" y="516990"/>
                    <a:pt x="1098588" y="511694"/>
                  </a:cubicBezTo>
                  <a:cubicBezTo>
                    <a:pt x="1109364" y="511694"/>
                    <a:pt x="1123649" y="507291"/>
                    <a:pt x="1130069" y="512510"/>
                  </a:cubicBezTo>
                  <a:cubicBezTo>
                    <a:pt x="1150404" y="529089"/>
                    <a:pt x="1171648" y="522023"/>
                    <a:pt x="1193861" y="521485"/>
                  </a:cubicBezTo>
                  <a:lnTo>
                    <a:pt x="1193861" y="501580"/>
                  </a:lnTo>
                  <a:cubicBezTo>
                    <a:pt x="1209932" y="505767"/>
                    <a:pt x="1226111" y="516281"/>
                    <a:pt x="1236764" y="496208"/>
                  </a:cubicBezTo>
                  <a:cubicBezTo>
                    <a:pt x="1248494" y="474102"/>
                    <a:pt x="1262256" y="452458"/>
                    <a:pt x="1269630" y="428905"/>
                  </a:cubicBezTo>
                  <a:cubicBezTo>
                    <a:pt x="1273325" y="417068"/>
                    <a:pt x="1266921" y="400504"/>
                    <a:pt x="1261256" y="387757"/>
                  </a:cubicBezTo>
                  <a:cubicBezTo>
                    <a:pt x="1254390" y="372348"/>
                    <a:pt x="1243122" y="358909"/>
                    <a:pt x="1234563" y="344146"/>
                  </a:cubicBezTo>
                  <a:cubicBezTo>
                    <a:pt x="1232438" y="340498"/>
                    <a:pt x="1231669" y="331739"/>
                    <a:pt x="1233270" y="330892"/>
                  </a:cubicBezTo>
                  <a:cubicBezTo>
                    <a:pt x="1258762" y="317192"/>
                    <a:pt x="1267182" y="298473"/>
                    <a:pt x="1252989" y="271749"/>
                  </a:cubicBezTo>
                  <a:cubicBezTo>
                    <a:pt x="1252558" y="270902"/>
                    <a:pt x="1254544" y="268885"/>
                    <a:pt x="1254175" y="267808"/>
                  </a:cubicBezTo>
                  <a:cubicBezTo>
                    <a:pt x="1251958" y="261019"/>
                    <a:pt x="1251419" y="251213"/>
                    <a:pt x="1246616" y="248134"/>
                  </a:cubicBezTo>
                  <a:cubicBezTo>
                    <a:pt x="1218476" y="230047"/>
                    <a:pt x="1190290" y="211528"/>
                    <a:pt x="1160071" y="197581"/>
                  </a:cubicBezTo>
                  <a:cubicBezTo>
                    <a:pt x="1148418" y="192208"/>
                    <a:pt x="1128606" y="194040"/>
                    <a:pt x="1117923" y="200937"/>
                  </a:cubicBezTo>
                  <a:cubicBezTo>
                    <a:pt x="1111257" y="205262"/>
                    <a:pt x="1109933" y="227353"/>
                    <a:pt x="1114582" y="237759"/>
                  </a:cubicBezTo>
                  <a:cubicBezTo>
                    <a:pt x="1127590" y="266930"/>
                    <a:pt x="1127698" y="293223"/>
                    <a:pt x="1109564" y="319624"/>
                  </a:cubicBezTo>
                  <a:cubicBezTo>
                    <a:pt x="1107209" y="323041"/>
                    <a:pt x="1106439" y="327629"/>
                    <a:pt x="1105331" y="331785"/>
                  </a:cubicBezTo>
                  <a:cubicBezTo>
                    <a:pt x="1098573" y="357277"/>
                    <a:pt x="1091999" y="382831"/>
                    <a:pt x="1085149" y="408278"/>
                  </a:cubicBezTo>
                  <a:cubicBezTo>
                    <a:pt x="1082240" y="419115"/>
                    <a:pt x="1077837" y="430891"/>
                    <a:pt x="1063736" y="425396"/>
                  </a:cubicBezTo>
                  <a:cubicBezTo>
                    <a:pt x="1042431" y="417114"/>
                    <a:pt x="1028761" y="370793"/>
                    <a:pt x="1038367" y="350227"/>
                  </a:cubicBezTo>
                  <a:cubicBezTo>
                    <a:pt x="1042493" y="341360"/>
                    <a:pt x="1045756" y="328275"/>
                    <a:pt x="1042154" y="320409"/>
                  </a:cubicBezTo>
                  <a:cubicBezTo>
                    <a:pt x="1034041" y="302583"/>
                    <a:pt x="1023019" y="285449"/>
                    <a:pt x="1010242" y="270517"/>
                  </a:cubicBezTo>
                  <a:cubicBezTo>
                    <a:pt x="994356" y="251983"/>
                    <a:pt x="978885" y="256355"/>
                    <a:pt x="971757" y="280339"/>
                  </a:cubicBezTo>
                  <a:cubicBezTo>
                    <a:pt x="967493" y="294640"/>
                    <a:pt x="965692" y="309664"/>
                    <a:pt x="962105" y="327829"/>
                  </a:cubicBezTo>
                  <a:cubicBezTo>
                    <a:pt x="958180" y="312666"/>
                    <a:pt x="956979" y="300920"/>
                    <a:pt x="952192" y="290837"/>
                  </a:cubicBezTo>
                  <a:cubicBezTo>
                    <a:pt x="936644" y="258094"/>
                    <a:pt x="936167" y="258341"/>
                    <a:pt x="968063" y="242793"/>
                  </a:cubicBezTo>
                  <a:cubicBezTo>
                    <a:pt x="968848" y="242423"/>
                    <a:pt x="968802" y="240330"/>
                    <a:pt x="970310" y="234588"/>
                  </a:cubicBezTo>
                  <a:cubicBezTo>
                    <a:pt x="955347" y="231309"/>
                    <a:pt x="940400" y="228384"/>
                    <a:pt x="925622" y="224720"/>
                  </a:cubicBezTo>
                  <a:cubicBezTo>
                    <a:pt x="916662" y="222504"/>
                    <a:pt x="900499" y="219286"/>
                    <a:pt x="900453" y="216315"/>
                  </a:cubicBezTo>
                  <a:cubicBezTo>
                    <a:pt x="900252" y="203600"/>
                    <a:pt x="904901" y="190838"/>
                    <a:pt x="907688" y="178077"/>
                  </a:cubicBezTo>
                  <a:cubicBezTo>
                    <a:pt x="909227" y="171026"/>
                    <a:pt x="913845" y="162498"/>
                    <a:pt x="911459" y="157156"/>
                  </a:cubicBezTo>
                  <a:cubicBezTo>
                    <a:pt x="898698" y="128508"/>
                    <a:pt x="882719" y="102077"/>
                    <a:pt x="883427" y="68148"/>
                  </a:cubicBezTo>
                  <a:cubicBezTo>
                    <a:pt x="884058" y="37976"/>
                    <a:pt x="852008" y="25754"/>
                    <a:pt x="837199" y="3525"/>
                  </a:cubicBezTo>
                  <a:cubicBezTo>
                    <a:pt x="835075" y="292"/>
                    <a:pt x="821004" y="0"/>
                    <a:pt x="817880" y="3355"/>
                  </a:cubicBezTo>
                  <a:cubicBezTo>
                    <a:pt x="807519" y="14578"/>
                    <a:pt x="799468" y="28001"/>
                    <a:pt x="790802" y="40763"/>
                  </a:cubicBezTo>
                  <a:cubicBezTo>
                    <a:pt x="786445" y="47182"/>
                    <a:pt x="781996" y="53724"/>
                    <a:pt x="778733" y="60729"/>
                  </a:cubicBezTo>
                  <a:cubicBezTo>
                    <a:pt x="771852" y="75445"/>
                    <a:pt x="761153" y="90270"/>
                    <a:pt x="760352" y="105463"/>
                  </a:cubicBezTo>
                  <a:cubicBezTo>
                    <a:pt x="759275" y="126938"/>
                    <a:pt x="767249" y="148705"/>
                    <a:pt x="768573" y="170503"/>
                  </a:cubicBezTo>
                  <a:cubicBezTo>
                    <a:pt x="770035" y="195072"/>
                    <a:pt x="779179" y="213652"/>
                    <a:pt x="801870" y="223673"/>
                  </a:cubicBezTo>
                  <a:cubicBezTo>
                    <a:pt x="821374" y="232279"/>
                    <a:pt x="834320" y="243393"/>
                    <a:pt x="829948" y="267500"/>
                  </a:cubicBezTo>
                  <a:cubicBezTo>
                    <a:pt x="828794" y="273765"/>
                    <a:pt x="832842" y="281185"/>
                    <a:pt x="835228" y="287835"/>
                  </a:cubicBezTo>
                  <a:cubicBezTo>
                    <a:pt x="849391" y="327121"/>
                    <a:pt x="821928" y="360464"/>
                    <a:pt x="790879" y="358848"/>
                  </a:cubicBezTo>
                  <a:cubicBezTo>
                    <a:pt x="785737" y="358586"/>
                    <a:pt x="780411" y="361264"/>
                    <a:pt x="780211" y="361326"/>
                  </a:cubicBezTo>
                  <a:cubicBezTo>
                    <a:pt x="771097" y="352782"/>
                    <a:pt x="765094" y="344577"/>
                    <a:pt x="757012" y="340206"/>
                  </a:cubicBezTo>
                  <a:cubicBezTo>
                    <a:pt x="745174" y="333756"/>
                    <a:pt x="731797" y="330123"/>
                    <a:pt x="719097" y="325212"/>
                  </a:cubicBezTo>
                  <a:cubicBezTo>
                    <a:pt x="700116" y="317884"/>
                    <a:pt x="686308" y="319131"/>
                    <a:pt x="683752" y="343916"/>
                  </a:cubicBezTo>
                  <a:cubicBezTo>
                    <a:pt x="682582" y="355138"/>
                    <a:pt x="678780" y="366067"/>
                    <a:pt x="676363" y="376335"/>
                  </a:cubicBezTo>
                  <a:cubicBezTo>
                    <a:pt x="642466" y="373210"/>
                    <a:pt x="609984" y="368992"/>
                    <a:pt x="577349" y="367761"/>
                  </a:cubicBezTo>
                  <a:cubicBezTo>
                    <a:pt x="563187" y="367207"/>
                    <a:pt x="555336" y="362188"/>
                    <a:pt x="547824" y="351181"/>
                  </a:cubicBezTo>
                  <a:cubicBezTo>
                    <a:pt x="541127" y="341376"/>
                    <a:pt x="533092" y="328768"/>
                    <a:pt x="523070" y="325628"/>
                  </a:cubicBezTo>
                  <a:cubicBezTo>
                    <a:pt x="489927" y="315206"/>
                    <a:pt x="472670" y="293978"/>
                    <a:pt x="465974" y="260788"/>
                  </a:cubicBezTo>
                  <a:cubicBezTo>
                    <a:pt x="464542" y="253722"/>
                    <a:pt x="453890" y="242423"/>
                    <a:pt x="448902" y="243131"/>
                  </a:cubicBezTo>
                  <a:cubicBezTo>
                    <a:pt x="423040" y="246826"/>
                    <a:pt x="397117" y="252275"/>
                    <a:pt x="372410" y="260680"/>
                  </a:cubicBezTo>
                  <a:cubicBezTo>
                    <a:pt x="366298" y="262774"/>
                    <a:pt x="360202" y="279107"/>
                    <a:pt x="362019" y="287050"/>
                  </a:cubicBezTo>
                  <a:cubicBezTo>
                    <a:pt x="364528" y="297918"/>
                    <a:pt x="374950" y="305554"/>
                    <a:pt x="389189" y="300505"/>
                  </a:cubicBezTo>
                  <a:cubicBezTo>
                    <a:pt x="402551" y="295748"/>
                    <a:pt x="416313" y="292146"/>
                    <a:pt x="429891" y="288036"/>
                  </a:cubicBezTo>
                  <a:cubicBezTo>
                    <a:pt x="423625" y="296625"/>
                    <a:pt x="416436" y="303183"/>
                    <a:pt x="408016" y="305969"/>
                  </a:cubicBezTo>
                  <a:cubicBezTo>
                    <a:pt x="376936" y="316237"/>
                    <a:pt x="359864" y="334464"/>
                    <a:pt x="367776" y="369192"/>
                  </a:cubicBezTo>
                  <a:cubicBezTo>
                    <a:pt x="367945" y="369854"/>
                    <a:pt x="366375" y="370916"/>
                    <a:pt x="365744" y="371625"/>
                  </a:cubicBezTo>
                  <a:cubicBezTo>
                    <a:pt x="349303" y="348888"/>
                    <a:pt x="333417" y="326043"/>
                    <a:pt x="316391" y="304107"/>
                  </a:cubicBezTo>
                  <a:cubicBezTo>
                    <a:pt x="312943" y="299627"/>
                    <a:pt x="304045" y="294778"/>
                    <a:pt x="299766" y="296256"/>
                  </a:cubicBezTo>
                  <a:cubicBezTo>
                    <a:pt x="259588" y="310203"/>
                    <a:pt x="222026" y="299073"/>
                    <a:pt x="184327" y="286481"/>
                  </a:cubicBezTo>
                  <a:cubicBezTo>
                    <a:pt x="169733" y="281616"/>
                    <a:pt x="152276" y="276536"/>
                    <a:pt x="153939" y="259049"/>
                  </a:cubicBezTo>
                  <a:cubicBezTo>
                    <a:pt x="154555" y="252429"/>
                    <a:pt x="173828" y="247950"/>
                    <a:pt x="184142" y="241746"/>
                  </a:cubicBezTo>
                  <a:cubicBezTo>
                    <a:pt x="190992" y="237620"/>
                    <a:pt x="201306" y="233064"/>
                    <a:pt x="202615" y="227122"/>
                  </a:cubicBezTo>
                  <a:cubicBezTo>
                    <a:pt x="206786" y="207818"/>
                    <a:pt x="168779" y="164407"/>
                    <a:pt x="150090" y="159388"/>
                  </a:cubicBezTo>
                  <a:cubicBezTo>
                    <a:pt x="132972" y="154816"/>
                    <a:pt x="115454" y="147181"/>
                    <a:pt x="101538" y="136451"/>
                  </a:cubicBezTo>
                  <a:cubicBezTo>
                    <a:pt x="85928" y="124367"/>
                    <a:pt x="74614" y="106864"/>
                    <a:pt x="60575" y="92563"/>
                  </a:cubicBezTo>
                  <a:cubicBezTo>
                    <a:pt x="45766" y="77477"/>
                    <a:pt x="41517" y="78770"/>
                    <a:pt x="34266" y="98120"/>
                  </a:cubicBezTo>
                  <a:cubicBezTo>
                    <a:pt x="24984" y="122951"/>
                    <a:pt x="16117" y="147981"/>
                    <a:pt x="6065" y="172504"/>
                  </a:cubicBezTo>
                  <a:cubicBezTo>
                    <a:pt x="0" y="187359"/>
                    <a:pt x="1831" y="199259"/>
                    <a:pt x="11468" y="212344"/>
                  </a:cubicBezTo>
                  <a:cubicBezTo>
                    <a:pt x="69164" y="290776"/>
                    <a:pt x="125860" y="369962"/>
                    <a:pt x="183926" y="448148"/>
                  </a:cubicBezTo>
                  <a:cubicBezTo>
                    <a:pt x="190269" y="456722"/>
                    <a:pt x="202522" y="464435"/>
                    <a:pt x="212944" y="465820"/>
                  </a:cubicBezTo>
                  <a:cubicBezTo>
                    <a:pt x="246164" y="470331"/>
                    <a:pt x="270440" y="483138"/>
                    <a:pt x="287574" y="514357"/>
                  </a:cubicBezTo>
                  <a:cubicBezTo>
                    <a:pt x="297149" y="531783"/>
                    <a:pt x="316083" y="546269"/>
                    <a:pt x="334002" y="556460"/>
                  </a:cubicBezTo>
                  <a:cubicBezTo>
                    <a:pt x="386988" y="586647"/>
                    <a:pt x="441452" y="614248"/>
                    <a:pt x="495607" y="642358"/>
                  </a:cubicBezTo>
                  <a:cubicBezTo>
                    <a:pt x="512448" y="651117"/>
                    <a:pt x="521300" y="661431"/>
                    <a:pt x="518483" y="682690"/>
                  </a:cubicBezTo>
                  <a:cubicBezTo>
                    <a:pt x="511494" y="735029"/>
                    <a:pt x="507091" y="787723"/>
                    <a:pt x="501642" y="840247"/>
                  </a:cubicBezTo>
                  <a:cubicBezTo>
                    <a:pt x="497701" y="877870"/>
                    <a:pt x="493314" y="915446"/>
                    <a:pt x="489865" y="953115"/>
                  </a:cubicBezTo>
                  <a:cubicBezTo>
                    <a:pt x="487172" y="982733"/>
                    <a:pt x="485617" y="1012428"/>
                    <a:pt x="483431" y="1043801"/>
                  </a:cubicBezTo>
                  <a:cubicBezTo>
                    <a:pt x="583199" y="1054962"/>
                    <a:pt x="679242" y="1065676"/>
                    <a:pt x="770559" y="1075882"/>
                  </a:cubicBezTo>
                  <a:cubicBezTo>
                    <a:pt x="781565" y="1046418"/>
                    <a:pt x="791109" y="1022711"/>
                    <a:pt x="799299" y="998558"/>
                  </a:cubicBezTo>
                  <a:cubicBezTo>
                    <a:pt x="815955" y="949482"/>
                    <a:pt x="845558" y="908842"/>
                    <a:pt x="879625" y="870696"/>
                  </a:cubicBezTo>
                  <a:cubicBezTo>
                    <a:pt x="885520" y="864077"/>
                    <a:pt x="887984" y="854379"/>
                    <a:pt x="890739" y="848729"/>
                  </a:cubicBezTo>
                  <a:cubicBezTo>
                    <a:pt x="907642" y="841217"/>
                    <a:pt x="929686" y="838153"/>
                    <a:pt x="938414" y="825715"/>
                  </a:cubicBezTo>
                  <a:cubicBezTo>
                    <a:pt x="948620" y="811152"/>
                    <a:pt x="945788" y="788770"/>
                    <a:pt x="922158" y="772668"/>
                  </a:cubicBezTo>
                  <a:cubicBezTo>
                    <a:pt x="936413" y="772668"/>
                    <a:pt x="945095" y="774038"/>
                    <a:pt x="953084" y="772206"/>
                  </a:cubicBezTo>
                  <a:close/>
                  <a:moveTo>
                    <a:pt x="772021" y="378844"/>
                  </a:moveTo>
                  <a:cubicBezTo>
                    <a:pt x="775777" y="396948"/>
                    <a:pt x="779395" y="414327"/>
                    <a:pt x="783782" y="435386"/>
                  </a:cubicBezTo>
                  <a:cubicBezTo>
                    <a:pt x="756550" y="408185"/>
                    <a:pt x="756258" y="406353"/>
                    <a:pt x="772021" y="37884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 name="Free Form 5"/>
            <p:cNvSpPr/>
            <p:nvPr/>
          </p:nvSpPr>
          <p:spPr>
            <a:xfrm>
              <a:off x="4853361" y="10155980"/>
              <a:ext cx="1124342" cy="1186519"/>
            </a:xfrm>
            <a:custGeom>
              <a:avLst/>
              <a:gdLst/>
              <a:ahLst/>
              <a:cxnLst/>
              <a:rect l="0" t="0" r="0" b="0"/>
              <a:pathLst>
                <a:path w="1124342" h="1186518">
                  <a:moveTo>
                    <a:pt x="1077514" y="852654"/>
                  </a:moveTo>
                  <a:cubicBezTo>
                    <a:pt x="1049158" y="861706"/>
                    <a:pt x="1019463" y="879779"/>
                    <a:pt x="994817" y="844942"/>
                  </a:cubicBezTo>
                  <a:cubicBezTo>
                    <a:pt x="993093" y="842525"/>
                    <a:pt x="988429" y="842063"/>
                    <a:pt x="985042" y="840924"/>
                  </a:cubicBezTo>
                  <a:cubicBezTo>
                    <a:pt x="953993" y="830533"/>
                    <a:pt x="922974" y="819912"/>
                    <a:pt x="891770" y="809875"/>
                  </a:cubicBezTo>
                  <a:cubicBezTo>
                    <a:pt x="853286" y="797467"/>
                    <a:pt x="829394" y="771390"/>
                    <a:pt x="823745" y="731781"/>
                  </a:cubicBezTo>
                  <a:cubicBezTo>
                    <a:pt x="815032" y="671068"/>
                    <a:pt x="808766" y="609984"/>
                    <a:pt x="801500" y="549024"/>
                  </a:cubicBezTo>
                  <a:cubicBezTo>
                    <a:pt x="796636" y="508076"/>
                    <a:pt x="791864" y="467082"/>
                    <a:pt x="786938" y="425165"/>
                  </a:cubicBezTo>
                  <a:cubicBezTo>
                    <a:pt x="781750" y="424549"/>
                    <a:pt x="777501" y="423164"/>
                    <a:pt x="773530" y="423748"/>
                  </a:cubicBezTo>
                  <a:cubicBezTo>
                    <a:pt x="755904" y="426350"/>
                    <a:pt x="746113" y="420054"/>
                    <a:pt x="740386" y="402228"/>
                  </a:cubicBezTo>
                  <a:cubicBezTo>
                    <a:pt x="736600" y="390513"/>
                    <a:pt x="727502" y="380030"/>
                    <a:pt x="719143" y="370362"/>
                  </a:cubicBezTo>
                  <a:cubicBezTo>
                    <a:pt x="700562" y="348826"/>
                    <a:pt x="680181" y="328799"/>
                    <a:pt x="662201" y="306770"/>
                  </a:cubicBezTo>
                  <a:cubicBezTo>
                    <a:pt x="655843" y="298981"/>
                    <a:pt x="653026" y="287558"/>
                    <a:pt x="650809" y="277291"/>
                  </a:cubicBezTo>
                  <a:cubicBezTo>
                    <a:pt x="647068" y="259926"/>
                    <a:pt x="645975" y="241977"/>
                    <a:pt x="642188" y="224628"/>
                  </a:cubicBezTo>
                  <a:cubicBezTo>
                    <a:pt x="637339" y="202384"/>
                    <a:pt x="630197" y="181171"/>
                    <a:pt x="636878" y="157356"/>
                  </a:cubicBezTo>
                  <a:cubicBezTo>
                    <a:pt x="642558" y="137190"/>
                    <a:pt x="634892" y="121981"/>
                    <a:pt x="610831" y="120827"/>
                  </a:cubicBezTo>
                  <a:cubicBezTo>
                    <a:pt x="584400" y="119564"/>
                    <a:pt x="557753" y="120072"/>
                    <a:pt x="531614" y="116670"/>
                  </a:cubicBezTo>
                  <a:cubicBezTo>
                    <a:pt x="515435" y="114561"/>
                    <a:pt x="499656" y="107434"/>
                    <a:pt x="484385" y="100907"/>
                  </a:cubicBezTo>
                  <a:cubicBezTo>
                    <a:pt x="474687" y="96781"/>
                    <a:pt x="466821" y="88345"/>
                    <a:pt x="457138" y="84189"/>
                  </a:cubicBezTo>
                  <a:cubicBezTo>
                    <a:pt x="432554" y="73613"/>
                    <a:pt x="407215" y="64777"/>
                    <a:pt x="382600" y="54279"/>
                  </a:cubicBezTo>
                  <a:cubicBezTo>
                    <a:pt x="376412" y="51646"/>
                    <a:pt x="371394" y="45689"/>
                    <a:pt x="366483" y="40670"/>
                  </a:cubicBezTo>
                  <a:cubicBezTo>
                    <a:pt x="356154" y="30079"/>
                    <a:pt x="346609" y="18703"/>
                    <a:pt x="336034" y="8405"/>
                  </a:cubicBezTo>
                  <a:cubicBezTo>
                    <a:pt x="327382" y="0"/>
                    <a:pt x="319131" y="584"/>
                    <a:pt x="310603" y="10467"/>
                  </a:cubicBezTo>
                  <a:cubicBezTo>
                    <a:pt x="293254" y="30510"/>
                    <a:pt x="274689" y="49460"/>
                    <a:pt x="257048" y="69288"/>
                  </a:cubicBezTo>
                  <a:cubicBezTo>
                    <a:pt x="191423" y="143148"/>
                    <a:pt x="128000" y="219132"/>
                    <a:pt x="59512" y="290175"/>
                  </a:cubicBezTo>
                  <a:cubicBezTo>
                    <a:pt x="29387" y="321410"/>
                    <a:pt x="17410" y="354599"/>
                    <a:pt x="16425" y="395193"/>
                  </a:cubicBezTo>
                  <a:cubicBezTo>
                    <a:pt x="15163" y="447517"/>
                    <a:pt x="13485" y="499810"/>
                    <a:pt x="11807" y="552119"/>
                  </a:cubicBezTo>
                  <a:cubicBezTo>
                    <a:pt x="11668" y="557075"/>
                    <a:pt x="10821" y="562109"/>
                    <a:pt x="9528" y="566912"/>
                  </a:cubicBezTo>
                  <a:cubicBezTo>
                    <a:pt x="0" y="602241"/>
                    <a:pt x="34036" y="623192"/>
                    <a:pt x="38546" y="653980"/>
                  </a:cubicBezTo>
                  <a:cubicBezTo>
                    <a:pt x="38823" y="656058"/>
                    <a:pt x="44349" y="658183"/>
                    <a:pt x="47721" y="658860"/>
                  </a:cubicBezTo>
                  <a:cubicBezTo>
                    <a:pt x="67009" y="662662"/>
                    <a:pt x="86390" y="666141"/>
                    <a:pt x="105771" y="669528"/>
                  </a:cubicBezTo>
                  <a:cubicBezTo>
                    <a:pt x="113407" y="670852"/>
                    <a:pt x="123290" y="669005"/>
                    <a:pt x="128477" y="673176"/>
                  </a:cubicBezTo>
                  <a:cubicBezTo>
                    <a:pt x="157988" y="696806"/>
                    <a:pt x="190438" y="707936"/>
                    <a:pt x="228646" y="710307"/>
                  </a:cubicBezTo>
                  <a:cubicBezTo>
                    <a:pt x="265299" y="712554"/>
                    <a:pt x="302275" y="727794"/>
                    <a:pt x="329368" y="688340"/>
                  </a:cubicBezTo>
                  <a:cubicBezTo>
                    <a:pt x="333109" y="682905"/>
                    <a:pt x="341483" y="680827"/>
                    <a:pt x="346994" y="676317"/>
                  </a:cubicBezTo>
                  <a:cubicBezTo>
                    <a:pt x="350643" y="673346"/>
                    <a:pt x="354276" y="669220"/>
                    <a:pt x="355753" y="664895"/>
                  </a:cubicBezTo>
                  <a:cubicBezTo>
                    <a:pt x="362296" y="645883"/>
                    <a:pt x="372610" y="640341"/>
                    <a:pt x="389651" y="649331"/>
                  </a:cubicBezTo>
                  <a:cubicBezTo>
                    <a:pt x="405999" y="657936"/>
                    <a:pt x="421701" y="664340"/>
                    <a:pt x="440790" y="657444"/>
                  </a:cubicBezTo>
                  <a:cubicBezTo>
                    <a:pt x="454767" y="652395"/>
                    <a:pt x="464465" y="660661"/>
                    <a:pt x="463896" y="674023"/>
                  </a:cubicBezTo>
                  <a:cubicBezTo>
                    <a:pt x="462711" y="700532"/>
                    <a:pt x="479305" y="712954"/>
                    <a:pt x="499810" y="718265"/>
                  </a:cubicBezTo>
                  <a:cubicBezTo>
                    <a:pt x="525933" y="725008"/>
                    <a:pt x="542913" y="739524"/>
                    <a:pt x="551872" y="763708"/>
                  </a:cubicBezTo>
                  <a:cubicBezTo>
                    <a:pt x="554905" y="771852"/>
                    <a:pt x="552011" y="782073"/>
                    <a:pt x="554659" y="790463"/>
                  </a:cubicBezTo>
                  <a:cubicBezTo>
                    <a:pt x="563372" y="818264"/>
                    <a:pt x="602965" y="850761"/>
                    <a:pt x="630782" y="851207"/>
                  </a:cubicBezTo>
                  <a:cubicBezTo>
                    <a:pt x="667804" y="851777"/>
                    <a:pt x="704734" y="857180"/>
                    <a:pt x="741741" y="859412"/>
                  </a:cubicBezTo>
                  <a:cubicBezTo>
                    <a:pt x="787092" y="862183"/>
                    <a:pt x="806426" y="897620"/>
                    <a:pt x="828440" y="928577"/>
                  </a:cubicBezTo>
                  <a:cubicBezTo>
                    <a:pt x="832781" y="934673"/>
                    <a:pt x="829779" y="950406"/>
                    <a:pt x="824484" y="957302"/>
                  </a:cubicBezTo>
                  <a:cubicBezTo>
                    <a:pt x="821235" y="961505"/>
                    <a:pt x="805872" y="960012"/>
                    <a:pt x="798175" y="956348"/>
                  </a:cubicBezTo>
                  <a:cubicBezTo>
                    <a:pt x="786137" y="950668"/>
                    <a:pt x="775731" y="941277"/>
                    <a:pt x="765109" y="932857"/>
                  </a:cubicBezTo>
                  <a:cubicBezTo>
                    <a:pt x="758367" y="927515"/>
                    <a:pt x="752424" y="921111"/>
                    <a:pt x="746144" y="915169"/>
                  </a:cubicBezTo>
                  <a:cubicBezTo>
                    <a:pt x="744758" y="916478"/>
                    <a:pt x="743373" y="917802"/>
                    <a:pt x="741972" y="919110"/>
                  </a:cubicBezTo>
                  <a:cubicBezTo>
                    <a:pt x="747298" y="927069"/>
                    <a:pt x="754010" y="934458"/>
                    <a:pt x="757520" y="943125"/>
                  </a:cubicBezTo>
                  <a:cubicBezTo>
                    <a:pt x="760414" y="950375"/>
                    <a:pt x="763323" y="962059"/>
                    <a:pt x="759706" y="966739"/>
                  </a:cubicBezTo>
                  <a:cubicBezTo>
                    <a:pt x="740971" y="990954"/>
                    <a:pt x="746867" y="1018509"/>
                    <a:pt x="744943" y="1045340"/>
                  </a:cubicBezTo>
                  <a:cubicBezTo>
                    <a:pt x="744035" y="1058287"/>
                    <a:pt x="741818" y="1074096"/>
                    <a:pt x="733906" y="1083009"/>
                  </a:cubicBezTo>
                  <a:cubicBezTo>
                    <a:pt x="719774" y="1098911"/>
                    <a:pt x="713339" y="1115429"/>
                    <a:pt x="715340" y="1135718"/>
                  </a:cubicBezTo>
                  <a:cubicBezTo>
                    <a:pt x="717049" y="1152698"/>
                    <a:pt x="711754" y="1163042"/>
                    <a:pt x="693512" y="1166167"/>
                  </a:cubicBezTo>
                  <a:cubicBezTo>
                    <a:pt x="687447" y="1167214"/>
                    <a:pt x="682305" y="1173587"/>
                    <a:pt x="673654" y="1179714"/>
                  </a:cubicBezTo>
                  <a:cubicBezTo>
                    <a:pt x="699639" y="1186518"/>
                    <a:pt x="716803" y="1181854"/>
                    <a:pt x="730950" y="1165259"/>
                  </a:cubicBezTo>
                  <a:cubicBezTo>
                    <a:pt x="738385" y="1156531"/>
                    <a:pt x="747237" y="1149034"/>
                    <a:pt x="755211" y="1140721"/>
                  </a:cubicBezTo>
                  <a:cubicBezTo>
                    <a:pt x="770913" y="1124296"/>
                    <a:pt x="789016" y="1117830"/>
                    <a:pt x="811599" y="1124850"/>
                  </a:cubicBezTo>
                  <a:cubicBezTo>
                    <a:pt x="818449" y="1126974"/>
                    <a:pt x="826300" y="1125881"/>
                    <a:pt x="839323" y="1126574"/>
                  </a:cubicBezTo>
                  <a:cubicBezTo>
                    <a:pt x="823067" y="1109656"/>
                    <a:pt x="832812" y="1103760"/>
                    <a:pt x="843711" y="1099619"/>
                  </a:cubicBezTo>
                  <a:cubicBezTo>
                    <a:pt x="855718" y="1095063"/>
                    <a:pt x="868341" y="1092230"/>
                    <a:pt x="880471" y="1087935"/>
                  </a:cubicBezTo>
                  <a:cubicBezTo>
                    <a:pt x="887399" y="1085488"/>
                    <a:pt x="893849" y="1081624"/>
                    <a:pt x="900530" y="1078422"/>
                  </a:cubicBezTo>
                  <a:cubicBezTo>
                    <a:pt x="894033" y="1073019"/>
                    <a:pt x="888261" y="1064660"/>
                    <a:pt x="880902" y="1062859"/>
                  </a:cubicBezTo>
                  <a:cubicBezTo>
                    <a:pt x="864292" y="1058795"/>
                    <a:pt x="862568" y="1050836"/>
                    <a:pt x="870819" y="1038321"/>
                  </a:cubicBezTo>
                  <a:cubicBezTo>
                    <a:pt x="874668" y="1032486"/>
                    <a:pt x="879147" y="1025251"/>
                    <a:pt x="885028" y="1022973"/>
                  </a:cubicBezTo>
                  <a:cubicBezTo>
                    <a:pt x="912722" y="1012197"/>
                    <a:pt x="940862" y="1002561"/>
                    <a:pt x="969094" y="993263"/>
                  </a:cubicBezTo>
                  <a:cubicBezTo>
                    <a:pt x="982487" y="988875"/>
                    <a:pt x="1000467" y="990399"/>
                    <a:pt x="1009365" y="981917"/>
                  </a:cubicBezTo>
                  <a:cubicBezTo>
                    <a:pt x="1043308" y="949498"/>
                    <a:pt x="1073650" y="913368"/>
                    <a:pt x="1106901" y="880210"/>
                  </a:cubicBezTo>
                  <a:cubicBezTo>
                    <a:pt x="1120417" y="866709"/>
                    <a:pt x="1124342" y="855025"/>
                    <a:pt x="1111073" y="836629"/>
                  </a:cubicBezTo>
                  <a:cubicBezTo>
                    <a:pt x="1099312" y="842356"/>
                    <a:pt x="1088874" y="849021"/>
                    <a:pt x="1077514" y="85265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6" name="Free Form 6"/>
            <p:cNvSpPr/>
            <p:nvPr/>
          </p:nvSpPr>
          <p:spPr>
            <a:xfrm>
              <a:off x="3208857" y="9308095"/>
              <a:ext cx="688017" cy="1305236"/>
            </a:xfrm>
            <a:custGeom>
              <a:avLst/>
              <a:gdLst/>
              <a:ahLst/>
              <a:cxnLst/>
              <a:rect l="0" t="0" r="0" b="0"/>
              <a:pathLst>
                <a:path w="688016" h="1305236">
                  <a:moveTo>
                    <a:pt x="612740" y="1073788"/>
                  </a:moveTo>
                  <a:cubicBezTo>
                    <a:pt x="604396" y="1055670"/>
                    <a:pt x="595191" y="1037936"/>
                    <a:pt x="586878" y="1019786"/>
                  </a:cubicBezTo>
                  <a:cubicBezTo>
                    <a:pt x="577780" y="999882"/>
                    <a:pt x="569452" y="979624"/>
                    <a:pt x="560462" y="959642"/>
                  </a:cubicBezTo>
                  <a:cubicBezTo>
                    <a:pt x="552888" y="942771"/>
                    <a:pt x="547839" y="923605"/>
                    <a:pt x="536324" y="909935"/>
                  </a:cubicBezTo>
                  <a:cubicBezTo>
                    <a:pt x="521885" y="892817"/>
                    <a:pt x="509939" y="881380"/>
                    <a:pt x="520438" y="854763"/>
                  </a:cubicBezTo>
                  <a:cubicBezTo>
                    <a:pt x="538726" y="808458"/>
                    <a:pt x="548455" y="758890"/>
                    <a:pt x="564942" y="711815"/>
                  </a:cubicBezTo>
                  <a:cubicBezTo>
                    <a:pt x="603072" y="602934"/>
                    <a:pt x="642881" y="494653"/>
                    <a:pt x="682567" y="386326"/>
                  </a:cubicBezTo>
                  <a:cubicBezTo>
                    <a:pt x="688016" y="371409"/>
                    <a:pt x="684645" y="365113"/>
                    <a:pt x="669805" y="359094"/>
                  </a:cubicBezTo>
                  <a:cubicBezTo>
                    <a:pt x="604720" y="332740"/>
                    <a:pt x="538988" y="307463"/>
                    <a:pt x="475734" y="277198"/>
                  </a:cubicBezTo>
                  <a:cubicBezTo>
                    <a:pt x="332509" y="208711"/>
                    <a:pt x="196934" y="126645"/>
                    <a:pt x="64346" y="39516"/>
                  </a:cubicBezTo>
                  <a:cubicBezTo>
                    <a:pt x="45135" y="26877"/>
                    <a:pt x="25184" y="15409"/>
                    <a:pt x="0" y="0"/>
                  </a:cubicBezTo>
                  <a:cubicBezTo>
                    <a:pt x="5495" y="40609"/>
                    <a:pt x="9959" y="73675"/>
                    <a:pt x="14747" y="108942"/>
                  </a:cubicBezTo>
                  <a:cubicBezTo>
                    <a:pt x="31496" y="100660"/>
                    <a:pt x="52785" y="93333"/>
                    <a:pt x="70211" y="80725"/>
                  </a:cubicBezTo>
                  <a:cubicBezTo>
                    <a:pt x="92178" y="64808"/>
                    <a:pt x="114684" y="70288"/>
                    <a:pt x="120503" y="97843"/>
                  </a:cubicBezTo>
                  <a:cubicBezTo>
                    <a:pt x="129801" y="141808"/>
                    <a:pt x="140669" y="185789"/>
                    <a:pt x="145288" y="230324"/>
                  </a:cubicBezTo>
                  <a:cubicBezTo>
                    <a:pt x="149074" y="266761"/>
                    <a:pt x="148120" y="304507"/>
                    <a:pt x="142794" y="340714"/>
                  </a:cubicBezTo>
                  <a:cubicBezTo>
                    <a:pt x="139268" y="364820"/>
                    <a:pt x="139807" y="386018"/>
                    <a:pt x="150521" y="406892"/>
                  </a:cubicBezTo>
                  <a:cubicBezTo>
                    <a:pt x="156679" y="418915"/>
                    <a:pt x="165592" y="429490"/>
                    <a:pt x="172242" y="441282"/>
                  </a:cubicBezTo>
                  <a:cubicBezTo>
                    <a:pt x="176276" y="448363"/>
                    <a:pt x="179031" y="456353"/>
                    <a:pt x="181217" y="464250"/>
                  </a:cubicBezTo>
                  <a:cubicBezTo>
                    <a:pt x="187436" y="486602"/>
                    <a:pt x="168040" y="500826"/>
                    <a:pt x="163283" y="519299"/>
                  </a:cubicBezTo>
                  <a:cubicBezTo>
                    <a:pt x="154893" y="551857"/>
                    <a:pt x="135358" y="570330"/>
                    <a:pt x="104925" y="581598"/>
                  </a:cubicBezTo>
                  <a:cubicBezTo>
                    <a:pt x="97120" y="584477"/>
                    <a:pt x="87068" y="595853"/>
                    <a:pt x="87252" y="603134"/>
                  </a:cubicBezTo>
                  <a:cubicBezTo>
                    <a:pt x="87976" y="634261"/>
                    <a:pt x="92178" y="665295"/>
                    <a:pt x="95042" y="696375"/>
                  </a:cubicBezTo>
                  <a:cubicBezTo>
                    <a:pt x="95734" y="703872"/>
                    <a:pt x="99521" y="714263"/>
                    <a:pt x="96012" y="718435"/>
                  </a:cubicBezTo>
                  <a:cubicBezTo>
                    <a:pt x="81387" y="735968"/>
                    <a:pt x="89946" y="749500"/>
                    <a:pt x="99121" y="765063"/>
                  </a:cubicBezTo>
                  <a:cubicBezTo>
                    <a:pt x="112606" y="787908"/>
                    <a:pt x="124275" y="811537"/>
                    <a:pt x="102169" y="836737"/>
                  </a:cubicBezTo>
                  <a:cubicBezTo>
                    <a:pt x="99013" y="840324"/>
                    <a:pt x="99383" y="847590"/>
                    <a:pt x="99260" y="853162"/>
                  </a:cubicBezTo>
                  <a:cubicBezTo>
                    <a:pt x="98936" y="870419"/>
                    <a:pt x="97428" y="887922"/>
                    <a:pt x="99798" y="904840"/>
                  </a:cubicBezTo>
                  <a:cubicBezTo>
                    <a:pt x="101215" y="914923"/>
                    <a:pt x="106618" y="927962"/>
                    <a:pt x="114469" y="932949"/>
                  </a:cubicBezTo>
                  <a:cubicBezTo>
                    <a:pt x="133850" y="945234"/>
                    <a:pt x="142501" y="960135"/>
                    <a:pt x="138037" y="982548"/>
                  </a:cubicBezTo>
                  <a:cubicBezTo>
                    <a:pt x="137991" y="982518"/>
                    <a:pt x="137960" y="982472"/>
                    <a:pt x="137914" y="982425"/>
                  </a:cubicBezTo>
                  <a:cubicBezTo>
                    <a:pt x="137914" y="982425"/>
                    <a:pt x="137945" y="982456"/>
                    <a:pt x="137975" y="982502"/>
                  </a:cubicBezTo>
                  <a:cubicBezTo>
                    <a:pt x="138006" y="982533"/>
                    <a:pt x="138037" y="982579"/>
                    <a:pt x="138037" y="982579"/>
                  </a:cubicBezTo>
                  <a:cubicBezTo>
                    <a:pt x="116701" y="960520"/>
                    <a:pt x="95796" y="937983"/>
                    <a:pt x="73629" y="916816"/>
                  </a:cubicBezTo>
                  <a:cubicBezTo>
                    <a:pt x="69457" y="912783"/>
                    <a:pt x="58573" y="911136"/>
                    <a:pt x="53663" y="913768"/>
                  </a:cubicBezTo>
                  <a:cubicBezTo>
                    <a:pt x="48429" y="916555"/>
                    <a:pt x="42641" y="926699"/>
                    <a:pt x="43934" y="931949"/>
                  </a:cubicBezTo>
                  <a:cubicBezTo>
                    <a:pt x="49337" y="953993"/>
                    <a:pt x="54940" y="976576"/>
                    <a:pt x="64777" y="996849"/>
                  </a:cubicBezTo>
                  <a:cubicBezTo>
                    <a:pt x="88007" y="1044709"/>
                    <a:pt x="112852" y="1091830"/>
                    <a:pt x="138807" y="1138289"/>
                  </a:cubicBezTo>
                  <a:cubicBezTo>
                    <a:pt x="148412" y="1155469"/>
                    <a:pt x="161513" y="1171417"/>
                    <a:pt x="175752" y="1185071"/>
                  </a:cubicBezTo>
                  <a:cubicBezTo>
                    <a:pt x="188113" y="1196955"/>
                    <a:pt x="204693" y="1202959"/>
                    <a:pt x="224489" y="1194692"/>
                  </a:cubicBezTo>
                  <a:cubicBezTo>
                    <a:pt x="218871" y="1170786"/>
                    <a:pt x="219640" y="1142799"/>
                    <a:pt x="206555" y="1125019"/>
                  </a:cubicBezTo>
                  <a:cubicBezTo>
                    <a:pt x="180170" y="1089167"/>
                    <a:pt x="175013" y="1047696"/>
                    <a:pt x="162652" y="1007948"/>
                  </a:cubicBezTo>
                  <a:cubicBezTo>
                    <a:pt x="169902" y="1020633"/>
                    <a:pt x="177507" y="1033179"/>
                    <a:pt x="184342" y="1046079"/>
                  </a:cubicBezTo>
                  <a:cubicBezTo>
                    <a:pt x="191177" y="1058933"/>
                    <a:pt x="198474" y="1071756"/>
                    <a:pt x="203430" y="1085349"/>
                  </a:cubicBezTo>
                  <a:cubicBezTo>
                    <a:pt x="211759" y="1108148"/>
                    <a:pt x="239575" y="1118662"/>
                    <a:pt x="240530" y="1146525"/>
                  </a:cubicBezTo>
                  <a:cubicBezTo>
                    <a:pt x="240684" y="1151143"/>
                    <a:pt x="251383" y="1156916"/>
                    <a:pt x="258217" y="1159533"/>
                  </a:cubicBezTo>
                  <a:cubicBezTo>
                    <a:pt x="351843" y="1195508"/>
                    <a:pt x="445377" y="1231807"/>
                    <a:pt x="539557" y="1266290"/>
                  </a:cubicBezTo>
                  <a:cubicBezTo>
                    <a:pt x="580813" y="1281406"/>
                    <a:pt x="623531" y="1292582"/>
                    <a:pt x="664525" y="1305236"/>
                  </a:cubicBezTo>
                  <a:cubicBezTo>
                    <a:pt x="664525" y="1280498"/>
                    <a:pt x="661369" y="1257577"/>
                    <a:pt x="665387" y="1236010"/>
                  </a:cubicBezTo>
                  <a:cubicBezTo>
                    <a:pt x="669451" y="1214304"/>
                    <a:pt x="667943" y="1195077"/>
                    <a:pt x="659060" y="1175635"/>
                  </a:cubicBezTo>
                  <a:cubicBezTo>
                    <a:pt x="643574" y="1141691"/>
                    <a:pt x="628365" y="1107655"/>
                    <a:pt x="612740" y="1073788"/>
                  </a:cubicBezTo>
                  <a:close/>
                  <a:moveTo>
                    <a:pt x="142255" y="986782"/>
                  </a:moveTo>
                  <a:lnTo>
                    <a:pt x="142255" y="986782"/>
                  </a:lnTo>
                  <a:cubicBezTo>
                    <a:pt x="141547" y="986074"/>
                    <a:pt x="140823" y="985366"/>
                    <a:pt x="140115" y="984642"/>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7" name="Free Form 7"/>
            <p:cNvSpPr/>
            <p:nvPr/>
          </p:nvSpPr>
          <p:spPr>
            <a:xfrm>
              <a:off x="5109351" y="8611548"/>
              <a:ext cx="989954" cy="984889"/>
            </a:xfrm>
            <a:custGeom>
              <a:avLst/>
              <a:gdLst/>
              <a:ahLst/>
              <a:cxnLst/>
              <a:rect l="0" t="0" r="0" b="0"/>
              <a:pathLst>
                <a:path w="989953" h="984888">
                  <a:moveTo>
                    <a:pt x="380707" y="88853"/>
                  </a:moveTo>
                  <a:cubicBezTo>
                    <a:pt x="366098" y="87960"/>
                    <a:pt x="345363" y="100152"/>
                    <a:pt x="336773" y="112822"/>
                  </a:cubicBezTo>
                  <a:cubicBezTo>
                    <a:pt x="328737" y="124737"/>
                    <a:pt x="321918" y="133403"/>
                    <a:pt x="309787" y="129339"/>
                  </a:cubicBezTo>
                  <a:cubicBezTo>
                    <a:pt x="300859" y="126338"/>
                    <a:pt x="292084" y="116316"/>
                    <a:pt x="287743" y="107280"/>
                  </a:cubicBezTo>
                  <a:cubicBezTo>
                    <a:pt x="277629" y="86159"/>
                    <a:pt x="271795" y="62961"/>
                    <a:pt x="261358" y="42040"/>
                  </a:cubicBezTo>
                  <a:cubicBezTo>
                    <a:pt x="245733" y="10668"/>
                    <a:pt x="218116" y="4156"/>
                    <a:pt x="189253" y="24137"/>
                  </a:cubicBezTo>
                  <a:cubicBezTo>
                    <a:pt x="180078" y="30510"/>
                    <a:pt x="172165" y="39670"/>
                    <a:pt x="165838" y="49014"/>
                  </a:cubicBezTo>
                  <a:cubicBezTo>
                    <a:pt x="156664" y="62530"/>
                    <a:pt x="151230" y="78863"/>
                    <a:pt x="140931" y="91270"/>
                  </a:cubicBezTo>
                  <a:cubicBezTo>
                    <a:pt x="127723" y="107172"/>
                    <a:pt x="127431" y="123736"/>
                    <a:pt x="136405" y="139022"/>
                  </a:cubicBezTo>
                  <a:cubicBezTo>
                    <a:pt x="148320" y="159327"/>
                    <a:pt x="136513" y="169748"/>
                    <a:pt x="125291" y="182710"/>
                  </a:cubicBezTo>
                  <a:cubicBezTo>
                    <a:pt x="122181" y="180416"/>
                    <a:pt x="119934" y="179524"/>
                    <a:pt x="118948" y="177876"/>
                  </a:cubicBezTo>
                  <a:cubicBezTo>
                    <a:pt x="117132" y="174828"/>
                    <a:pt x="115239" y="171442"/>
                    <a:pt x="114823" y="168024"/>
                  </a:cubicBezTo>
                  <a:cubicBezTo>
                    <a:pt x="109481" y="123844"/>
                    <a:pt x="117625" y="82234"/>
                    <a:pt x="141778" y="44811"/>
                  </a:cubicBezTo>
                  <a:cubicBezTo>
                    <a:pt x="154216" y="25538"/>
                    <a:pt x="150306" y="12207"/>
                    <a:pt x="127631" y="6172"/>
                  </a:cubicBezTo>
                  <a:cubicBezTo>
                    <a:pt x="104355" y="0"/>
                    <a:pt x="69734" y="11560"/>
                    <a:pt x="57727" y="32635"/>
                  </a:cubicBezTo>
                  <a:cubicBezTo>
                    <a:pt x="45396" y="54294"/>
                    <a:pt x="34544" y="77169"/>
                    <a:pt x="26061" y="100599"/>
                  </a:cubicBezTo>
                  <a:cubicBezTo>
                    <a:pt x="8620" y="148890"/>
                    <a:pt x="0" y="198566"/>
                    <a:pt x="10236" y="250166"/>
                  </a:cubicBezTo>
                  <a:cubicBezTo>
                    <a:pt x="13284" y="265499"/>
                    <a:pt x="21197" y="271826"/>
                    <a:pt x="36514" y="272919"/>
                  </a:cubicBezTo>
                  <a:cubicBezTo>
                    <a:pt x="47090" y="273673"/>
                    <a:pt x="57419" y="277829"/>
                    <a:pt x="67887" y="280492"/>
                  </a:cubicBezTo>
                  <a:cubicBezTo>
                    <a:pt x="54740" y="285988"/>
                    <a:pt x="42425" y="286804"/>
                    <a:pt x="31080" y="290576"/>
                  </a:cubicBezTo>
                  <a:cubicBezTo>
                    <a:pt x="26523" y="292069"/>
                    <a:pt x="20550" y="300643"/>
                    <a:pt x="21305" y="304938"/>
                  </a:cubicBezTo>
                  <a:cubicBezTo>
                    <a:pt x="25492" y="328614"/>
                    <a:pt x="58189" y="354922"/>
                    <a:pt x="81818" y="354476"/>
                  </a:cubicBezTo>
                  <a:cubicBezTo>
                    <a:pt x="98521" y="354106"/>
                    <a:pt x="114269" y="352305"/>
                    <a:pt x="122828" y="372579"/>
                  </a:cubicBezTo>
                  <a:cubicBezTo>
                    <a:pt x="124891" y="377505"/>
                    <a:pt x="137683" y="380338"/>
                    <a:pt x="145411" y="380076"/>
                  </a:cubicBezTo>
                  <a:cubicBezTo>
                    <a:pt x="219471" y="377567"/>
                    <a:pt x="293531" y="374211"/>
                    <a:pt x="367561" y="371055"/>
                  </a:cubicBezTo>
                  <a:cubicBezTo>
                    <a:pt x="368207" y="371024"/>
                    <a:pt x="368808" y="370393"/>
                    <a:pt x="370639" y="369362"/>
                  </a:cubicBezTo>
                  <a:cubicBezTo>
                    <a:pt x="372194" y="363897"/>
                    <a:pt x="374041" y="357462"/>
                    <a:pt x="377151" y="346686"/>
                  </a:cubicBezTo>
                  <a:cubicBezTo>
                    <a:pt x="395008" y="362096"/>
                    <a:pt x="410664" y="375057"/>
                    <a:pt x="425426" y="389004"/>
                  </a:cubicBezTo>
                  <a:cubicBezTo>
                    <a:pt x="427766" y="391221"/>
                    <a:pt x="426288" y="397871"/>
                    <a:pt x="425950" y="402428"/>
                  </a:cubicBezTo>
                  <a:cubicBezTo>
                    <a:pt x="425596" y="408185"/>
                    <a:pt x="424626" y="413881"/>
                    <a:pt x="423902" y="419623"/>
                  </a:cubicBezTo>
                  <a:cubicBezTo>
                    <a:pt x="429768" y="418961"/>
                    <a:pt x="435633" y="417883"/>
                    <a:pt x="441513" y="417745"/>
                  </a:cubicBezTo>
                  <a:cubicBezTo>
                    <a:pt x="448594" y="417591"/>
                    <a:pt x="455676" y="418284"/>
                    <a:pt x="464712" y="418699"/>
                  </a:cubicBezTo>
                  <a:cubicBezTo>
                    <a:pt x="456337" y="433708"/>
                    <a:pt x="450765" y="443714"/>
                    <a:pt x="445177" y="453705"/>
                  </a:cubicBezTo>
                  <a:cubicBezTo>
                    <a:pt x="446762" y="455691"/>
                    <a:pt x="448333" y="457692"/>
                    <a:pt x="449903" y="459678"/>
                  </a:cubicBezTo>
                  <a:cubicBezTo>
                    <a:pt x="457908" y="456799"/>
                    <a:pt x="466528" y="454998"/>
                    <a:pt x="473810" y="450873"/>
                  </a:cubicBezTo>
                  <a:cubicBezTo>
                    <a:pt x="489542" y="441883"/>
                    <a:pt x="503782" y="434247"/>
                    <a:pt x="511971" y="459262"/>
                  </a:cubicBezTo>
                  <a:cubicBezTo>
                    <a:pt x="513095" y="462680"/>
                    <a:pt x="518021" y="465020"/>
                    <a:pt x="521423" y="467529"/>
                  </a:cubicBezTo>
                  <a:cubicBezTo>
                    <a:pt x="554982" y="492190"/>
                    <a:pt x="580567" y="523347"/>
                    <a:pt x="596715" y="561832"/>
                  </a:cubicBezTo>
                  <a:cubicBezTo>
                    <a:pt x="604396" y="580120"/>
                    <a:pt x="603042" y="596992"/>
                    <a:pt x="591327" y="614680"/>
                  </a:cubicBezTo>
                  <a:cubicBezTo>
                    <a:pt x="580366" y="631197"/>
                    <a:pt x="571807" y="650101"/>
                    <a:pt x="566127" y="669112"/>
                  </a:cubicBezTo>
                  <a:cubicBezTo>
                    <a:pt x="563556" y="677718"/>
                    <a:pt x="569021" y="689940"/>
                    <a:pt x="573639" y="699115"/>
                  </a:cubicBezTo>
                  <a:cubicBezTo>
                    <a:pt x="578996" y="709768"/>
                    <a:pt x="587448" y="718896"/>
                    <a:pt x="595114" y="729457"/>
                  </a:cubicBezTo>
                  <a:cubicBezTo>
                    <a:pt x="582060" y="734875"/>
                    <a:pt x="572223" y="736738"/>
                    <a:pt x="565311" y="742249"/>
                  </a:cubicBezTo>
                  <a:cubicBezTo>
                    <a:pt x="543329" y="759767"/>
                    <a:pt x="518283" y="761953"/>
                    <a:pt x="492005" y="760075"/>
                  </a:cubicBezTo>
                  <a:cubicBezTo>
                    <a:pt x="473625" y="758782"/>
                    <a:pt x="457076" y="758628"/>
                    <a:pt x="456984" y="784505"/>
                  </a:cubicBezTo>
                  <a:cubicBezTo>
                    <a:pt x="456969" y="789863"/>
                    <a:pt x="447778" y="794989"/>
                    <a:pt x="447378" y="800577"/>
                  </a:cubicBezTo>
                  <a:cubicBezTo>
                    <a:pt x="446147" y="816263"/>
                    <a:pt x="443868" y="833366"/>
                    <a:pt x="448902" y="847436"/>
                  </a:cubicBezTo>
                  <a:cubicBezTo>
                    <a:pt x="451719" y="855395"/>
                    <a:pt x="467652" y="860351"/>
                    <a:pt x="478582" y="863369"/>
                  </a:cubicBezTo>
                  <a:cubicBezTo>
                    <a:pt x="517836" y="874098"/>
                    <a:pt x="545545" y="841894"/>
                    <a:pt x="580120" y="833751"/>
                  </a:cubicBezTo>
                  <a:cubicBezTo>
                    <a:pt x="603119" y="828317"/>
                    <a:pt x="623931" y="829410"/>
                    <a:pt x="639556" y="848637"/>
                  </a:cubicBezTo>
                  <a:cubicBezTo>
                    <a:pt x="644297" y="854471"/>
                    <a:pt x="650209" y="859859"/>
                    <a:pt x="656628" y="863692"/>
                  </a:cubicBezTo>
                  <a:cubicBezTo>
                    <a:pt x="670667" y="872082"/>
                    <a:pt x="685368" y="879378"/>
                    <a:pt x="700455" y="887414"/>
                  </a:cubicBezTo>
                  <a:cubicBezTo>
                    <a:pt x="687185" y="906549"/>
                    <a:pt x="698145" y="917678"/>
                    <a:pt x="711815" y="927007"/>
                  </a:cubicBezTo>
                  <a:cubicBezTo>
                    <a:pt x="719451" y="932241"/>
                    <a:pt x="728102" y="936351"/>
                    <a:pt x="736846" y="939461"/>
                  </a:cubicBezTo>
                  <a:cubicBezTo>
                    <a:pt x="768434" y="950714"/>
                    <a:pt x="800885" y="958488"/>
                    <a:pt x="832427" y="971388"/>
                  </a:cubicBezTo>
                  <a:cubicBezTo>
                    <a:pt x="865354" y="984888"/>
                    <a:pt x="906502" y="978377"/>
                    <a:pt x="943987" y="980609"/>
                  </a:cubicBezTo>
                  <a:cubicBezTo>
                    <a:pt x="950514" y="955871"/>
                    <a:pt x="947727" y="938891"/>
                    <a:pt x="924960" y="927900"/>
                  </a:cubicBezTo>
                  <a:cubicBezTo>
                    <a:pt x="904363" y="917956"/>
                    <a:pt x="884612" y="906056"/>
                    <a:pt x="865185" y="893941"/>
                  </a:cubicBezTo>
                  <a:cubicBezTo>
                    <a:pt x="846158" y="882072"/>
                    <a:pt x="828009" y="868849"/>
                    <a:pt x="809474" y="856226"/>
                  </a:cubicBezTo>
                  <a:cubicBezTo>
                    <a:pt x="811137" y="852993"/>
                    <a:pt x="812800" y="849791"/>
                    <a:pt x="814477" y="846574"/>
                  </a:cubicBezTo>
                  <a:cubicBezTo>
                    <a:pt x="864077" y="866232"/>
                    <a:pt x="913707" y="885890"/>
                    <a:pt x="962983" y="905440"/>
                  </a:cubicBezTo>
                  <a:cubicBezTo>
                    <a:pt x="967093" y="898959"/>
                    <a:pt x="969848" y="896604"/>
                    <a:pt x="969879" y="894156"/>
                  </a:cubicBezTo>
                  <a:cubicBezTo>
                    <a:pt x="970433" y="860490"/>
                    <a:pt x="984303" y="826008"/>
                    <a:pt x="951961" y="796220"/>
                  </a:cubicBezTo>
                  <a:cubicBezTo>
                    <a:pt x="920280" y="767018"/>
                    <a:pt x="902269" y="722191"/>
                    <a:pt x="853347" y="713293"/>
                  </a:cubicBezTo>
                  <a:cubicBezTo>
                    <a:pt x="850130" y="712693"/>
                    <a:pt x="847113" y="709783"/>
                    <a:pt x="844511" y="707351"/>
                  </a:cubicBezTo>
                  <a:cubicBezTo>
                    <a:pt x="828655" y="692557"/>
                    <a:pt x="812938" y="677579"/>
                    <a:pt x="801162" y="666434"/>
                  </a:cubicBezTo>
                  <a:cubicBezTo>
                    <a:pt x="800007" y="648346"/>
                    <a:pt x="799037" y="633476"/>
                    <a:pt x="797775" y="613679"/>
                  </a:cubicBezTo>
                  <a:cubicBezTo>
                    <a:pt x="801516" y="612617"/>
                    <a:pt x="812769" y="605536"/>
                    <a:pt x="818110" y="608645"/>
                  </a:cubicBezTo>
                  <a:cubicBezTo>
                    <a:pt x="838954" y="620745"/>
                    <a:pt x="861922" y="632844"/>
                    <a:pt x="876453" y="651055"/>
                  </a:cubicBezTo>
                  <a:cubicBezTo>
                    <a:pt x="892910" y="671622"/>
                    <a:pt x="912722" y="682120"/>
                    <a:pt x="935474" y="691264"/>
                  </a:cubicBezTo>
                  <a:cubicBezTo>
                    <a:pt x="951961" y="697884"/>
                    <a:pt x="962660" y="692388"/>
                    <a:pt x="971603" y="679765"/>
                  </a:cubicBezTo>
                  <a:cubicBezTo>
                    <a:pt x="970926" y="677348"/>
                    <a:pt x="970911" y="675716"/>
                    <a:pt x="970110" y="674700"/>
                  </a:cubicBezTo>
                  <a:cubicBezTo>
                    <a:pt x="957918" y="659230"/>
                    <a:pt x="943771" y="644297"/>
                    <a:pt x="970634" y="628596"/>
                  </a:cubicBezTo>
                  <a:cubicBezTo>
                    <a:pt x="974759" y="626179"/>
                    <a:pt x="975760" y="617158"/>
                    <a:pt x="976760" y="610954"/>
                  </a:cubicBezTo>
                  <a:cubicBezTo>
                    <a:pt x="980008" y="590526"/>
                    <a:pt x="982810" y="569991"/>
                    <a:pt x="985335" y="549425"/>
                  </a:cubicBezTo>
                  <a:cubicBezTo>
                    <a:pt x="989953" y="511940"/>
                    <a:pt x="979685" y="491343"/>
                    <a:pt x="940985" y="506676"/>
                  </a:cubicBezTo>
                  <a:cubicBezTo>
                    <a:pt x="927515" y="512002"/>
                    <a:pt x="917555" y="511894"/>
                    <a:pt x="912999" y="495438"/>
                  </a:cubicBezTo>
                  <a:cubicBezTo>
                    <a:pt x="912244" y="492744"/>
                    <a:pt x="907672" y="488803"/>
                    <a:pt x="905440" y="489142"/>
                  </a:cubicBezTo>
                  <a:cubicBezTo>
                    <a:pt x="882011" y="492590"/>
                    <a:pt x="871435" y="474456"/>
                    <a:pt x="857103" y="462049"/>
                  </a:cubicBezTo>
                  <a:cubicBezTo>
                    <a:pt x="852193" y="457784"/>
                    <a:pt x="844357" y="453736"/>
                    <a:pt x="838338" y="454336"/>
                  </a:cubicBezTo>
                  <a:cubicBezTo>
                    <a:pt x="799869" y="458185"/>
                    <a:pt x="766772" y="442575"/>
                    <a:pt x="734075" y="426335"/>
                  </a:cubicBezTo>
                  <a:cubicBezTo>
                    <a:pt x="727425" y="423025"/>
                    <a:pt x="720451" y="414358"/>
                    <a:pt x="719389" y="407292"/>
                  </a:cubicBezTo>
                  <a:cubicBezTo>
                    <a:pt x="717542" y="395285"/>
                    <a:pt x="720251" y="382616"/>
                    <a:pt x="721113" y="369146"/>
                  </a:cubicBezTo>
                  <a:cubicBezTo>
                    <a:pt x="723792" y="369531"/>
                    <a:pt x="727840" y="371517"/>
                    <a:pt x="730365" y="370301"/>
                  </a:cubicBezTo>
                  <a:cubicBezTo>
                    <a:pt x="739155" y="366114"/>
                    <a:pt x="747421" y="360787"/>
                    <a:pt x="755904" y="355907"/>
                  </a:cubicBezTo>
                  <a:cubicBezTo>
                    <a:pt x="751054" y="348611"/>
                    <a:pt x="745944" y="341483"/>
                    <a:pt x="741449" y="334002"/>
                  </a:cubicBezTo>
                  <a:cubicBezTo>
                    <a:pt x="736215" y="325273"/>
                    <a:pt x="729272" y="316776"/>
                    <a:pt x="727040" y="307263"/>
                  </a:cubicBezTo>
                  <a:cubicBezTo>
                    <a:pt x="719620" y="275289"/>
                    <a:pt x="691033" y="259603"/>
                    <a:pt x="662601" y="277722"/>
                  </a:cubicBezTo>
                  <a:cubicBezTo>
                    <a:pt x="663278" y="271164"/>
                    <a:pt x="663386" y="267808"/>
                    <a:pt x="664017" y="264560"/>
                  </a:cubicBezTo>
                  <a:cubicBezTo>
                    <a:pt x="667604" y="245964"/>
                    <a:pt x="644882" y="220025"/>
                    <a:pt x="629196" y="228107"/>
                  </a:cubicBezTo>
                  <a:cubicBezTo>
                    <a:pt x="607768" y="239129"/>
                    <a:pt x="599255" y="226660"/>
                    <a:pt x="588710" y="214406"/>
                  </a:cubicBezTo>
                  <a:cubicBezTo>
                    <a:pt x="581244" y="205801"/>
                    <a:pt x="575995" y="194748"/>
                    <a:pt x="567297" y="187913"/>
                  </a:cubicBezTo>
                  <a:cubicBezTo>
                    <a:pt x="556075" y="179046"/>
                    <a:pt x="542928" y="171396"/>
                    <a:pt x="529351" y="167470"/>
                  </a:cubicBezTo>
                  <a:cubicBezTo>
                    <a:pt x="525610" y="166393"/>
                    <a:pt x="517544" y="180463"/>
                    <a:pt x="511309" y="187467"/>
                  </a:cubicBezTo>
                  <a:cubicBezTo>
                    <a:pt x="510478" y="188452"/>
                    <a:pt x="508877" y="188760"/>
                    <a:pt x="503812" y="191315"/>
                  </a:cubicBezTo>
                  <a:cubicBezTo>
                    <a:pt x="485140" y="169595"/>
                    <a:pt x="462634" y="149044"/>
                    <a:pt x="447394" y="124075"/>
                  </a:cubicBezTo>
                  <a:cubicBezTo>
                    <a:pt x="431076" y="97351"/>
                    <a:pt x="405799" y="90362"/>
                    <a:pt x="380707" y="8885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8" name="Free Form 8"/>
            <p:cNvSpPr/>
            <p:nvPr/>
          </p:nvSpPr>
          <p:spPr>
            <a:xfrm>
              <a:off x="3735684" y="9679250"/>
              <a:ext cx="555736" cy="992586"/>
            </a:xfrm>
            <a:custGeom>
              <a:avLst/>
              <a:gdLst/>
              <a:ahLst/>
              <a:cxnLst/>
              <a:rect l="0" t="0" r="0" b="0"/>
              <a:pathLst>
                <a:path w="555736" h="992585">
                  <a:moveTo>
                    <a:pt x="496777" y="217654"/>
                  </a:moveTo>
                  <a:cubicBezTo>
                    <a:pt x="496023" y="214299"/>
                    <a:pt x="495269" y="210973"/>
                    <a:pt x="494530" y="207664"/>
                  </a:cubicBezTo>
                  <a:cubicBezTo>
                    <a:pt x="508785" y="195056"/>
                    <a:pt x="525133" y="184096"/>
                    <a:pt x="536694" y="169364"/>
                  </a:cubicBezTo>
                  <a:cubicBezTo>
                    <a:pt x="546069" y="157403"/>
                    <a:pt x="550918" y="141254"/>
                    <a:pt x="554889" y="126230"/>
                  </a:cubicBezTo>
                  <a:cubicBezTo>
                    <a:pt x="555736" y="123043"/>
                    <a:pt x="544868" y="114084"/>
                    <a:pt x="538110" y="111990"/>
                  </a:cubicBezTo>
                  <a:cubicBezTo>
                    <a:pt x="425288" y="77062"/>
                    <a:pt x="312250" y="42918"/>
                    <a:pt x="199382" y="8297"/>
                  </a:cubicBezTo>
                  <a:cubicBezTo>
                    <a:pt x="172319" y="0"/>
                    <a:pt x="171611" y="307"/>
                    <a:pt x="161482" y="28355"/>
                  </a:cubicBezTo>
                  <a:cubicBezTo>
                    <a:pt x="126892" y="123998"/>
                    <a:pt x="90870" y="219163"/>
                    <a:pt x="57696" y="315267"/>
                  </a:cubicBezTo>
                  <a:cubicBezTo>
                    <a:pt x="36760" y="375966"/>
                    <a:pt x="19658" y="437988"/>
                    <a:pt x="1785" y="499718"/>
                  </a:cubicBezTo>
                  <a:cubicBezTo>
                    <a:pt x="0" y="505783"/>
                    <a:pt x="3171" y="514680"/>
                    <a:pt x="6788" y="520623"/>
                  </a:cubicBezTo>
                  <a:cubicBezTo>
                    <a:pt x="13654" y="531922"/>
                    <a:pt x="24645" y="541066"/>
                    <a:pt x="30018" y="552873"/>
                  </a:cubicBezTo>
                  <a:cubicBezTo>
                    <a:pt x="37545" y="569544"/>
                    <a:pt x="40101" y="588464"/>
                    <a:pt x="47459" y="605243"/>
                  </a:cubicBezTo>
                  <a:cubicBezTo>
                    <a:pt x="55171" y="622838"/>
                    <a:pt x="67148" y="638525"/>
                    <a:pt x="75353" y="655935"/>
                  </a:cubicBezTo>
                  <a:cubicBezTo>
                    <a:pt x="97659" y="703256"/>
                    <a:pt x="120118" y="750546"/>
                    <a:pt x="140038" y="798853"/>
                  </a:cubicBezTo>
                  <a:cubicBezTo>
                    <a:pt x="147073" y="815940"/>
                    <a:pt x="148505" y="835937"/>
                    <a:pt x="149521" y="854748"/>
                  </a:cubicBezTo>
                  <a:cubicBezTo>
                    <a:pt x="150167" y="866447"/>
                    <a:pt x="145180" y="878470"/>
                    <a:pt x="142871" y="890354"/>
                  </a:cubicBezTo>
                  <a:cubicBezTo>
                    <a:pt x="138699" y="911783"/>
                    <a:pt x="150829" y="936536"/>
                    <a:pt x="171196" y="942463"/>
                  </a:cubicBezTo>
                  <a:cubicBezTo>
                    <a:pt x="230093" y="959642"/>
                    <a:pt x="289375" y="975483"/>
                    <a:pt x="351120" y="992585"/>
                  </a:cubicBezTo>
                  <a:cubicBezTo>
                    <a:pt x="413327" y="732628"/>
                    <a:pt x="474933" y="475195"/>
                    <a:pt x="535955" y="220102"/>
                  </a:cubicBezTo>
                  <a:cubicBezTo>
                    <a:pt x="519299" y="219055"/>
                    <a:pt x="508030" y="218347"/>
                    <a:pt x="496777" y="21765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9" name="Free Form 9"/>
            <p:cNvSpPr/>
            <p:nvPr/>
          </p:nvSpPr>
          <p:spPr>
            <a:xfrm>
              <a:off x="4096253" y="9800130"/>
              <a:ext cx="522717" cy="953854"/>
            </a:xfrm>
            <a:custGeom>
              <a:avLst/>
              <a:gdLst/>
              <a:ahLst/>
              <a:cxnLst/>
              <a:rect l="0" t="0" r="0" b="0"/>
              <a:pathLst>
                <a:path w="522716" h="953854">
                  <a:moveTo>
                    <a:pt x="483954" y="351766"/>
                  </a:moveTo>
                  <a:cubicBezTo>
                    <a:pt x="484478" y="343762"/>
                    <a:pt x="483200" y="335618"/>
                    <a:pt x="482615" y="324719"/>
                  </a:cubicBezTo>
                  <a:cubicBezTo>
                    <a:pt x="471716" y="330092"/>
                    <a:pt x="464358" y="333709"/>
                    <a:pt x="457184" y="337265"/>
                  </a:cubicBezTo>
                  <a:cubicBezTo>
                    <a:pt x="461048" y="321317"/>
                    <a:pt x="469915" y="305800"/>
                    <a:pt x="466852" y="293131"/>
                  </a:cubicBezTo>
                  <a:cubicBezTo>
                    <a:pt x="460309" y="266161"/>
                    <a:pt x="471131" y="249520"/>
                    <a:pt x="489265" y="233279"/>
                  </a:cubicBezTo>
                  <a:cubicBezTo>
                    <a:pt x="495069" y="228107"/>
                    <a:pt x="500964" y="220456"/>
                    <a:pt x="502119" y="213175"/>
                  </a:cubicBezTo>
                  <a:cubicBezTo>
                    <a:pt x="508554" y="172350"/>
                    <a:pt x="513865" y="131325"/>
                    <a:pt x="518914" y="90300"/>
                  </a:cubicBezTo>
                  <a:cubicBezTo>
                    <a:pt x="522716" y="59389"/>
                    <a:pt x="522116" y="60113"/>
                    <a:pt x="493945" y="54864"/>
                  </a:cubicBezTo>
                  <a:cubicBezTo>
                    <a:pt x="407646" y="38792"/>
                    <a:pt x="321440" y="22290"/>
                    <a:pt x="235327" y="5480"/>
                  </a:cubicBezTo>
                  <a:cubicBezTo>
                    <a:pt x="207264" y="0"/>
                    <a:pt x="203708" y="2401"/>
                    <a:pt x="203400" y="31742"/>
                  </a:cubicBezTo>
                  <a:cubicBezTo>
                    <a:pt x="229862" y="29140"/>
                    <a:pt x="321410" y="65978"/>
                    <a:pt x="338143" y="84712"/>
                  </a:cubicBezTo>
                  <a:cubicBezTo>
                    <a:pt x="313559" y="82111"/>
                    <a:pt x="287189" y="78847"/>
                    <a:pt x="260757" y="76723"/>
                  </a:cubicBezTo>
                  <a:cubicBezTo>
                    <a:pt x="245764" y="75522"/>
                    <a:pt x="229677" y="79340"/>
                    <a:pt x="215730" y="75276"/>
                  </a:cubicBezTo>
                  <a:cubicBezTo>
                    <a:pt x="194871" y="69164"/>
                    <a:pt x="190392" y="77554"/>
                    <a:pt x="186220" y="95380"/>
                  </a:cubicBezTo>
                  <a:cubicBezTo>
                    <a:pt x="158419" y="214329"/>
                    <a:pt x="129601" y="333078"/>
                    <a:pt x="101107" y="451889"/>
                  </a:cubicBezTo>
                  <a:cubicBezTo>
                    <a:pt x="68949" y="586016"/>
                    <a:pt x="37207" y="720236"/>
                    <a:pt x="4017" y="854117"/>
                  </a:cubicBezTo>
                  <a:cubicBezTo>
                    <a:pt x="0" y="870373"/>
                    <a:pt x="5310" y="874991"/>
                    <a:pt x="18226" y="877870"/>
                  </a:cubicBezTo>
                  <a:cubicBezTo>
                    <a:pt x="90008" y="893926"/>
                    <a:pt x="161451" y="911921"/>
                    <a:pt x="233726" y="925283"/>
                  </a:cubicBezTo>
                  <a:cubicBezTo>
                    <a:pt x="296071" y="936798"/>
                    <a:pt x="359386" y="942971"/>
                    <a:pt x="422255" y="951607"/>
                  </a:cubicBezTo>
                  <a:cubicBezTo>
                    <a:pt x="438727" y="953854"/>
                    <a:pt x="440836" y="944464"/>
                    <a:pt x="441513" y="930979"/>
                  </a:cubicBezTo>
                  <a:cubicBezTo>
                    <a:pt x="443807" y="886013"/>
                    <a:pt x="446762" y="841063"/>
                    <a:pt x="450211" y="796174"/>
                  </a:cubicBezTo>
                  <a:cubicBezTo>
                    <a:pt x="456969" y="707874"/>
                    <a:pt x="464419" y="619652"/>
                    <a:pt x="471223" y="531352"/>
                  </a:cubicBezTo>
                  <a:cubicBezTo>
                    <a:pt x="475857" y="471516"/>
                    <a:pt x="479936" y="411664"/>
                    <a:pt x="483954" y="351766"/>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10" name="Free Form 10"/>
            <p:cNvSpPr/>
            <p:nvPr/>
          </p:nvSpPr>
          <p:spPr>
            <a:xfrm>
              <a:off x="4548299" y="9859881"/>
              <a:ext cx="613987" cy="921343"/>
            </a:xfrm>
            <a:custGeom>
              <a:avLst/>
              <a:gdLst/>
              <a:ahLst/>
              <a:cxnLst/>
              <a:rect l="0" t="0" r="0" b="0"/>
              <a:pathLst>
                <a:path w="613987" h="921342">
                  <a:moveTo>
                    <a:pt x="338020" y="601472"/>
                  </a:moveTo>
                  <a:cubicBezTo>
                    <a:pt x="351412" y="588618"/>
                    <a:pt x="363096" y="573963"/>
                    <a:pt x="375535" y="560108"/>
                  </a:cubicBezTo>
                  <a:cubicBezTo>
                    <a:pt x="451057" y="475842"/>
                    <a:pt x="526611" y="391591"/>
                    <a:pt x="602133" y="307324"/>
                  </a:cubicBezTo>
                  <a:cubicBezTo>
                    <a:pt x="613987" y="294101"/>
                    <a:pt x="612293" y="286881"/>
                    <a:pt x="595283" y="281370"/>
                  </a:cubicBezTo>
                  <a:cubicBezTo>
                    <a:pt x="582460" y="277229"/>
                    <a:pt x="569437" y="273411"/>
                    <a:pt x="556213" y="271087"/>
                  </a:cubicBezTo>
                  <a:cubicBezTo>
                    <a:pt x="542174" y="268639"/>
                    <a:pt x="527796" y="266807"/>
                    <a:pt x="513603" y="267100"/>
                  </a:cubicBezTo>
                  <a:cubicBezTo>
                    <a:pt x="497763" y="267438"/>
                    <a:pt x="481968" y="270502"/>
                    <a:pt x="467329" y="272226"/>
                  </a:cubicBezTo>
                  <a:cubicBezTo>
                    <a:pt x="461217" y="235280"/>
                    <a:pt x="455121" y="203061"/>
                    <a:pt x="450734" y="170626"/>
                  </a:cubicBezTo>
                  <a:cubicBezTo>
                    <a:pt x="447409" y="146011"/>
                    <a:pt x="435894" y="131064"/>
                    <a:pt x="410371" y="128447"/>
                  </a:cubicBezTo>
                  <a:cubicBezTo>
                    <a:pt x="406153" y="128031"/>
                    <a:pt x="402166" y="125445"/>
                    <a:pt x="397979" y="125075"/>
                  </a:cubicBezTo>
                  <a:cubicBezTo>
                    <a:pt x="378013" y="123305"/>
                    <a:pt x="370947" y="112498"/>
                    <a:pt x="372979" y="93087"/>
                  </a:cubicBezTo>
                  <a:cubicBezTo>
                    <a:pt x="375104" y="72844"/>
                    <a:pt x="375704" y="52447"/>
                    <a:pt x="376966" y="32373"/>
                  </a:cubicBezTo>
                  <a:cubicBezTo>
                    <a:pt x="277368" y="21474"/>
                    <a:pt x="180401" y="10852"/>
                    <a:pt x="81295" y="0"/>
                  </a:cubicBezTo>
                  <a:cubicBezTo>
                    <a:pt x="74953" y="50984"/>
                    <a:pt x="67564" y="100968"/>
                    <a:pt x="63007" y="151214"/>
                  </a:cubicBezTo>
                  <a:cubicBezTo>
                    <a:pt x="60975" y="173859"/>
                    <a:pt x="69626" y="198043"/>
                    <a:pt x="47952" y="216084"/>
                  </a:cubicBezTo>
                  <a:cubicBezTo>
                    <a:pt x="45766" y="217885"/>
                    <a:pt x="45673" y="222719"/>
                    <a:pt x="45458" y="226198"/>
                  </a:cubicBezTo>
                  <a:cubicBezTo>
                    <a:pt x="40994" y="291838"/>
                    <a:pt x="36791" y="357462"/>
                    <a:pt x="32296" y="423071"/>
                  </a:cubicBezTo>
                  <a:cubicBezTo>
                    <a:pt x="29510" y="463727"/>
                    <a:pt x="26339" y="504336"/>
                    <a:pt x="23321" y="544960"/>
                  </a:cubicBezTo>
                  <a:cubicBezTo>
                    <a:pt x="17718" y="620498"/>
                    <a:pt x="11976" y="696036"/>
                    <a:pt x="6542" y="771575"/>
                  </a:cubicBezTo>
                  <a:cubicBezTo>
                    <a:pt x="3910" y="807920"/>
                    <a:pt x="1385" y="844296"/>
                    <a:pt x="153" y="880718"/>
                  </a:cubicBezTo>
                  <a:cubicBezTo>
                    <a:pt x="0" y="885828"/>
                    <a:pt x="6727" y="894726"/>
                    <a:pt x="11560" y="895788"/>
                  </a:cubicBezTo>
                  <a:cubicBezTo>
                    <a:pt x="26816" y="899052"/>
                    <a:pt x="42702" y="899252"/>
                    <a:pt x="58343" y="900976"/>
                  </a:cubicBezTo>
                  <a:cubicBezTo>
                    <a:pt x="105156" y="906148"/>
                    <a:pt x="151861" y="912275"/>
                    <a:pt x="198735" y="916493"/>
                  </a:cubicBezTo>
                  <a:cubicBezTo>
                    <a:pt x="231293" y="919403"/>
                    <a:pt x="264083" y="919787"/>
                    <a:pt x="298119" y="921342"/>
                  </a:cubicBezTo>
                  <a:cubicBezTo>
                    <a:pt x="300197" y="910736"/>
                    <a:pt x="303337" y="901099"/>
                    <a:pt x="303768" y="891324"/>
                  </a:cubicBezTo>
                  <a:cubicBezTo>
                    <a:pt x="307078" y="819080"/>
                    <a:pt x="309279" y="746760"/>
                    <a:pt x="313081" y="674562"/>
                  </a:cubicBezTo>
                  <a:cubicBezTo>
                    <a:pt x="314482" y="648331"/>
                    <a:pt x="316807" y="621792"/>
                    <a:pt x="338020" y="601472"/>
                  </a:cubicBezTo>
                  <a:close/>
                  <a:moveTo>
                    <a:pt x="237697" y="801608"/>
                  </a:moveTo>
                  <a:cubicBezTo>
                    <a:pt x="224289" y="809305"/>
                    <a:pt x="216854" y="804287"/>
                    <a:pt x="218501" y="791479"/>
                  </a:cubicBezTo>
                  <a:cubicBezTo>
                    <a:pt x="220672" y="774838"/>
                    <a:pt x="227645" y="758859"/>
                    <a:pt x="232094" y="742434"/>
                  </a:cubicBezTo>
                  <a:cubicBezTo>
                    <a:pt x="233803" y="736153"/>
                    <a:pt x="234280" y="729503"/>
                    <a:pt x="235296" y="723037"/>
                  </a:cubicBezTo>
                  <a:cubicBezTo>
                    <a:pt x="228984" y="723468"/>
                    <a:pt x="222673" y="723900"/>
                    <a:pt x="214191" y="724484"/>
                  </a:cubicBezTo>
                  <a:cubicBezTo>
                    <a:pt x="214730" y="720344"/>
                    <a:pt x="215037" y="715094"/>
                    <a:pt x="216115" y="709999"/>
                  </a:cubicBezTo>
                  <a:cubicBezTo>
                    <a:pt x="220764" y="687416"/>
                    <a:pt x="214252" y="679426"/>
                    <a:pt x="191069" y="676178"/>
                  </a:cubicBezTo>
                  <a:cubicBezTo>
                    <a:pt x="184188" y="675224"/>
                    <a:pt x="175106" y="670960"/>
                    <a:pt x="172042" y="665418"/>
                  </a:cubicBezTo>
                  <a:cubicBezTo>
                    <a:pt x="161697" y="646745"/>
                    <a:pt x="155201" y="625856"/>
                    <a:pt x="144010" y="607814"/>
                  </a:cubicBezTo>
                  <a:cubicBezTo>
                    <a:pt x="138237" y="598516"/>
                    <a:pt x="125629" y="593436"/>
                    <a:pt x="116131" y="586416"/>
                  </a:cubicBezTo>
                  <a:cubicBezTo>
                    <a:pt x="112622" y="594729"/>
                    <a:pt x="108511" y="602842"/>
                    <a:pt x="105848" y="611416"/>
                  </a:cubicBezTo>
                  <a:cubicBezTo>
                    <a:pt x="103939" y="617420"/>
                    <a:pt x="104263" y="624131"/>
                    <a:pt x="103108" y="630428"/>
                  </a:cubicBezTo>
                  <a:cubicBezTo>
                    <a:pt x="98475" y="655412"/>
                    <a:pt x="101707" y="675593"/>
                    <a:pt x="125368" y="692404"/>
                  </a:cubicBezTo>
                  <a:cubicBezTo>
                    <a:pt x="137067" y="700701"/>
                    <a:pt x="142948" y="719035"/>
                    <a:pt x="148289" y="733967"/>
                  </a:cubicBezTo>
                  <a:cubicBezTo>
                    <a:pt x="154709" y="751916"/>
                    <a:pt x="158865" y="770897"/>
                    <a:pt x="161790" y="789770"/>
                  </a:cubicBezTo>
                  <a:cubicBezTo>
                    <a:pt x="163175" y="798806"/>
                    <a:pt x="162329" y="814678"/>
                    <a:pt x="157541" y="816894"/>
                  </a:cubicBezTo>
                  <a:cubicBezTo>
                    <a:pt x="142763" y="823837"/>
                    <a:pt x="140946" y="810059"/>
                    <a:pt x="138653" y="799314"/>
                  </a:cubicBezTo>
                  <a:cubicBezTo>
                    <a:pt x="136575" y="789539"/>
                    <a:pt x="132849" y="779964"/>
                    <a:pt x="131849" y="770112"/>
                  </a:cubicBezTo>
                  <a:cubicBezTo>
                    <a:pt x="128754" y="739447"/>
                    <a:pt x="119025" y="713647"/>
                    <a:pt x="90223" y="697176"/>
                  </a:cubicBezTo>
                  <a:cubicBezTo>
                    <a:pt x="74583" y="688247"/>
                    <a:pt x="71458" y="673561"/>
                    <a:pt x="79094" y="656120"/>
                  </a:cubicBezTo>
                  <a:cubicBezTo>
                    <a:pt x="87930" y="636000"/>
                    <a:pt x="87560" y="617958"/>
                    <a:pt x="66209" y="603627"/>
                  </a:cubicBezTo>
                  <a:cubicBezTo>
                    <a:pt x="54171" y="595499"/>
                    <a:pt x="43826" y="584276"/>
                    <a:pt x="64346" y="570560"/>
                  </a:cubicBezTo>
                  <a:cubicBezTo>
                    <a:pt x="69318" y="567266"/>
                    <a:pt x="66624" y="552550"/>
                    <a:pt x="67794" y="539419"/>
                  </a:cubicBezTo>
                  <a:cubicBezTo>
                    <a:pt x="85482" y="530367"/>
                    <a:pt x="85482" y="530367"/>
                    <a:pt x="120642" y="571623"/>
                  </a:cubicBezTo>
                  <a:cubicBezTo>
                    <a:pt x="125552" y="562479"/>
                    <a:pt x="130971" y="554351"/>
                    <a:pt x="134373" y="545468"/>
                  </a:cubicBezTo>
                  <a:cubicBezTo>
                    <a:pt x="145010" y="517852"/>
                    <a:pt x="184357" y="520099"/>
                    <a:pt x="197889" y="544360"/>
                  </a:cubicBezTo>
                  <a:cubicBezTo>
                    <a:pt x="219425" y="582906"/>
                    <a:pt x="225644" y="624901"/>
                    <a:pt x="235050" y="666465"/>
                  </a:cubicBezTo>
                  <a:cubicBezTo>
                    <a:pt x="238359" y="681058"/>
                    <a:pt x="242346" y="695528"/>
                    <a:pt x="245533" y="710184"/>
                  </a:cubicBezTo>
                  <a:cubicBezTo>
                    <a:pt x="249566" y="728749"/>
                    <a:pt x="253045" y="747421"/>
                    <a:pt x="256863" y="766048"/>
                  </a:cubicBezTo>
                  <a:cubicBezTo>
                    <a:pt x="260388" y="783320"/>
                    <a:pt x="252029" y="793372"/>
                    <a:pt x="237697" y="801608"/>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11" name="Free Form 11"/>
            <p:cNvSpPr/>
            <p:nvPr/>
          </p:nvSpPr>
          <p:spPr>
            <a:xfrm>
              <a:off x="3174259" y="8560483"/>
              <a:ext cx="582969" cy="1041216"/>
            </a:xfrm>
            <a:custGeom>
              <a:avLst/>
              <a:gdLst/>
              <a:ahLst/>
              <a:cxnLst/>
              <a:rect l="0" t="0" r="0" b="0"/>
              <a:pathLst>
                <a:path w="582968" h="1041214">
                  <a:moveTo>
                    <a:pt x="45042" y="677533"/>
                  </a:moveTo>
                  <a:cubicBezTo>
                    <a:pt x="51354" y="680135"/>
                    <a:pt x="57465" y="683183"/>
                    <a:pt x="63653" y="686046"/>
                  </a:cubicBezTo>
                  <a:cubicBezTo>
                    <a:pt x="60836" y="691403"/>
                    <a:pt x="58974" y="697653"/>
                    <a:pt x="55048" y="702040"/>
                  </a:cubicBezTo>
                  <a:cubicBezTo>
                    <a:pt x="33004" y="726747"/>
                    <a:pt x="32650" y="731735"/>
                    <a:pt x="61098" y="749346"/>
                  </a:cubicBezTo>
                  <a:cubicBezTo>
                    <a:pt x="171904" y="818018"/>
                    <a:pt x="282401" y="887291"/>
                    <a:pt x="394608" y="953608"/>
                  </a:cubicBezTo>
                  <a:cubicBezTo>
                    <a:pt x="449333" y="985904"/>
                    <a:pt x="507630" y="1012182"/>
                    <a:pt x="564357" y="1041215"/>
                  </a:cubicBezTo>
                  <a:cubicBezTo>
                    <a:pt x="582968" y="1002530"/>
                    <a:pt x="577950" y="986289"/>
                    <a:pt x="544729" y="969417"/>
                  </a:cubicBezTo>
                  <a:cubicBezTo>
                    <a:pt x="535108" y="964538"/>
                    <a:pt x="525564" y="959565"/>
                    <a:pt x="515943" y="954732"/>
                  </a:cubicBezTo>
                  <a:cubicBezTo>
                    <a:pt x="489896" y="941585"/>
                    <a:pt x="486571" y="933642"/>
                    <a:pt x="494422" y="904994"/>
                  </a:cubicBezTo>
                  <a:cubicBezTo>
                    <a:pt x="496454" y="897559"/>
                    <a:pt x="500595" y="888923"/>
                    <a:pt x="498578" y="882472"/>
                  </a:cubicBezTo>
                  <a:cubicBezTo>
                    <a:pt x="491174" y="858596"/>
                    <a:pt x="485863" y="832381"/>
                    <a:pt x="471793" y="812769"/>
                  </a:cubicBezTo>
                  <a:cubicBezTo>
                    <a:pt x="455445" y="790032"/>
                    <a:pt x="463111" y="769142"/>
                    <a:pt x="463172" y="746421"/>
                  </a:cubicBezTo>
                  <a:cubicBezTo>
                    <a:pt x="463265" y="702009"/>
                    <a:pt x="490974" y="660492"/>
                    <a:pt x="474779" y="614372"/>
                  </a:cubicBezTo>
                  <a:cubicBezTo>
                    <a:pt x="467067" y="592466"/>
                    <a:pt x="465497" y="568328"/>
                    <a:pt x="457123" y="546792"/>
                  </a:cubicBezTo>
                  <a:cubicBezTo>
                    <a:pt x="447917" y="523132"/>
                    <a:pt x="452658" y="493776"/>
                    <a:pt x="472963" y="478643"/>
                  </a:cubicBezTo>
                  <a:cubicBezTo>
                    <a:pt x="490373" y="465620"/>
                    <a:pt x="494176" y="445746"/>
                    <a:pt x="479690" y="431014"/>
                  </a:cubicBezTo>
                  <a:cubicBezTo>
                    <a:pt x="466790" y="417914"/>
                    <a:pt x="468591" y="403598"/>
                    <a:pt x="472516" y="389143"/>
                  </a:cubicBezTo>
                  <a:cubicBezTo>
                    <a:pt x="475672" y="377520"/>
                    <a:pt x="480999" y="366221"/>
                    <a:pt x="486956" y="355676"/>
                  </a:cubicBezTo>
                  <a:cubicBezTo>
                    <a:pt x="494961" y="341483"/>
                    <a:pt x="491236" y="331277"/>
                    <a:pt x="479136" y="322318"/>
                  </a:cubicBezTo>
                  <a:cubicBezTo>
                    <a:pt x="468191" y="314221"/>
                    <a:pt x="456461" y="306924"/>
                    <a:pt x="446978" y="297380"/>
                  </a:cubicBezTo>
                  <a:cubicBezTo>
                    <a:pt x="441944" y="292315"/>
                    <a:pt x="436602" y="281231"/>
                    <a:pt x="438850" y="276275"/>
                  </a:cubicBezTo>
                  <a:cubicBezTo>
                    <a:pt x="458416" y="233402"/>
                    <a:pt x="478428" y="190623"/>
                    <a:pt x="501057" y="149321"/>
                  </a:cubicBezTo>
                  <a:cubicBezTo>
                    <a:pt x="509908" y="133188"/>
                    <a:pt x="517528" y="121565"/>
                    <a:pt x="499256" y="107865"/>
                  </a:cubicBezTo>
                  <a:cubicBezTo>
                    <a:pt x="495223" y="104863"/>
                    <a:pt x="493606" y="98059"/>
                    <a:pt x="491805" y="92702"/>
                  </a:cubicBezTo>
                  <a:cubicBezTo>
                    <a:pt x="484416" y="70304"/>
                    <a:pt x="479151" y="46997"/>
                    <a:pt x="469484" y="25661"/>
                  </a:cubicBezTo>
                  <a:cubicBezTo>
                    <a:pt x="464850" y="15409"/>
                    <a:pt x="453212" y="6419"/>
                    <a:pt x="442560" y="1801"/>
                  </a:cubicBezTo>
                  <a:cubicBezTo>
                    <a:pt x="438480" y="0"/>
                    <a:pt x="427120" y="10775"/>
                    <a:pt x="421362" y="17733"/>
                  </a:cubicBezTo>
                  <a:cubicBezTo>
                    <a:pt x="411772" y="29233"/>
                    <a:pt x="403936" y="42210"/>
                    <a:pt x="395547" y="54679"/>
                  </a:cubicBezTo>
                  <a:cubicBezTo>
                    <a:pt x="305308" y="188298"/>
                    <a:pt x="215037" y="321871"/>
                    <a:pt x="124983" y="455599"/>
                  </a:cubicBezTo>
                  <a:cubicBezTo>
                    <a:pt x="84174" y="516220"/>
                    <a:pt x="43564" y="576995"/>
                    <a:pt x="3679" y="638217"/>
                  </a:cubicBezTo>
                  <a:cubicBezTo>
                    <a:pt x="215" y="643559"/>
                    <a:pt x="0" y="657659"/>
                    <a:pt x="3124" y="659522"/>
                  </a:cubicBezTo>
                  <a:cubicBezTo>
                    <a:pt x="16102" y="667234"/>
                    <a:pt x="30957" y="671683"/>
                    <a:pt x="45042" y="67753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2" name="Free Form 12"/>
            <p:cNvSpPr/>
            <p:nvPr/>
          </p:nvSpPr>
          <p:spPr>
            <a:xfrm>
              <a:off x="5214754" y="8029951"/>
              <a:ext cx="138" cy="154"/>
            </a:xfrm>
            <a:custGeom>
              <a:avLst/>
              <a:gdLst/>
              <a:ahLst/>
              <a:cxnLst/>
              <a:rect l="0" t="0" r="0" b="0"/>
              <a:pathLst>
                <a:path w="138" h="153">
                  <a:moveTo>
                    <a:pt x="123" y="123"/>
                  </a:moveTo>
                  <a:cubicBezTo>
                    <a:pt x="92" y="76"/>
                    <a:pt x="46" y="46"/>
                    <a:pt x="0" y="0"/>
                  </a:cubicBezTo>
                  <a:cubicBezTo>
                    <a:pt x="15" y="15"/>
                    <a:pt x="0" y="15"/>
                    <a:pt x="0" y="30"/>
                  </a:cubicBezTo>
                  <a:cubicBezTo>
                    <a:pt x="46" y="76"/>
                    <a:pt x="92" y="123"/>
                    <a:pt x="138" y="153"/>
                  </a:cubicBezTo>
                  <a:cubicBezTo>
                    <a:pt x="138" y="153"/>
                    <a:pt x="123" y="138"/>
                    <a:pt x="123" y="12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3" name="Free Form 13"/>
            <p:cNvSpPr/>
            <p:nvPr/>
          </p:nvSpPr>
          <p:spPr>
            <a:xfrm>
              <a:off x="5081207" y="7553013"/>
              <a:ext cx="498763" cy="826270"/>
            </a:xfrm>
            <a:custGeom>
              <a:avLst/>
              <a:gdLst/>
              <a:ahLst/>
              <a:cxnLst/>
              <a:rect l="0" t="0" r="0" b="0"/>
              <a:pathLst>
                <a:path w="498763" h="826269">
                  <a:moveTo>
                    <a:pt x="184542" y="530428"/>
                  </a:moveTo>
                  <a:cubicBezTo>
                    <a:pt x="187113" y="530829"/>
                    <a:pt x="188144" y="540819"/>
                    <a:pt x="190823" y="549209"/>
                  </a:cubicBezTo>
                  <a:cubicBezTo>
                    <a:pt x="171950" y="541343"/>
                    <a:pt x="157864" y="531352"/>
                    <a:pt x="143163" y="530305"/>
                  </a:cubicBezTo>
                  <a:cubicBezTo>
                    <a:pt x="119626" y="528658"/>
                    <a:pt x="86175" y="570653"/>
                    <a:pt x="87868" y="601779"/>
                  </a:cubicBezTo>
                  <a:cubicBezTo>
                    <a:pt x="89392" y="629827"/>
                    <a:pt x="115870" y="621006"/>
                    <a:pt x="133219" y="624716"/>
                  </a:cubicBezTo>
                  <a:cubicBezTo>
                    <a:pt x="134265" y="624947"/>
                    <a:pt x="135051" y="626564"/>
                    <a:pt x="134173" y="625609"/>
                  </a:cubicBezTo>
                  <a:cubicBezTo>
                    <a:pt x="132464" y="639125"/>
                    <a:pt x="130987" y="650686"/>
                    <a:pt x="129555" y="662278"/>
                  </a:cubicBezTo>
                  <a:cubicBezTo>
                    <a:pt x="138422" y="670359"/>
                    <a:pt x="147320" y="678441"/>
                    <a:pt x="158511" y="688617"/>
                  </a:cubicBezTo>
                  <a:cubicBezTo>
                    <a:pt x="137637" y="690679"/>
                    <a:pt x="133804" y="686523"/>
                    <a:pt x="129108" y="662709"/>
                  </a:cubicBezTo>
                  <a:cubicBezTo>
                    <a:pt x="124259" y="658475"/>
                    <a:pt x="119749" y="651271"/>
                    <a:pt x="114469" y="650671"/>
                  </a:cubicBezTo>
                  <a:cubicBezTo>
                    <a:pt x="101276" y="649116"/>
                    <a:pt x="85790" y="646560"/>
                    <a:pt x="74768" y="651825"/>
                  </a:cubicBezTo>
                  <a:cubicBezTo>
                    <a:pt x="61437" y="658198"/>
                    <a:pt x="63869" y="673946"/>
                    <a:pt x="70596" y="686077"/>
                  </a:cubicBezTo>
                  <a:cubicBezTo>
                    <a:pt x="76046" y="695883"/>
                    <a:pt x="83235" y="704734"/>
                    <a:pt x="88992" y="713093"/>
                  </a:cubicBezTo>
                  <a:cubicBezTo>
                    <a:pt x="76123" y="723191"/>
                    <a:pt x="62345" y="731150"/>
                    <a:pt x="52385" y="742465"/>
                  </a:cubicBezTo>
                  <a:cubicBezTo>
                    <a:pt x="30772" y="767080"/>
                    <a:pt x="41948" y="800592"/>
                    <a:pt x="72982" y="805333"/>
                  </a:cubicBezTo>
                  <a:cubicBezTo>
                    <a:pt x="91948" y="808243"/>
                    <a:pt x="111436" y="807627"/>
                    <a:pt x="130617" y="809290"/>
                  </a:cubicBezTo>
                  <a:cubicBezTo>
                    <a:pt x="150722" y="811045"/>
                    <a:pt x="168455" y="809721"/>
                    <a:pt x="171026" y="783151"/>
                  </a:cubicBezTo>
                  <a:cubicBezTo>
                    <a:pt x="175398" y="784352"/>
                    <a:pt x="178708" y="784275"/>
                    <a:pt x="180524" y="785906"/>
                  </a:cubicBezTo>
                  <a:cubicBezTo>
                    <a:pt x="195533" y="799468"/>
                    <a:pt x="210465" y="806688"/>
                    <a:pt x="230847" y="794404"/>
                  </a:cubicBezTo>
                  <a:cubicBezTo>
                    <a:pt x="234711" y="792095"/>
                    <a:pt x="251567" y="800900"/>
                    <a:pt x="252876" y="806704"/>
                  </a:cubicBezTo>
                  <a:cubicBezTo>
                    <a:pt x="257232" y="826269"/>
                    <a:pt x="267146" y="821867"/>
                    <a:pt x="277383" y="814693"/>
                  </a:cubicBezTo>
                  <a:cubicBezTo>
                    <a:pt x="288297" y="807088"/>
                    <a:pt x="299904" y="799007"/>
                    <a:pt x="307632" y="788508"/>
                  </a:cubicBezTo>
                  <a:cubicBezTo>
                    <a:pt x="329184" y="759167"/>
                    <a:pt x="327798" y="747729"/>
                    <a:pt x="301274" y="724854"/>
                  </a:cubicBezTo>
                  <a:cubicBezTo>
                    <a:pt x="288590" y="713863"/>
                    <a:pt x="288836" y="705396"/>
                    <a:pt x="299073" y="692588"/>
                  </a:cubicBezTo>
                  <a:cubicBezTo>
                    <a:pt x="305477" y="684522"/>
                    <a:pt x="308125" y="672730"/>
                    <a:pt x="310249" y="662201"/>
                  </a:cubicBezTo>
                  <a:cubicBezTo>
                    <a:pt x="312035" y="653395"/>
                    <a:pt x="310603" y="643959"/>
                    <a:pt x="310603" y="635569"/>
                  </a:cubicBezTo>
                  <a:cubicBezTo>
                    <a:pt x="349642" y="623654"/>
                    <a:pt x="367068" y="590095"/>
                    <a:pt x="350720" y="562263"/>
                  </a:cubicBezTo>
                  <a:cubicBezTo>
                    <a:pt x="370670" y="534739"/>
                    <a:pt x="365190" y="522208"/>
                    <a:pt x="327598" y="503797"/>
                  </a:cubicBezTo>
                  <a:cubicBezTo>
                    <a:pt x="325243" y="491728"/>
                    <a:pt x="323057" y="482030"/>
                    <a:pt x="321502" y="472239"/>
                  </a:cubicBezTo>
                  <a:cubicBezTo>
                    <a:pt x="320886" y="468345"/>
                    <a:pt x="320932" y="460925"/>
                    <a:pt x="321871" y="460725"/>
                  </a:cubicBezTo>
                  <a:cubicBezTo>
                    <a:pt x="348395" y="455214"/>
                    <a:pt x="360895" y="430291"/>
                    <a:pt x="380984" y="418284"/>
                  </a:cubicBezTo>
                  <a:cubicBezTo>
                    <a:pt x="400965" y="406307"/>
                    <a:pt x="411464" y="394084"/>
                    <a:pt x="413681" y="373102"/>
                  </a:cubicBezTo>
                  <a:cubicBezTo>
                    <a:pt x="419561" y="317068"/>
                    <a:pt x="450211" y="269948"/>
                    <a:pt x="468145" y="218270"/>
                  </a:cubicBezTo>
                  <a:cubicBezTo>
                    <a:pt x="472932" y="204523"/>
                    <a:pt x="476811" y="190161"/>
                    <a:pt x="478412" y="175737"/>
                  </a:cubicBezTo>
                  <a:cubicBezTo>
                    <a:pt x="480152" y="159943"/>
                    <a:pt x="470715" y="158773"/>
                    <a:pt x="459647" y="166331"/>
                  </a:cubicBezTo>
                  <a:cubicBezTo>
                    <a:pt x="449857" y="173012"/>
                    <a:pt x="440913" y="180878"/>
                    <a:pt x="431584" y="188237"/>
                  </a:cubicBezTo>
                  <a:cubicBezTo>
                    <a:pt x="431584" y="188237"/>
                    <a:pt x="431076" y="187806"/>
                    <a:pt x="431091" y="187821"/>
                  </a:cubicBezTo>
                  <a:cubicBezTo>
                    <a:pt x="438419" y="175768"/>
                    <a:pt x="442991" y="157664"/>
                    <a:pt x="453613" y="152815"/>
                  </a:cubicBezTo>
                  <a:cubicBezTo>
                    <a:pt x="488264" y="136913"/>
                    <a:pt x="490928" y="106325"/>
                    <a:pt x="495453" y="76061"/>
                  </a:cubicBezTo>
                  <a:cubicBezTo>
                    <a:pt x="498763" y="53955"/>
                    <a:pt x="487295" y="37422"/>
                    <a:pt x="467667" y="29094"/>
                  </a:cubicBezTo>
                  <a:cubicBezTo>
                    <a:pt x="459524" y="25630"/>
                    <a:pt x="453012" y="18518"/>
                    <a:pt x="445408" y="13592"/>
                  </a:cubicBezTo>
                  <a:cubicBezTo>
                    <a:pt x="439127" y="9498"/>
                    <a:pt x="432323" y="3001"/>
                    <a:pt x="425734" y="3017"/>
                  </a:cubicBezTo>
                  <a:cubicBezTo>
                    <a:pt x="377259" y="3278"/>
                    <a:pt x="328876" y="0"/>
                    <a:pt x="280862" y="14716"/>
                  </a:cubicBezTo>
                  <a:cubicBezTo>
                    <a:pt x="257494" y="21905"/>
                    <a:pt x="229769" y="12946"/>
                    <a:pt x="210512" y="36591"/>
                  </a:cubicBezTo>
                  <a:cubicBezTo>
                    <a:pt x="201244" y="47967"/>
                    <a:pt x="186251" y="55017"/>
                    <a:pt x="178092" y="66917"/>
                  </a:cubicBezTo>
                  <a:cubicBezTo>
                    <a:pt x="167116" y="82927"/>
                    <a:pt x="160250" y="101723"/>
                    <a:pt x="151676" y="119133"/>
                  </a:cubicBezTo>
                  <a:cubicBezTo>
                    <a:pt x="147427" y="117948"/>
                    <a:pt x="145195" y="117748"/>
                    <a:pt x="143440" y="116732"/>
                  </a:cubicBezTo>
                  <a:cubicBezTo>
                    <a:pt x="118133" y="102369"/>
                    <a:pt x="118179" y="102385"/>
                    <a:pt x="101045" y="127092"/>
                  </a:cubicBezTo>
                  <a:cubicBezTo>
                    <a:pt x="94919" y="135928"/>
                    <a:pt x="90177" y="147089"/>
                    <a:pt x="81803" y="152800"/>
                  </a:cubicBezTo>
                  <a:cubicBezTo>
                    <a:pt x="60359" y="167439"/>
                    <a:pt x="36268" y="178308"/>
                    <a:pt x="15024" y="193255"/>
                  </a:cubicBezTo>
                  <a:cubicBezTo>
                    <a:pt x="0" y="203815"/>
                    <a:pt x="2878" y="214299"/>
                    <a:pt x="19611" y="221303"/>
                  </a:cubicBezTo>
                  <a:cubicBezTo>
                    <a:pt x="29171" y="225305"/>
                    <a:pt x="38561" y="229677"/>
                    <a:pt x="48706" y="234203"/>
                  </a:cubicBezTo>
                  <a:cubicBezTo>
                    <a:pt x="46289" y="239560"/>
                    <a:pt x="45612" y="242454"/>
                    <a:pt x="43949" y="244532"/>
                  </a:cubicBezTo>
                  <a:cubicBezTo>
                    <a:pt x="24214" y="269501"/>
                    <a:pt x="24291" y="269378"/>
                    <a:pt x="44657" y="293793"/>
                  </a:cubicBezTo>
                  <a:cubicBezTo>
                    <a:pt x="46659" y="296194"/>
                    <a:pt x="45396" y="301644"/>
                    <a:pt x="47551" y="303583"/>
                  </a:cubicBezTo>
                  <a:cubicBezTo>
                    <a:pt x="56341" y="311511"/>
                    <a:pt x="64977" y="322072"/>
                    <a:pt x="75445" y="324812"/>
                  </a:cubicBezTo>
                  <a:cubicBezTo>
                    <a:pt x="81680" y="326428"/>
                    <a:pt x="91578" y="315760"/>
                    <a:pt x="99213" y="309803"/>
                  </a:cubicBezTo>
                  <a:cubicBezTo>
                    <a:pt x="102923" y="306893"/>
                    <a:pt x="105217" y="302152"/>
                    <a:pt x="110359" y="295317"/>
                  </a:cubicBezTo>
                  <a:cubicBezTo>
                    <a:pt x="109173" y="308309"/>
                    <a:pt x="108111" y="316730"/>
                    <a:pt x="107726" y="325150"/>
                  </a:cubicBezTo>
                  <a:cubicBezTo>
                    <a:pt x="107034" y="339975"/>
                    <a:pt x="116362" y="343715"/>
                    <a:pt x="128677" y="342499"/>
                  </a:cubicBezTo>
                  <a:cubicBezTo>
                    <a:pt x="172242" y="338204"/>
                    <a:pt x="214360" y="331200"/>
                    <a:pt x="232063" y="282263"/>
                  </a:cubicBezTo>
                  <a:cubicBezTo>
                    <a:pt x="232325" y="281508"/>
                    <a:pt x="234495" y="281447"/>
                    <a:pt x="237020" y="280693"/>
                  </a:cubicBezTo>
                  <a:cubicBezTo>
                    <a:pt x="241361" y="287297"/>
                    <a:pt x="245887" y="294162"/>
                    <a:pt x="248996" y="298857"/>
                  </a:cubicBezTo>
                  <a:cubicBezTo>
                    <a:pt x="233880" y="328568"/>
                    <a:pt x="210219" y="344485"/>
                    <a:pt x="183803" y="357154"/>
                  </a:cubicBezTo>
                  <a:cubicBezTo>
                    <a:pt x="182510" y="357785"/>
                    <a:pt x="181448" y="358801"/>
                    <a:pt x="180201" y="359510"/>
                  </a:cubicBezTo>
                  <a:cubicBezTo>
                    <a:pt x="166085" y="367930"/>
                    <a:pt x="163930" y="377905"/>
                    <a:pt x="174690" y="391144"/>
                  </a:cubicBezTo>
                  <a:cubicBezTo>
                    <a:pt x="180940" y="398795"/>
                    <a:pt x="185466" y="407862"/>
                    <a:pt x="190746" y="416313"/>
                  </a:cubicBezTo>
                  <a:cubicBezTo>
                    <a:pt x="174536" y="406045"/>
                    <a:pt x="163314" y="392237"/>
                    <a:pt x="150598" y="379999"/>
                  </a:cubicBezTo>
                  <a:cubicBezTo>
                    <a:pt x="135974" y="365883"/>
                    <a:pt x="112991" y="364636"/>
                    <a:pt x="104494" y="376012"/>
                  </a:cubicBezTo>
                  <a:cubicBezTo>
                    <a:pt x="94441" y="389466"/>
                    <a:pt x="99275" y="424457"/>
                    <a:pt x="110128" y="437742"/>
                  </a:cubicBezTo>
                  <a:cubicBezTo>
                    <a:pt x="119703" y="449441"/>
                    <a:pt x="125937" y="463834"/>
                    <a:pt x="133665" y="477058"/>
                  </a:cubicBezTo>
                  <a:cubicBezTo>
                    <a:pt x="135435" y="479136"/>
                    <a:pt x="137514" y="481060"/>
                    <a:pt x="138853" y="483400"/>
                  </a:cubicBezTo>
                  <a:cubicBezTo>
                    <a:pt x="149998" y="502966"/>
                    <a:pt x="157125" y="526041"/>
                    <a:pt x="184542" y="53042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4" name="Free Form 14"/>
            <p:cNvSpPr/>
            <p:nvPr/>
          </p:nvSpPr>
          <p:spPr>
            <a:xfrm>
              <a:off x="4276801" y="8588337"/>
              <a:ext cx="504198" cy="491159"/>
            </a:xfrm>
            <a:custGeom>
              <a:avLst/>
              <a:gdLst/>
              <a:ahLst/>
              <a:cxnLst/>
              <a:rect l="0" t="0" r="0" b="0"/>
              <a:pathLst>
                <a:path w="504197" h="491159">
                  <a:moveTo>
                    <a:pt x="320378" y="122212"/>
                  </a:moveTo>
                  <a:cubicBezTo>
                    <a:pt x="317038" y="102523"/>
                    <a:pt x="308155" y="83758"/>
                    <a:pt x="301721" y="64562"/>
                  </a:cubicBezTo>
                  <a:cubicBezTo>
                    <a:pt x="294516" y="72351"/>
                    <a:pt x="292469" y="78986"/>
                    <a:pt x="290729" y="85713"/>
                  </a:cubicBezTo>
                  <a:cubicBezTo>
                    <a:pt x="270779" y="163298"/>
                    <a:pt x="250520" y="240807"/>
                    <a:pt x="231293" y="318562"/>
                  </a:cubicBezTo>
                  <a:cubicBezTo>
                    <a:pt x="227891" y="332370"/>
                    <a:pt x="222873" y="336880"/>
                    <a:pt x="209142" y="332678"/>
                  </a:cubicBezTo>
                  <a:cubicBezTo>
                    <a:pt x="173566" y="321764"/>
                    <a:pt x="137821" y="311434"/>
                    <a:pt x="102077" y="301013"/>
                  </a:cubicBezTo>
                  <a:cubicBezTo>
                    <a:pt x="70027" y="291653"/>
                    <a:pt x="37946" y="282463"/>
                    <a:pt x="4079" y="272657"/>
                  </a:cubicBezTo>
                  <a:cubicBezTo>
                    <a:pt x="0" y="324042"/>
                    <a:pt x="21166" y="355861"/>
                    <a:pt x="65685" y="368900"/>
                  </a:cubicBezTo>
                  <a:cubicBezTo>
                    <a:pt x="80017" y="373102"/>
                    <a:pt x="87591" y="380722"/>
                    <a:pt x="88392" y="395870"/>
                  </a:cubicBezTo>
                  <a:cubicBezTo>
                    <a:pt x="89023" y="407954"/>
                    <a:pt x="92379" y="420008"/>
                    <a:pt x="92132" y="432015"/>
                  </a:cubicBezTo>
                  <a:cubicBezTo>
                    <a:pt x="91794" y="446824"/>
                    <a:pt x="99506" y="452751"/>
                    <a:pt x="112175" y="455137"/>
                  </a:cubicBezTo>
                  <a:cubicBezTo>
                    <a:pt x="119164" y="456476"/>
                    <a:pt x="126291" y="458154"/>
                    <a:pt x="133326" y="458123"/>
                  </a:cubicBezTo>
                  <a:cubicBezTo>
                    <a:pt x="167624" y="458000"/>
                    <a:pt x="202538" y="461110"/>
                    <a:pt x="236035" y="455691"/>
                  </a:cubicBezTo>
                  <a:cubicBezTo>
                    <a:pt x="264883" y="451057"/>
                    <a:pt x="292146" y="436510"/>
                    <a:pt x="315591" y="427966"/>
                  </a:cubicBezTo>
                  <a:cubicBezTo>
                    <a:pt x="343900" y="447163"/>
                    <a:pt x="371532" y="467683"/>
                    <a:pt x="401089" y="484909"/>
                  </a:cubicBezTo>
                  <a:cubicBezTo>
                    <a:pt x="411172" y="490789"/>
                    <a:pt x="426519" y="491159"/>
                    <a:pt x="438711" y="489250"/>
                  </a:cubicBezTo>
                  <a:cubicBezTo>
                    <a:pt x="462818" y="485478"/>
                    <a:pt x="482492" y="467760"/>
                    <a:pt x="464758" y="440374"/>
                  </a:cubicBezTo>
                  <a:cubicBezTo>
                    <a:pt x="458908" y="431384"/>
                    <a:pt x="455583" y="420731"/>
                    <a:pt x="449626" y="407539"/>
                  </a:cubicBezTo>
                  <a:cubicBezTo>
                    <a:pt x="461972" y="410048"/>
                    <a:pt x="469468" y="412449"/>
                    <a:pt x="477042" y="412850"/>
                  </a:cubicBezTo>
                  <a:cubicBezTo>
                    <a:pt x="484847" y="413219"/>
                    <a:pt x="497501" y="414189"/>
                    <a:pt x="499594" y="410325"/>
                  </a:cubicBezTo>
                  <a:cubicBezTo>
                    <a:pt x="503689" y="402797"/>
                    <a:pt x="504197" y="391437"/>
                    <a:pt x="501873" y="382862"/>
                  </a:cubicBezTo>
                  <a:cubicBezTo>
                    <a:pt x="499594" y="374442"/>
                    <a:pt x="492744" y="366714"/>
                    <a:pt x="486448" y="360064"/>
                  </a:cubicBezTo>
                  <a:cubicBezTo>
                    <a:pt x="470638" y="343346"/>
                    <a:pt x="452089" y="328906"/>
                    <a:pt x="438373" y="310695"/>
                  </a:cubicBezTo>
                  <a:cubicBezTo>
                    <a:pt x="428290" y="297333"/>
                    <a:pt x="414451" y="275259"/>
                    <a:pt x="419161" y="264406"/>
                  </a:cubicBezTo>
                  <a:cubicBezTo>
                    <a:pt x="432969" y="232587"/>
                    <a:pt x="419531" y="204231"/>
                    <a:pt x="418099" y="174490"/>
                  </a:cubicBezTo>
                  <a:cubicBezTo>
                    <a:pt x="416267" y="136652"/>
                    <a:pt x="406215" y="97628"/>
                    <a:pt x="439435" y="65716"/>
                  </a:cubicBezTo>
                  <a:cubicBezTo>
                    <a:pt x="449934" y="55664"/>
                    <a:pt x="456045" y="39931"/>
                    <a:pt x="446193" y="24183"/>
                  </a:cubicBezTo>
                  <a:cubicBezTo>
                    <a:pt x="436664" y="8943"/>
                    <a:pt x="423656" y="0"/>
                    <a:pt x="404922" y="2955"/>
                  </a:cubicBezTo>
                  <a:cubicBezTo>
                    <a:pt x="384402" y="6203"/>
                    <a:pt x="379737" y="21274"/>
                    <a:pt x="380291" y="39300"/>
                  </a:cubicBezTo>
                  <a:cubicBezTo>
                    <a:pt x="345301" y="30849"/>
                    <a:pt x="333478" y="40270"/>
                    <a:pt x="334340" y="75953"/>
                  </a:cubicBezTo>
                  <a:cubicBezTo>
                    <a:pt x="335018" y="103862"/>
                    <a:pt x="337573" y="131710"/>
                    <a:pt x="337973" y="159604"/>
                  </a:cubicBezTo>
                  <a:cubicBezTo>
                    <a:pt x="338066" y="167147"/>
                    <a:pt x="333340" y="174767"/>
                    <a:pt x="330815" y="182372"/>
                  </a:cubicBezTo>
                  <a:cubicBezTo>
                    <a:pt x="327552" y="181864"/>
                    <a:pt x="324334" y="181371"/>
                    <a:pt x="321071" y="180878"/>
                  </a:cubicBezTo>
                  <a:cubicBezTo>
                    <a:pt x="321071" y="161266"/>
                    <a:pt x="323580" y="141270"/>
                    <a:pt x="320378" y="122212"/>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5" name="Free Form 15"/>
            <p:cNvSpPr/>
            <p:nvPr/>
          </p:nvSpPr>
          <p:spPr>
            <a:xfrm>
              <a:off x="6713922" y="10229008"/>
              <a:ext cx="356708" cy="371702"/>
            </a:xfrm>
            <a:custGeom>
              <a:avLst/>
              <a:gdLst/>
              <a:ahLst/>
              <a:cxnLst/>
              <a:rect l="0" t="0" r="0" b="0"/>
              <a:pathLst>
                <a:path w="356708" h="371702">
                  <a:moveTo>
                    <a:pt x="351489" y="224258"/>
                  </a:moveTo>
                  <a:cubicBezTo>
                    <a:pt x="328691" y="244009"/>
                    <a:pt x="320655" y="228292"/>
                    <a:pt x="310618" y="214730"/>
                  </a:cubicBezTo>
                  <a:cubicBezTo>
                    <a:pt x="301567" y="222765"/>
                    <a:pt x="293624" y="229816"/>
                    <a:pt x="285711" y="236866"/>
                  </a:cubicBezTo>
                  <a:cubicBezTo>
                    <a:pt x="283294" y="235758"/>
                    <a:pt x="280893" y="234680"/>
                    <a:pt x="278491" y="233556"/>
                  </a:cubicBezTo>
                  <a:cubicBezTo>
                    <a:pt x="282863" y="219194"/>
                    <a:pt x="287635" y="204939"/>
                    <a:pt x="291376" y="190438"/>
                  </a:cubicBezTo>
                  <a:cubicBezTo>
                    <a:pt x="293054" y="183942"/>
                    <a:pt x="294239" y="176414"/>
                    <a:pt x="292361" y="170364"/>
                  </a:cubicBezTo>
                  <a:cubicBezTo>
                    <a:pt x="291668" y="168148"/>
                    <a:pt x="281262" y="167824"/>
                    <a:pt x="275551" y="168579"/>
                  </a:cubicBezTo>
                  <a:cubicBezTo>
                    <a:pt x="255600" y="171211"/>
                    <a:pt x="250259" y="166500"/>
                    <a:pt x="252106" y="146196"/>
                  </a:cubicBezTo>
                  <a:cubicBezTo>
                    <a:pt x="253461" y="131325"/>
                    <a:pt x="247534" y="121904"/>
                    <a:pt x="231971" y="122258"/>
                  </a:cubicBezTo>
                  <a:cubicBezTo>
                    <a:pt x="222211" y="122504"/>
                    <a:pt x="212220" y="124521"/>
                    <a:pt x="202830" y="127431"/>
                  </a:cubicBezTo>
                  <a:cubicBezTo>
                    <a:pt x="178892" y="134743"/>
                    <a:pt x="155232" y="142978"/>
                    <a:pt x="130802" y="151060"/>
                  </a:cubicBezTo>
                  <a:cubicBezTo>
                    <a:pt x="123182" y="110389"/>
                    <a:pt x="112868" y="106556"/>
                    <a:pt x="84328" y="125368"/>
                  </a:cubicBezTo>
                  <a:cubicBezTo>
                    <a:pt x="84328" y="95842"/>
                    <a:pt x="84497" y="64700"/>
                    <a:pt x="84266" y="33543"/>
                  </a:cubicBezTo>
                  <a:cubicBezTo>
                    <a:pt x="84020" y="5218"/>
                    <a:pt x="74845" y="0"/>
                    <a:pt x="50661" y="13515"/>
                  </a:cubicBezTo>
                  <a:cubicBezTo>
                    <a:pt x="46397" y="15871"/>
                    <a:pt x="41394" y="16856"/>
                    <a:pt x="36745" y="18472"/>
                  </a:cubicBezTo>
                  <a:cubicBezTo>
                    <a:pt x="32419" y="34189"/>
                    <a:pt x="25230" y="49768"/>
                    <a:pt x="24384" y="65655"/>
                  </a:cubicBezTo>
                  <a:cubicBezTo>
                    <a:pt x="21489" y="120057"/>
                    <a:pt x="21336" y="174598"/>
                    <a:pt x="19134" y="229046"/>
                  </a:cubicBezTo>
                  <a:cubicBezTo>
                    <a:pt x="18457" y="245887"/>
                    <a:pt x="14608" y="262620"/>
                    <a:pt x="12284" y="279400"/>
                  </a:cubicBezTo>
                  <a:cubicBezTo>
                    <a:pt x="11822" y="282909"/>
                    <a:pt x="10006" y="287805"/>
                    <a:pt x="11607" y="289760"/>
                  </a:cubicBezTo>
                  <a:cubicBezTo>
                    <a:pt x="24892" y="306031"/>
                    <a:pt x="16163" y="319455"/>
                    <a:pt x="8789" y="334833"/>
                  </a:cubicBezTo>
                  <a:cubicBezTo>
                    <a:pt x="0" y="353136"/>
                    <a:pt x="11760" y="371702"/>
                    <a:pt x="28032" y="366852"/>
                  </a:cubicBezTo>
                  <a:cubicBezTo>
                    <a:pt x="64254" y="356061"/>
                    <a:pt x="100060" y="343715"/>
                    <a:pt x="135682" y="331031"/>
                  </a:cubicBezTo>
                  <a:cubicBezTo>
                    <a:pt x="160666" y="322133"/>
                    <a:pt x="185065" y="311650"/>
                    <a:pt x="209727" y="301890"/>
                  </a:cubicBezTo>
                  <a:cubicBezTo>
                    <a:pt x="211943" y="303953"/>
                    <a:pt x="214145" y="306031"/>
                    <a:pt x="216377" y="308125"/>
                  </a:cubicBezTo>
                  <a:cubicBezTo>
                    <a:pt x="210127" y="322472"/>
                    <a:pt x="203861" y="336819"/>
                    <a:pt x="197658" y="351074"/>
                  </a:cubicBezTo>
                  <a:cubicBezTo>
                    <a:pt x="223827" y="359140"/>
                    <a:pt x="239776" y="354152"/>
                    <a:pt x="241438" y="331446"/>
                  </a:cubicBezTo>
                  <a:cubicBezTo>
                    <a:pt x="243809" y="299242"/>
                    <a:pt x="268870" y="280569"/>
                    <a:pt x="281524" y="253445"/>
                  </a:cubicBezTo>
                  <a:cubicBezTo>
                    <a:pt x="285680" y="273858"/>
                    <a:pt x="289852" y="294285"/>
                    <a:pt x="294670" y="317792"/>
                  </a:cubicBezTo>
                  <a:cubicBezTo>
                    <a:pt x="302783" y="311527"/>
                    <a:pt x="307493" y="307894"/>
                    <a:pt x="308417" y="307170"/>
                  </a:cubicBezTo>
                  <a:cubicBezTo>
                    <a:pt x="320363" y="310295"/>
                    <a:pt x="331416" y="316730"/>
                    <a:pt x="335834" y="313636"/>
                  </a:cubicBezTo>
                  <a:cubicBezTo>
                    <a:pt x="344424" y="307617"/>
                    <a:pt x="353644" y="296748"/>
                    <a:pt x="354691" y="287035"/>
                  </a:cubicBezTo>
                  <a:cubicBezTo>
                    <a:pt x="356708" y="268608"/>
                    <a:pt x="353136" y="249551"/>
                    <a:pt x="351489" y="224258"/>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16" name="Free Form 16"/>
            <p:cNvSpPr/>
            <p:nvPr/>
          </p:nvSpPr>
          <p:spPr>
            <a:xfrm>
              <a:off x="4111739" y="8378986"/>
              <a:ext cx="452028" cy="533631"/>
            </a:xfrm>
            <a:custGeom>
              <a:avLst/>
              <a:gdLst/>
              <a:ahLst/>
              <a:cxnLst/>
              <a:rect l="0" t="0" r="0" b="0"/>
              <a:pathLst>
                <a:path w="452027" h="533630">
                  <a:moveTo>
                    <a:pt x="34236" y="283833"/>
                  </a:moveTo>
                  <a:cubicBezTo>
                    <a:pt x="46736" y="327552"/>
                    <a:pt x="45396" y="327875"/>
                    <a:pt x="91239" y="323980"/>
                  </a:cubicBezTo>
                  <a:cubicBezTo>
                    <a:pt x="116732" y="321810"/>
                    <a:pt x="136297" y="313436"/>
                    <a:pt x="149459" y="288051"/>
                  </a:cubicBezTo>
                  <a:cubicBezTo>
                    <a:pt x="161867" y="264175"/>
                    <a:pt x="182633" y="245718"/>
                    <a:pt x="210111" y="237713"/>
                  </a:cubicBezTo>
                  <a:lnTo>
                    <a:pt x="210050" y="237805"/>
                  </a:lnTo>
                  <a:cubicBezTo>
                    <a:pt x="210065" y="237805"/>
                    <a:pt x="210081" y="237790"/>
                    <a:pt x="210096" y="237774"/>
                  </a:cubicBezTo>
                  <a:cubicBezTo>
                    <a:pt x="200459" y="254277"/>
                    <a:pt x="189761" y="270302"/>
                    <a:pt x="181694" y="287558"/>
                  </a:cubicBezTo>
                  <a:cubicBezTo>
                    <a:pt x="177876" y="295779"/>
                    <a:pt x="175244" y="308356"/>
                    <a:pt x="178877" y="315529"/>
                  </a:cubicBezTo>
                  <a:cubicBezTo>
                    <a:pt x="188960" y="335510"/>
                    <a:pt x="190053" y="366221"/>
                    <a:pt x="227383" y="361495"/>
                  </a:cubicBezTo>
                  <a:cubicBezTo>
                    <a:pt x="210342" y="369747"/>
                    <a:pt x="194964" y="374195"/>
                    <a:pt x="180032" y="379799"/>
                  </a:cubicBezTo>
                  <a:cubicBezTo>
                    <a:pt x="175321" y="381554"/>
                    <a:pt x="167778" y="388358"/>
                    <a:pt x="168332" y="389497"/>
                  </a:cubicBezTo>
                  <a:cubicBezTo>
                    <a:pt x="175229" y="403598"/>
                    <a:pt x="180170" y="423025"/>
                    <a:pt x="191947" y="429413"/>
                  </a:cubicBezTo>
                  <a:cubicBezTo>
                    <a:pt x="212113" y="440374"/>
                    <a:pt x="236420" y="445346"/>
                    <a:pt x="259572" y="448687"/>
                  </a:cubicBezTo>
                  <a:cubicBezTo>
                    <a:pt x="291484" y="453274"/>
                    <a:pt x="314729" y="468499"/>
                    <a:pt x="336542" y="499825"/>
                  </a:cubicBezTo>
                  <a:cubicBezTo>
                    <a:pt x="287220" y="481060"/>
                    <a:pt x="242854" y="467606"/>
                    <a:pt x="195795" y="472116"/>
                  </a:cubicBezTo>
                  <a:cubicBezTo>
                    <a:pt x="195287" y="474379"/>
                    <a:pt x="194748" y="476611"/>
                    <a:pt x="194240" y="478890"/>
                  </a:cubicBezTo>
                  <a:cubicBezTo>
                    <a:pt x="257078" y="496962"/>
                    <a:pt x="319916" y="515035"/>
                    <a:pt x="384571" y="533630"/>
                  </a:cubicBezTo>
                  <a:cubicBezTo>
                    <a:pt x="407785" y="440189"/>
                    <a:pt x="429891" y="351228"/>
                    <a:pt x="452027" y="262251"/>
                  </a:cubicBezTo>
                  <a:cubicBezTo>
                    <a:pt x="449272" y="261235"/>
                    <a:pt x="446485" y="260219"/>
                    <a:pt x="443745" y="259187"/>
                  </a:cubicBezTo>
                  <a:cubicBezTo>
                    <a:pt x="441328" y="266453"/>
                    <a:pt x="435756" y="274366"/>
                    <a:pt x="437095" y="280831"/>
                  </a:cubicBezTo>
                  <a:cubicBezTo>
                    <a:pt x="441344" y="301336"/>
                    <a:pt x="430506" y="302152"/>
                    <a:pt x="419885" y="301598"/>
                  </a:cubicBezTo>
                  <a:cubicBezTo>
                    <a:pt x="417529" y="288636"/>
                    <a:pt x="419377" y="273026"/>
                    <a:pt x="412911" y="267916"/>
                  </a:cubicBezTo>
                  <a:cubicBezTo>
                    <a:pt x="393761" y="252768"/>
                    <a:pt x="373226" y="229800"/>
                    <a:pt x="344654" y="259018"/>
                  </a:cubicBezTo>
                  <a:cubicBezTo>
                    <a:pt x="347595" y="246380"/>
                    <a:pt x="351597" y="237389"/>
                    <a:pt x="354676" y="228092"/>
                  </a:cubicBezTo>
                  <a:cubicBezTo>
                    <a:pt x="363466" y="201491"/>
                    <a:pt x="353783" y="190330"/>
                    <a:pt x="326951" y="196826"/>
                  </a:cubicBezTo>
                  <a:cubicBezTo>
                    <a:pt x="296456" y="204185"/>
                    <a:pt x="266238" y="212574"/>
                    <a:pt x="235927" y="220533"/>
                  </a:cubicBezTo>
                  <a:lnTo>
                    <a:pt x="236035" y="220441"/>
                  </a:lnTo>
                  <a:cubicBezTo>
                    <a:pt x="236019" y="220456"/>
                    <a:pt x="236019" y="220456"/>
                    <a:pt x="236004" y="220456"/>
                  </a:cubicBezTo>
                  <a:cubicBezTo>
                    <a:pt x="233095" y="221934"/>
                    <a:pt x="230200" y="223366"/>
                    <a:pt x="227291" y="224828"/>
                  </a:cubicBezTo>
                  <a:cubicBezTo>
                    <a:pt x="230200" y="223366"/>
                    <a:pt x="233095" y="221919"/>
                    <a:pt x="236004" y="220456"/>
                  </a:cubicBezTo>
                  <a:cubicBezTo>
                    <a:pt x="242854" y="214991"/>
                    <a:pt x="248950" y="207818"/>
                    <a:pt x="256693" y="204523"/>
                  </a:cubicBezTo>
                  <a:cubicBezTo>
                    <a:pt x="269809" y="198997"/>
                    <a:pt x="284018" y="196195"/>
                    <a:pt x="297626" y="191839"/>
                  </a:cubicBezTo>
                  <a:cubicBezTo>
                    <a:pt x="320317" y="184604"/>
                    <a:pt x="326413" y="173689"/>
                    <a:pt x="319839" y="151384"/>
                  </a:cubicBezTo>
                  <a:cubicBezTo>
                    <a:pt x="314960" y="134897"/>
                    <a:pt x="311480" y="117409"/>
                    <a:pt x="303152" y="102754"/>
                  </a:cubicBezTo>
                  <a:cubicBezTo>
                    <a:pt x="297303" y="92471"/>
                    <a:pt x="284633" y="79848"/>
                    <a:pt x="274535" y="79463"/>
                  </a:cubicBezTo>
                  <a:cubicBezTo>
                    <a:pt x="253076" y="78601"/>
                    <a:pt x="236096" y="70150"/>
                    <a:pt x="227984" y="53663"/>
                  </a:cubicBezTo>
                  <a:cubicBezTo>
                    <a:pt x="209788" y="16671"/>
                    <a:pt x="173335" y="15963"/>
                    <a:pt x="142024" y="5511"/>
                  </a:cubicBezTo>
                  <a:cubicBezTo>
                    <a:pt x="125476" y="0"/>
                    <a:pt x="114884" y="7835"/>
                    <a:pt x="114854" y="27585"/>
                  </a:cubicBezTo>
                  <a:cubicBezTo>
                    <a:pt x="114838" y="39423"/>
                    <a:pt x="115115" y="53878"/>
                    <a:pt x="108896" y="62607"/>
                  </a:cubicBezTo>
                  <a:cubicBezTo>
                    <a:pt x="76923" y="107372"/>
                    <a:pt x="43457" y="151091"/>
                    <a:pt x="9144" y="194086"/>
                  </a:cubicBezTo>
                  <a:cubicBezTo>
                    <a:pt x="969" y="204339"/>
                    <a:pt x="0" y="210542"/>
                    <a:pt x="6172" y="221872"/>
                  </a:cubicBezTo>
                  <a:cubicBezTo>
                    <a:pt x="17010" y="241761"/>
                    <a:pt x="28078" y="262235"/>
                    <a:pt x="34236" y="28383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7" name="Free Form 17"/>
            <p:cNvSpPr/>
            <p:nvPr/>
          </p:nvSpPr>
          <p:spPr>
            <a:xfrm>
              <a:off x="4945220" y="8286480"/>
              <a:ext cx="451119" cy="287882"/>
            </a:xfrm>
            <a:custGeom>
              <a:avLst/>
              <a:gdLst/>
              <a:ahLst/>
              <a:cxnLst/>
              <a:rect l="0" t="0" r="0" b="0"/>
              <a:pathLst>
                <a:path w="451119" h="287882">
                  <a:moveTo>
                    <a:pt x="7389" y="37176"/>
                  </a:moveTo>
                  <a:cubicBezTo>
                    <a:pt x="15917" y="61591"/>
                    <a:pt x="46012" y="82573"/>
                    <a:pt x="72859" y="84774"/>
                  </a:cubicBezTo>
                  <a:cubicBezTo>
                    <a:pt x="80525" y="85390"/>
                    <a:pt x="90023" y="88930"/>
                    <a:pt x="94826" y="94488"/>
                  </a:cubicBezTo>
                  <a:cubicBezTo>
                    <a:pt x="109112" y="110974"/>
                    <a:pt x="110620" y="131017"/>
                    <a:pt x="110128" y="152754"/>
                  </a:cubicBezTo>
                  <a:cubicBezTo>
                    <a:pt x="109450" y="182218"/>
                    <a:pt x="113330" y="211836"/>
                    <a:pt x="116101" y="241300"/>
                  </a:cubicBezTo>
                  <a:cubicBezTo>
                    <a:pt x="116470" y="245425"/>
                    <a:pt x="121565" y="252414"/>
                    <a:pt x="124644" y="252491"/>
                  </a:cubicBezTo>
                  <a:cubicBezTo>
                    <a:pt x="148936" y="253122"/>
                    <a:pt x="173197" y="287882"/>
                    <a:pt x="196395" y="250274"/>
                  </a:cubicBezTo>
                  <a:cubicBezTo>
                    <a:pt x="225120" y="277444"/>
                    <a:pt x="301074" y="275474"/>
                    <a:pt x="347256" y="249581"/>
                  </a:cubicBezTo>
                  <a:cubicBezTo>
                    <a:pt x="370809" y="265099"/>
                    <a:pt x="404429" y="264929"/>
                    <a:pt x="425534" y="249197"/>
                  </a:cubicBezTo>
                  <a:cubicBezTo>
                    <a:pt x="438111" y="239822"/>
                    <a:pt x="451119" y="189807"/>
                    <a:pt x="443391" y="174059"/>
                  </a:cubicBezTo>
                  <a:cubicBezTo>
                    <a:pt x="421732" y="129801"/>
                    <a:pt x="349796" y="107726"/>
                    <a:pt x="314128" y="135882"/>
                  </a:cubicBezTo>
                  <a:cubicBezTo>
                    <a:pt x="298673" y="148089"/>
                    <a:pt x="277737" y="157233"/>
                    <a:pt x="258371" y="159404"/>
                  </a:cubicBezTo>
                  <a:cubicBezTo>
                    <a:pt x="239437" y="161544"/>
                    <a:pt x="219194" y="153554"/>
                    <a:pt x="199813" y="148828"/>
                  </a:cubicBezTo>
                  <a:cubicBezTo>
                    <a:pt x="194717" y="147597"/>
                    <a:pt x="190807" y="141870"/>
                    <a:pt x="186112" y="138483"/>
                  </a:cubicBezTo>
                  <a:cubicBezTo>
                    <a:pt x="161005" y="120334"/>
                    <a:pt x="175213" y="87591"/>
                    <a:pt x="157033" y="63561"/>
                  </a:cubicBezTo>
                  <a:cubicBezTo>
                    <a:pt x="143687" y="45920"/>
                    <a:pt x="134004" y="41363"/>
                    <a:pt x="115531" y="40763"/>
                  </a:cubicBezTo>
                  <a:cubicBezTo>
                    <a:pt x="106495" y="40501"/>
                    <a:pt x="92502" y="38300"/>
                    <a:pt x="89515" y="32465"/>
                  </a:cubicBezTo>
                  <a:cubicBezTo>
                    <a:pt x="77216" y="8559"/>
                    <a:pt x="55187" y="5572"/>
                    <a:pt x="33435" y="2817"/>
                  </a:cubicBezTo>
                  <a:cubicBezTo>
                    <a:pt x="11268" y="0"/>
                    <a:pt x="0" y="16040"/>
                    <a:pt x="7389" y="37176"/>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8" name="Free Form 18"/>
            <p:cNvSpPr/>
            <p:nvPr/>
          </p:nvSpPr>
          <p:spPr>
            <a:xfrm>
              <a:off x="4979272" y="7805914"/>
              <a:ext cx="236929" cy="373103"/>
            </a:xfrm>
            <a:custGeom>
              <a:avLst/>
              <a:gdLst/>
              <a:ahLst/>
              <a:cxnLst/>
              <a:rect l="0" t="0" r="0" b="0"/>
              <a:pathLst>
                <a:path w="236928" h="373102">
                  <a:moveTo>
                    <a:pt x="19427" y="207187"/>
                  </a:moveTo>
                  <a:cubicBezTo>
                    <a:pt x="18211" y="225321"/>
                    <a:pt x="27370" y="229015"/>
                    <a:pt x="43087" y="228723"/>
                  </a:cubicBezTo>
                  <a:cubicBezTo>
                    <a:pt x="57881" y="228446"/>
                    <a:pt x="72736" y="230632"/>
                    <a:pt x="87576" y="231740"/>
                  </a:cubicBezTo>
                  <a:cubicBezTo>
                    <a:pt x="87945" y="234511"/>
                    <a:pt x="88315" y="237312"/>
                    <a:pt x="88684" y="240083"/>
                  </a:cubicBezTo>
                  <a:cubicBezTo>
                    <a:pt x="82434" y="243485"/>
                    <a:pt x="76538" y="247873"/>
                    <a:pt x="69888" y="250074"/>
                  </a:cubicBezTo>
                  <a:cubicBezTo>
                    <a:pt x="47459" y="257586"/>
                    <a:pt x="39947" y="269270"/>
                    <a:pt x="50615" y="290683"/>
                  </a:cubicBezTo>
                  <a:cubicBezTo>
                    <a:pt x="61683" y="312804"/>
                    <a:pt x="75830" y="333863"/>
                    <a:pt x="91424" y="353106"/>
                  </a:cubicBezTo>
                  <a:cubicBezTo>
                    <a:pt x="107634" y="373102"/>
                    <a:pt x="119272" y="371779"/>
                    <a:pt x="137621" y="353198"/>
                  </a:cubicBezTo>
                  <a:cubicBezTo>
                    <a:pt x="139438" y="351366"/>
                    <a:pt x="142547" y="349211"/>
                    <a:pt x="144718" y="349519"/>
                  </a:cubicBezTo>
                  <a:cubicBezTo>
                    <a:pt x="163499" y="352167"/>
                    <a:pt x="168378" y="337127"/>
                    <a:pt x="176291" y="325612"/>
                  </a:cubicBezTo>
                  <a:cubicBezTo>
                    <a:pt x="184742" y="313343"/>
                    <a:pt x="193748" y="301490"/>
                    <a:pt x="202445" y="289375"/>
                  </a:cubicBezTo>
                  <a:cubicBezTo>
                    <a:pt x="216885" y="269347"/>
                    <a:pt x="236928" y="252137"/>
                    <a:pt x="235481" y="224089"/>
                  </a:cubicBezTo>
                  <a:cubicBezTo>
                    <a:pt x="216977" y="206186"/>
                    <a:pt x="197627" y="191208"/>
                    <a:pt x="188252" y="163452"/>
                  </a:cubicBezTo>
                  <a:cubicBezTo>
                    <a:pt x="178338" y="134173"/>
                    <a:pt x="155725" y="109250"/>
                    <a:pt x="138961" y="82219"/>
                  </a:cubicBezTo>
                  <a:cubicBezTo>
                    <a:pt x="132233" y="71381"/>
                    <a:pt x="126014" y="60190"/>
                    <a:pt x="120242" y="48798"/>
                  </a:cubicBezTo>
                  <a:cubicBezTo>
                    <a:pt x="115408" y="39254"/>
                    <a:pt x="113684" y="27185"/>
                    <a:pt x="106756" y="19873"/>
                  </a:cubicBezTo>
                  <a:cubicBezTo>
                    <a:pt x="98505" y="11191"/>
                    <a:pt x="86683" y="4926"/>
                    <a:pt x="75230" y="969"/>
                  </a:cubicBezTo>
                  <a:cubicBezTo>
                    <a:pt x="72505" y="0"/>
                    <a:pt x="65254" y="12284"/>
                    <a:pt x="59944" y="18364"/>
                  </a:cubicBezTo>
                  <a:cubicBezTo>
                    <a:pt x="57188" y="21551"/>
                    <a:pt x="54309" y="24691"/>
                    <a:pt x="51184" y="27508"/>
                  </a:cubicBezTo>
                  <a:cubicBezTo>
                    <a:pt x="29679" y="46997"/>
                    <a:pt x="29371" y="50445"/>
                    <a:pt x="46428" y="72428"/>
                  </a:cubicBezTo>
                  <a:cubicBezTo>
                    <a:pt x="48398" y="74968"/>
                    <a:pt x="48844" y="78663"/>
                    <a:pt x="48660" y="78201"/>
                  </a:cubicBezTo>
                  <a:cubicBezTo>
                    <a:pt x="36622" y="88853"/>
                    <a:pt x="20612" y="96396"/>
                    <a:pt x="18226" y="107003"/>
                  </a:cubicBezTo>
                  <a:cubicBezTo>
                    <a:pt x="15978" y="117055"/>
                    <a:pt x="28016" y="130309"/>
                    <a:pt x="34036" y="142732"/>
                  </a:cubicBezTo>
                  <a:cubicBezTo>
                    <a:pt x="6927" y="150090"/>
                    <a:pt x="0" y="169102"/>
                    <a:pt x="13284" y="189915"/>
                  </a:cubicBezTo>
                  <a:cubicBezTo>
                    <a:pt x="16548" y="194995"/>
                    <a:pt x="19812" y="201568"/>
                    <a:pt x="19427" y="207187"/>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19" name="Free Form 19"/>
            <p:cNvSpPr/>
            <p:nvPr/>
          </p:nvSpPr>
          <p:spPr>
            <a:xfrm>
              <a:off x="6265896" y="10672658"/>
              <a:ext cx="274828" cy="261035"/>
            </a:xfrm>
            <a:custGeom>
              <a:avLst/>
              <a:gdLst/>
              <a:ahLst/>
              <a:cxnLst/>
              <a:rect l="0" t="0" r="0" b="0"/>
              <a:pathLst>
                <a:path w="274828" h="261035">
                  <a:moveTo>
                    <a:pt x="274828" y="120057"/>
                  </a:moveTo>
                  <a:cubicBezTo>
                    <a:pt x="206171" y="110959"/>
                    <a:pt x="187113" y="81387"/>
                    <a:pt x="198612" y="0"/>
                  </a:cubicBezTo>
                  <a:cubicBezTo>
                    <a:pt x="181971" y="6988"/>
                    <a:pt x="169441" y="12530"/>
                    <a:pt x="156679" y="17456"/>
                  </a:cubicBezTo>
                  <a:cubicBezTo>
                    <a:pt x="150306" y="19919"/>
                    <a:pt x="142794" y="24014"/>
                    <a:pt x="136959" y="22598"/>
                  </a:cubicBezTo>
                  <a:cubicBezTo>
                    <a:pt x="111667" y="16456"/>
                    <a:pt x="91486" y="27385"/>
                    <a:pt x="70134" y="37761"/>
                  </a:cubicBezTo>
                  <a:cubicBezTo>
                    <a:pt x="55187" y="45027"/>
                    <a:pt x="38608" y="50938"/>
                    <a:pt x="22244" y="52739"/>
                  </a:cubicBezTo>
                  <a:cubicBezTo>
                    <a:pt x="6511" y="54479"/>
                    <a:pt x="0" y="59312"/>
                    <a:pt x="1462" y="74845"/>
                  </a:cubicBezTo>
                  <a:cubicBezTo>
                    <a:pt x="2170" y="82388"/>
                    <a:pt x="1585" y="90039"/>
                    <a:pt x="1585" y="97043"/>
                  </a:cubicBezTo>
                  <a:cubicBezTo>
                    <a:pt x="45997" y="105771"/>
                    <a:pt x="52170" y="112575"/>
                    <a:pt x="58004" y="155832"/>
                  </a:cubicBezTo>
                  <a:cubicBezTo>
                    <a:pt x="58558" y="160020"/>
                    <a:pt x="60344" y="164022"/>
                    <a:pt x="61329" y="168163"/>
                  </a:cubicBezTo>
                  <a:cubicBezTo>
                    <a:pt x="67717" y="195164"/>
                    <a:pt x="84097" y="215653"/>
                    <a:pt x="101784" y="236558"/>
                  </a:cubicBezTo>
                  <a:cubicBezTo>
                    <a:pt x="117902" y="255647"/>
                    <a:pt x="142116" y="261035"/>
                    <a:pt x="160743" y="244055"/>
                  </a:cubicBezTo>
                  <a:cubicBezTo>
                    <a:pt x="162760" y="242223"/>
                    <a:pt x="164869" y="240422"/>
                    <a:pt x="167039" y="238713"/>
                  </a:cubicBezTo>
                  <a:cubicBezTo>
                    <a:pt x="166993" y="232279"/>
                    <a:pt x="161297" y="225428"/>
                    <a:pt x="164992" y="221718"/>
                  </a:cubicBezTo>
                  <a:cubicBezTo>
                    <a:pt x="169364" y="217347"/>
                    <a:pt x="174936" y="218809"/>
                    <a:pt x="177846" y="226106"/>
                  </a:cubicBezTo>
                  <a:cubicBezTo>
                    <a:pt x="177846" y="227553"/>
                    <a:pt x="176722" y="226152"/>
                    <a:pt x="179631" y="224689"/>
                  </a:cubicBezTo>
                  <a:cubicBezTo>
                    <a:pt x="184496" y="220318"/>
                    <a:pt x="175198" y="220256"/>
                    <a:pt x="179570" y="215900"/>
                  </a:cubicBezTo>
                  <a:cubicBezTo>
                    <a:pt x="186851" y="211512"/>
                    <a:pt x="197042" y="204231"/>
                    <a:pt x="199967" y="212975"/>
                  </a:cubicBezTo>
                  <a:cubicBezTo>
                    <a:pt x="199967" y="216531"/>
                    <a:pt x="193224" y="217193"/>
                    <a:pt x="193055" y="222011"/>
                  </a:cubicBezTo>
                  <a:cubicBezTo>
                    <a:pt x="229369" y="196195"/>
                    <a:pt x="244748" y="153600"/>
                    <a:pt x="274828" y="120057"/>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0" name="Free Form 20"/>
            <p:cNvSpPr/>
            <p:nvPr/>
          </p:nvSpPr>
          <p:spPr>
            <a:xfrm>
              <a:off x="6427191" y="10876891"/>
              <a:ext cx="38670" cy="34482"/>
            </a:xfrm>
            <a:custGeom>
              <a:avLst/>
              <a:gdLst/>
              <a:ahLst/>
              <a:cxnLst/>
              <a:rect l="0" t="0" r="0" b="0"/>
              <a:pathLst>
                <a:path w="38669" h="34482">
                  <a:moveTo>
                    <a:pt x="38669" y="8743"/>
                  </a:moveTo>
                  <a:cubicBezTo>
                    <a:pt x="35760" y="0"/>
                    <a:pt x="25553" y="7281"/>
                    <a:pt x="18272" y="11653"/>
                  </a:cubicBezTo>
                  <a:cubicBezTo>
                    <a:pt x="13916" y="16025"/>
                    <a:pt x="19288" y="14932"/>
                    <a:pt x="17241" y="17980"/>
                  </a:cubicBezTo>
                  <a:cubicBezTo>
                    <a:pt x="14331" y="19427"/>
                    <a:pt x="15671" y="18395"/>
                    <a:pt x="14578" y="17364"/>
                  </a:cubicBezTo>
                  <a:cubicBezTo>
                    <a:pt x="8682" y="11160"/>
                    <a:pt x="8081" y="13115"/>
                    <a:pt x="3709" y="17472"/>
                  </a:cubicBezTo>
                  <a:cubicBezTo>
                    <a:pt x="0" y="21197"/>
                    <a:pt x="5695" y="28047"/>
                    <a:pt x="5741" y="34482"/>
                  </a:cubicBezTo>
                  <a:cubicBezTo>
                    <a:pt x="17641" y="32696"/>
                    <a:pt x="14531" y="24999"/>
                    <a:pt x="19365" y="22398"/>
                  </a:cubicBezTo>
                  <a:cubicBezTo>
                    <a:pt x="23660" y="20089"/>
                    <a:pt x="30480" y="28401"/>
                    <a:pt x="31757" y="17780"/>
                  </a:cubicBezTo>
                  <a:cubicBezTo>
                    <a:pt x="31942" y="12946"/>
                    <a:pt x="38669" y="12284"/>
                    <a:pt x="38669" y="8743"/>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21" name="Free Form 21"/>
            <p:cNvSpPr/>
            <p:nvPr/>
          </p:nvSpPr>
          <p:spPr>
            <a:xfrm>
              <a:off x="5223447" y="9365108"/>
              <a:ext cx="268839" cy="253137"/>
            </a:xfrm>
            <a:custGeom>
              <a:avLst/>
              <a:gdLst/>
              <a:ahLst/>
              <a:cxnLst/>
              <a:rect l="0" t="0" r="0" b="0"/>
              <a:pathLst>
                <a:path w="268839" h="253137">
                  <a:moveTo>
                    <a:pt x="266776" y="174428"/>
                  </a:moveTo>
                  <a:cubicBezTo>
                    <a:pt x="268839" y="158372"/>
                    <a:pt x="249828" y="143887"/>
                    <a:pt x="229692" y="144949"/>
                  </a:cubicBezTo>
                  <a:cubicBezTo>
                    <a:pt x="223920" y="145241"/>
                    <a:pt x="213560" y="143194"/>
                    <a:pt x="212651" y="140115"/>
                  </a:cubicBezTo>
                  <a:cubicBezTo>
                    <a:pt x="199074" y="92440"/>
                    <a:pt x="156079" y="75553"/>
                    <a:pt x="120165" y="52339"/>
                  </a:cubicBezTo>
                  <a:cubicBezTo>
                    <a:pt x="102277" y="40763"/>
                    <a:pt x="82296" y="34036"/>
                    <a:pt x="74275" y="11222"/>
                  </a:cubicBezTo>
                  <a:cubicBezTo>
                    <a:pt x="72474" y="6065"/>
                    <a:pt x="61252" y="0"/>
                    <a:pt x="56172" y="1339"/>
                  </a:cubicBezTo>
                  <a:cubicBezTo>
                    <a:pt x="49583" y="3017"/>
                    <a:pt x="40824" y="11145"/>
                    <a:pt x="39885" y="17502"/>
                  </a:cubicBezTo>
                  <a:cubicBezTo>
                    <a:pt x="34205" y="56218"/>
                    <a:pt x="29387" y="95196"/>
                    <a:pt x="26523" y="134204"/>
                  </a:cubicBezTo>
                  <a:cubicBezTo>
                    <a:pt x="25107" y="153138"/>
                    <a:pt x="25831" y="170903"/>
                    <a:pt x="9836" y="185219"/>
                  </a:cubicBezTo>
                  <a:cubicBezTo>
                    <a:pt x="0" y="194056"/>
                    <a:pt x="2155" y="203307"/>
                    <a:pt x="16363" y="206679"/>
                  </a:cubicBezTo>
                  <a:cubicBezTo>
                    <a:pt x="21890" y="207956"/>
                    <a:pt x="27632" y="209372"/>
                    <a:pt x="33204" y="209126"/>
                  </a:cubicBezTo>
                  <a:cubicBezTo>
                    <a:pt x="50261" y="208372"/>
                    <a:pt x="60729" y="213360"/>
                    <a:pt x="60713" y="233018"/>
                  </a:cubicBezTo>
                  <a:cubicBezTo>
                    <a:pt x="60698" y="250551"/>
                    <a:pt x="76307" y="253137"/>
                    <a:pt x="84343" y="245317"/>
                  </a:cubicBezTo>
                  <a:cubicBezTo>
                    <a:pt x="104063" y="226183"/>
                    <a:pt x="120442" y="203569"/>
                    <a:pt x="137483" y="181802"/>
                  </a:cubicBezTo>
                  <a:cubicBezTo>
                    <a:pt x="142717" y="175121"/>
                    <a:pt x="145765" y="166700"/>
                    <a:pt x="149798" y="159050"/>
                  </a:cubicBezTo>
                  <a:cubicBezTo>
                    <a:pt x="159004" y="165761"/>
                    <a:pt x="168086" y="172643"/>
                    <a:pt x="177430" y="179108"/>
                  </a:cubicBezTo>
                  <a:cubicBezTo>
                    <a:pt x="186097" y="185065"/>
                    <a:pt x="194579" y="191623"/>
                    <a:pt x="204046" y="195903"/>
                  </a:cubicBezTo>
                  <a:cubicBezTo>
                    <a:pt x="210896" y="198982"/>
                    <a:pt x="219548" y="197827"/>
                    <a:pt x="226906" y="200121"/>
                  </a:cubicBezTo>
                  <a:cubicBezTo>
                    <a:pt x="246241" y="206186"/>
                    <a:pt x="264160" y="194995"/>
                    <a:pt x="266776" y="17442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2" name="Free Form 22"/>
            <p:cNvSpPr/>
            <p:nvPr/>
          </p:nvSpPr>
          <p:spPr>
            <a:xfrm>
              <a:off x="4759516" y="8603265"/>
              <a:ext cx="176076" cy="264221"/>
            </a:xfrm>
            <a:custGeom>
              <a:avLst/>
              <a:gdLst/>
              <a:ahLst/>
              <a:cxnLst/>
              <a:rect l="0" t="0" r="0" b="0"/>
              <a:pathLst>
                <a:path w="176075" h="264221">
                  <a:moveTo>
                    <a:pt x="38100" y="99090"/>
                  </a:moveTo>
                  <a:cubicBezTo>
                    <a:pt x="24907" y="88515"/>
                    <a:pt x="16563" y="92456"/>
                    <a:pt x="9790" y="106603"/>
                  </a:cubicBezTo>
                  <a:cubicBezTo>
                    <a:pt x="0" y="127061"/>
                    <a:pt x="5003" y="152646"/>
                    <a:pt x="27601" y="168902"/>
                  </a:cubicBezTo>
                  <a:cubicBezTo>
                    <a:pt x="50076" y="185065"/>
                    <a:pt x="63145" y="204277"/>
                    <a:pt x="67918" y="231601"/>
                  </a:cubicBezTo>
                  <a:cubicBezTo>
                    <a:pt x="71243" y="250505"/>
                    <a:pt x="96304" y="264221"/>
                    <a:pt x="108511" y="255169"/>
                  </a:cubicBezTo>
                  <a:cubicBezTo>
                    <a:pt x="128801" y="240130"/>
                    <a:pt x="148474" y="223627"/>
                    <a:pt x="165423" y="205016"/>
                  </a:cubicBezTo>
                  <a:cubicBezTo>
                    <a:pt x="172396" y="197334"/>
                    <a:pt x="176075" y="181509"/>
                    <a:pt x="173566" y="171288"/>
                  </a:cubicBezTo>
                  <a:cubicBezTo>
                    <a:pt x="166762" y="143840"/>
                    <a:pt x="155802" y="117424"/>
                    <a:pt x="145872" y="88699"/>
                  </a:cubicBezTo>
                  <a:cubicBezTo>
                    <a:pt x="150106" y="76215"/>
                    <a:pt x="157233" y="59174"/>
                    <a:pt x="161420" y="41455"/>
                  </a:cubicBezTo>
                  <a:cubicBezTo>
                    <a:pt x="163822" y="31234"/>
                    <a:pt x="165469" y="13762"/>
                    <a:pt x="160404" y="10452"/>
                  </a:cubicBezTo>
                  <a:cubicBezTo>
                    <a:pt x="152215" y="5172"/>
                    <a:pt x="136821" y="5572"/>
                    <a:pt x="126969" y="9621"/>
                  </a:cubicBezTo>
                  <a:cubicBezTo>
                    <a:pt x="112652" y="15517"/>
                    <a:pt x="101092" y="18211"/>
                    <a:pt x="87452" y="8959"/>
                  </a:cubicBezTo>
                  <a:cubicBezTo>
                    <a:pt x="74275" y="0"/>
                    <a:pt x="61514" y="5280"/>
                    <a:pt x="58804" y="19227"/>
                  </a:cubicBezTo>
                  <a:cubicBezTo>
                    <a:pt x="55987" y="33620"/>
                    <a:pt x="54279" y="53016"/>
                    <a:pt x="61652" y="63561"/>
                  </a:cubicBezTo>
                  <a:cubicBezTo>
                    <a:pt x="74091" y="81356"/>
                    <a:pt x="71812" y="94564"/>
                    <a:pt x="60298" y="114161"/>
                  </a:cubicBezTo>
                  <a:cubicBezTo>
                    <a:pt x="51846" y="108465"/>
                    <a:pt x="44565" y="104278"/>
                    <a:pt x="38100" y="99090"/>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3" name="Free Form 23"/>
            <p:cNvSpPr/>
            <p:nvPr/>
          </p:nvSpPr>
          <p:spPr>
            <a:xfrm>
              <a:off x="6681568" y="10790968"/>
              <a:ext cx="93" cy="108"/>
            </a:xfrm>
            <a:custGeom>
              <a:avLst/>
              <a:gdLst/>
              <a:ahLst/>
              <a:cxnLst/>
              <a:rect l="0" t="0" r="0" b="0"/>
              <a:pathLst>
                <a:path w="92" h="107">
                  <a:moveTo>
                    <a:pt x="76" y="107"/>
                  </a:moveTo>
                  <a:lnTo>
                    <a:pt x="92" y="107"/>
                  </a:lnTo>
                  <a:cubicBezTo>
                    <a:pt x="92" y="76"/>
                    <a:pt x="92" y="30"/>
                    <a:pt x="76" y="0"/>
                  </a:cubicBezTo>
                  <a:lnTo>
                    <a:pt x="0" y="0"/>
                  </a:lnTo>
                  <a:cubicBezTo>
                    <a:pt x="30" y="46"/>
                    <a:pt x="46" y="61"/>
                    <a:pt x="76" y="107"/>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4" name="Free Form 24"/>
            <p:cNvSpPr/>
            <p:nvPr/>
          </p:nvSpPr>
          <p:spPr>
            <a:xfrm>
              <a:off x="6448322" y="10790671"/>
              <a:ext cx="254308" cy="242824"/>
            </a:xfrm>
            <a:custGeom>
              <a:avLst/>
              <a:gdLst/>
              <a:ahLst/>
              <a:cxnLst/>
              <a:rect l="0" t="0" r="0" b="0"/>
              <a:pathLst>
                <a:path w="254307" h="242824">
                  <a:moveTo>
                    <a:pt x="131248" y="12823"/>
                  </a:moveTo>
                  <a:cubicBezTo>
                    <a:pt x="98644" y="14916"/>
                    <a:pt x="67779" y="37099"/>
                    <a:pt x="59343" y="68302"/>
                  </a:cubicBezTo>
                  <a:cubicBezTo>
                    <a:pt x="58512" y="71366"/>
                    <a:pt x="58312" y="76923"/>
                    <a:pt x="59790" y="77770"/>
                  </a:cubicBezTo>
                  <a:cubicBezTo>
                    <a:pt x="62853" y="79494"/>
                    <a:pt x="67640" y="79940"/>
                    <a:pt x="71058" y="78847"/>
                  </a:cubicBezTo>
                  <a:cubicBezTo>
                    <a:pt x="78247" y="76584"/>
                    <a:pt x="85005" y="72982"/>
                    <a:pt x="91948" y="69903"/>
                  </a:cubicBezTo>
                  <a:cubicBezTo>
                    <a:pt x="92686" y="71535"/>
                    <a:pt x="93410" y="73182"/>
                    <a:pt x="94133" y="74799"/>
                  </a:cubicBezTo>
                  <a:cubicBezTo>
                    <a:pt x="91486" y="76877"/>
                    <a:pt x="89100" y="79509"/>
                    <a:pt x="86113" y="80879"/>
                  </a:cubicBezTo>
                  <a:cubicBezTo>
                    <a:pt x="53263" y="96012"/>
                    <a:pt x="34189" y="124844"/>
                    <a:pt x="15055" y="153215"/>
                  </a:cubicBezTo>
                  <a:cubicBezTo>
                    <a:pt x="0" y="175567"/>
                    <a:pt x="2447" y="202260"/>
                    <a:pt x="19319" y="223027"/>
                  </a:cubicBezTo>
                  <a:cubicBezTo>
                    <a:pt x="30926" y="237374"/>
                    <a:pt x="54648" y="242824"/>
                    <a:pt x="64454" y="230785"/>
                  </a:cubicBezTo>
                  <a:cubicBezTo>
                    <a:pt x="80895" y="210573"/>
                    <a:pt x="95504" y="188698"/>
                    <a:pt x="109019" y="166362"/>
                  </a:cubicBezTo>
                  <a:cubicBezTo>
                    <a:pt x="117271" y="152769"/>
                    <a:pt x="115146" y="131294"/>
                    <a:pt x="139930" y="132249"/>
                  </a:cubicBezTo>
                  <a:cubicBezTo>
                    <a:pt x="142948" y="132357"/>
                    <a:pt x="146273" y="125275"/>
                    <a:pt x="149367" y="121458"/>
                  </a:cubicBezTo>
                  <a:cubicBezTo>
                    <a:pt x="153877" y="115947"/>
                    <a:pt x="157556" y="109543"/>
                    <a:pt x="162867" y="105002"/>
                  </a:cubicBezTo>
                  <a:cubicBezTo>
                    <a:pt x="185004" y="86036"/>
                    <a:pt x="208464" y="68456"/>
                    <a:pt x="229877" y="48721"/>
                  </a:cubicBezTo>
                  <a:cubicBezTo>
                    <a:pt x="254307" y="26185"/>
                    <a:pt x="253615" y="25369"/>
                    <a:pt x="233325" y="400"/>
                  </a:cubicBezTo>
                  <a:cubicBezTo>
                    <a:pt x="216546" y="846"/>
                    <a:pt x="199613" y="0"/>
                    <a:pt x="183064" y="2124"/>
                  </a:cubicBezTo>
                  <a:cubicBezTo>
                    <a:pt x="165592" y="4371"/>
                    <a:pt x="148674" y="11714"/>
                    <a:pt x="131248" y="12823"/>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25" name="Free Form 25"/>
            <p:cNvSpPr/>
            <p:nvPr/>
          </p:nvSpPr>
          <p:spPr>
            <a:xfrm>
              <a:off x="4435223" y="8255081"/>
              <a:ext cx="195503" cy="236390"/>
            </a:xfrm>
            <a:custGeom>
              <a:avLst/>
              <a:gdLst/>
              <a:ahLst/>
              <a:cxnLst/>
              <a:rect l="0" t="0" r="0" b="0"/>
              <a:pathLst>
                <a:path w="195503" h="236389">
                  <a:moveTo>
                    <a:pt x="72043" y="15778"/>
                  </a:moveTo>
                  <a:cubicBezTo>
                    <a:pt x="56972" y="28971"/>
                    <a:pt x="45027" y="45766"/>
                    <a:pt x="32204" y="61406"/>
                  </a:cubicBezTo>
                  <a:cubicBezTo>
                    <a:pt x="23306" y="72212"/>
                    <a:pt x="15101" y="83635"/>
                    <a:pt x="6927" y="94996"/>
                  </a:cubicBezTo>
                  <a:cubicBezTo>
                    <a:pt x="4110" y="98921"/>
                    <a:pt x="477" y="103508"/>
                    <a:pt x="384" y="107865"/>
                  </a:cubicBezTo>
                  <a:cubicBezTo>
                    <a:pt x="0" y="123998"/>
                    <a:pt x="37653" y="162729"/>
                    <a:pt x="52370" y="158003"/>
                  </a:cubicBezTo>
                  <a:cubicBezTo>
                    <a:pt x="74752" y="150799"/>
                    <a:pt x="92532" y="162175"/>
                    <a:pt x="115038" y="165823"/>
                  </a:cubicBezTo>
                  <a:cubicBezTo>
                    <a:pt x="112098" y="169271"/>
                    <a:pt x="111082" y="171565"/>
                    <a:pt x="109512" y="172119"/>
                  </a:cubicBezTo>
                  <a:cubicBezTo>
                    <a:pt x="99383" y="175537"/>
                    <a:pt x="88761" y="177692"/>
                    <a:pt x="79078" y="182002"/>
                  </a:cubicBezTo>
                  <a:cubicBezTo>
                    <a:pt x="70104" y="186004"/>
                    <a:pt x="56357" y="187020"/>
                    <a:pt x="59944" y="202969"/>
                  </a:cubicBezTo>
                  <a:cubicBezTo>
                    <a:pt x="63438" y="218470"/>
                    <a:pt x="86344" y="236389"/>
                    <a:pt x="102554" y="236358"/>
                  </a:cubicBezTo>
                  <a:cubicBezTo>
                    <a:pt x="142886" y="236281"/>
                    <a:pt x="174844" y="207171"/>
                    <a:pt x="183588" y="161697"/>
                  </a:cubicBezTo>
                  <a:cubicBezTo>
                    <a:pt x="186497" y="146627"/>
                    <a:pt x="195503" y="127862"/>
                    <a:pt x="167470" y="126122"/>
                  </a:cubicBezTo>
                  <a:cubicBezTo>
                    <a:pt x="165315" y="125999"/>
                    <a:pt x="161805" y="122581"/>
                    <a:pt x="161513" y="120380"/>
                  </a:cubicBezTo>
                  <a:cubicBezTo>
                    <a:pt x="157141" y="86436"/>
                    <a:pt x="140146" y="59282"/>
                    <a:pt x="121057" y="31434"/>
                  </a:cubicBezTo>
                  <a:cubicBezTo>
                    <a:pt x="107772" y="12068"/>
                    <a:pt x="90039" y="0"/>
                    <a:pt x="72043" y="1577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6" name="Free Form 26"/>
            <p:cNvSpPr/>
            <p:nvPr/>
          </p:nvSpPr>
          <p:spPr>
            <a:xfrm>
              <a:off x="4946716" y="8583095"/>
              <a:ext cx="161898" cy="215577"/>
            </a:xfrm>
            <a:custGeom>
              <a:avLst/>
              <a:gdLst/>
              <a:ahLst/>
              <a:cxnLst/>
              <a:rect l="0" t="0" r="0" b="0"/>
              <a:pathLst>
                <a:path w="161898" h="215575">
                  <a:moveTo>
                    <a:pt x="3833" y="134188"/>
                  </a:moveTo>
                  <a:cubicBezTo>
                    <a:pt x="5726" y="151892"/>
                    <a:pt x="7389" y="169625"/>
                    <a:pt x="9575" y="187298"/>
                  </a:cubicBezTo>
                  <a:cubicBezTo>
                    <a:pt x="11622" y="203938"/>
                    <a:pt x="18334" y="215576"/>
                    <a:pt x="38069" y="215145"/>
                  </a:cubicBezTo>
                  <a:cubicBezTo>
                    <a:pt x="57819" y="214745"/>
                    <a:pt x="61745" y="203446"/>
                    <a:pt x="61237" y="186790"/>
                  </a:cubicBezTo>
                  <a:cubicBezTo>
                    <a:pt x="60698" y="169718"/>
                    <a:pt x="65978" y="158342"/>
                    <a:pt x="86852" y="157911"/>
                  </a:cubicBezTo>
                  <a:cubicBezTo>
                    <a:pt x="98428" y="157664"/>
                    <a:pt x="111313" y="156464"/>
                    <a:pt x="117471" y="140192"/>
                  </a:cubicBezTo>
                  <a:cubicBezTo>
                    <a:pt x="128293" y="111559"/>
                    <a:pt x="141932" y="83881"/>
                    <a:pt x="155648" y="56464"/>
                  </a:cubicBezTo>
                  <a:cubicBezTo>
                    <a:pt x="161898" y="44042"/>
                    <a:pt x="160066" y="35067"/>
                    <a:pt x="148105" y="30110"/>
                  </a:cubicBezTo>
                  <a:cubicBezTo>
                    <a:pt x="125737" y="20843"/>
                    <a:pt x="103108" y="11576"/>
                    <a:pt x="79817" y="5203"/>
                  </a:cubicBezTo>
                  <a:cubicBezTo>
                    <a:pt x="60836" y="0"/>
                    <a:pt x="30572" y="13685"/>
                    <a:pt x="26723" y="27693"/>
                  </a:cubicBezTo>
                  <a:cubicBezTo>
                    <a:pt x="17087" y="62545"/>
                    <a:pt x="8820" y="97736"/>
                    <a:pt x="0" y="132772"/>
                  </a:cubicBezTo>
                  <a:cubicBezTo>
                    <a:pt x="1293" y="133265"/>
                    <a:pt x="2555" y="133727"/>
                    <a:pt x="3833" y="13418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7" name="Free Form 27"/>
            <p:cNvSpPr/>
            <p:nvPr/>
          </p:nvSpPr>
          <p:spPr>
            <a:xfrm>
              <a:off x="4336446" y="8146811"/>
              <a:ext cx="208727" cy="150091"/>
            </a:xfrm>
            <a:custGeom>
              <a:avLst/>
              <a:gdLst/>
              <a:ahLst/>
              <a:cxnLst/>
              <a:rect l="0" t="0" r="0" b="0"/>
              <a:pathLst>
                <a:path w="208726" h="150090">
                  <a:moveTo>
                    <a:pt x="23722" y="120396"/>
                  </a:moveTo>
                  <a:cubicBezTo>
                    <a:pt x="29479" y="123243"/>
                    <a:pt x="38053" y="123613"/>
                    <a:pt x="41194" y="128062"/>
                  </a:cubicBezTo>
                  <a:cubicBezTo>
                    <a:pt x="56403" y="149567"/>
                    <a:pt x="60113" y="150090"/>
                    <a:pt x="79986" y="131756"/>
                  </a:cubicBezTo>
                  <a:cubicBezTo>
                    <a:pt x="93980" y="118841"/>
                    <a:pt x="108804" y="106818"/>
                    <a:pt x="123259" y="94395"/>
                  </a:cubicBezTo>
                  <a:cubicBezTo>
                    <a:pt x="123259" y="94395"/>
                    <a:pt x="123628" y="94780"/>
                    <a:pt x="123613" y="94780"/>
                  </a:cubicBezTo>
                  <a:cubicBezTo>
                    <a:pt x="124644" y="105648"/>
                    <a:pt x="122689" y="124013"/>
                    <a:pt x="138252" y="118856"/>
                  </a:cubicBezTo>
                  <a:cubicBezTo>
                    <a:pt x="153677" y="113730"/>
                    <a:pt x="167147" y="98952"/>
                    <a:pt x="178308" y="85744"/>
                  </a:cubicBezTo>
                  <a:cubicBezTo>
                    <a:pt x="187436" y="75014"/>
                    <a:pt x="190931" y="59743"/>
                    <a:pt x="198597" y="47521"/>
                  </a:cubicBezTo>
                  <a:cubicBezTo>
                    <a:pt x="208726" y="31403"/>
                    <a:pt x="206617" y="12376"/>
                    <a:pt x="190761" y="10714"/>
                  </a:cubicBezTo>
                  <a:cubicBezTo>
                    <a:pt x="163298" y="7866"/>
                    <a:pt x="134758" y="0"/>
                    <a:pt x="109404" y="23244"/>
                  </a:cubicBezTo>
                  <a:cubicBezTo>
                    <a:pt x="92471" y="38792"/>
                    <a:pt x="71166" y="49799"/>
                    <a:pt x="51077" y="61575"/>
                  </a:cubicBezTo>
                  <a:cubicBezTo>
                    <a:pt x="39454" y="68410"/>
                    <a:pt x="24722" y="70688"/>
                    <a:pt x="14501" y="78893"/>
                  </a:cubicBezTo>
                  <a:cubicBezTo>
                    <a:pt x="6773" y="85082"/>
                    <a:pt x="1370" y="97166"/>
                    <a:pt x="354" y="107188"/>
                  </a:cubicBezTo>
                  <a:cubicBezTo>
                    <a:pt x="0" y="110790"/>
                    <a:pt x="15332" y="116224"/>
                    <a:pt x="23722" y="120396"/>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8" name="Free Form 28"/>
            <p:cNvSpPr/>
            <p:nvPr/>
          </p:nvSpPr>
          <p:spPr>
            <a:xfrm>
              <a:off x="4772633" y="8320421"/>
              <a:ext cx="158235" cy="169934"/>
            </a:xfrm>
            <a:custGeom>
              <a:avLst/>
              <a:gdLst/>
              <a:ahLst/>
              <a:cxnLst/>
              <a:rect l="0" t="0" r="0" b="0"/>
              <a:pathLst>
                <a:path w="158234" h="169933">
                  <a:moveTo>
                    <a:pt x="12130" y="59790"/>
                  </a:moveTo>
                  <a:cubicBezTo>
                    <a:pt x="19057" y="70627"/>
                    <a:pt x="25045" y="82142"/>
                    <a:pt x="32758" y="92363"/>
                  </a:cubicBezTo>
                  <a:cubicBezTo>
                    <a:pt x="38069" y="99398"/>
                    <a:pt x="44827" y="108327"/>
                    <a:pt x="52354" y="110020"/>
                  </a:cubicBezTo>
                  <a:cubicBezTo>
                    <a:pt x="65270" y="112929"/>
                    <a:pt x="79309" y="110805"/>
                    <a:pt x="100260" y="110805"/>
                  </a:cubicBezTo>
                  <a:cubicBezTo>
                    <a:pt x="74383" y="128939"/>
                    <a:pt x="78308" y="143271"/>
                    <a:pt x="96212" y="154801"/>
                  </a:cubicBezTo>
                  <a:cubicBezTo>
                    <a:pt x="106741" y="161544"/>
                    <a:pt x="118964" y="167532"/>
                    <a:pt x="131079" y="169133"/>
                  </a:cubicBezTo>
                  <a:cubicBezTo>
                    <a:pt x="137221" y="169933"/>
                    <a:pt x="150090" y="160866"/>
                    <a:pt x="150752" y="155201"/>
                  </a:cubicBezTo>
                  <a:cubicBezTo>
                    <a:pt x="154508" y="122843"/>
                    <a:pt x="156587" y="90193"/>
                    <a:pt x="157218" y="57588"/>
                  </a:cubicBezTo>
                  <a:cubicBezTo>
                    <a:pt x="158234" y="5603"/>
                    <a:pt x="156602" y="4541"/>
                    <a:pt x="105079" y="661"/>
                  </a:cubicBezTo>
                  <a:cubicBezTo>
                    <a:pt x="104370" y="600"/>
                    <a:pt x="103431" y="0"/>
                    <a:pt x="103016" y="292"/>
                  </a:cubicBezTo>
                  <a:cubicBezTo>
                    <a:pt x="91332" y="7773"/>
                    <a:pt x="79694" y="15316"/>
                    <a:pt x="68056" y="22906"/>
                  </a:cubicBezTo>
                  <a:cubicBezTo>
                    <a:pt x="72982" y="29818"/>
                    <a:pt x="77970" y="36699"/>
                    <a:pt x="82850" y="43641"/>
                  </a:cubicBezTo>
                  <a:cubicBezTo>
                    <a:pt x="85682" y="47721"/>
                    <a:pt x="90131" y="51677"/>
                    <a:pt x="90685" y="56080"/>
                  </a:cubicBezTo>
                  <a:cubicBezTo>
                    <a:pt x="91347" y="61745"/>
                    <a:pt x="90177" y="68703"/>
                    <a:pt x="87068" y="73259"/>
                  </a:cubicBezTo>
                  <a:cubicBezTo>
                    <a:pt x="85821" y="75076"/>
                    <a:pt x="76153" y="73598"/>
                    <a:pt x="72397" y="70827"/>
                  </a:cubicBezTo>
                  <a:cubicBezTo>
                    <a:pt x="63946" y="64562"/>
                    <a:pt x="57342" y="55772"/>
                    <a:pt x="48906" y="49429"/>
                  </a:cubicBezTo>
                  <a:cubicBezTo>
                    <a:pt x="40486" y="43072"/>
                    <a:pt x="31280" y="36160"/>
                    <a:pt x="21412" y="33897"/>
                  </a:cubicBezTo>
                  <a:cubicBezTo>
                    <a:pt x="15240" y="32465"/>
                    <a:pt x="7204" y="39208"/>
                    <a:pt x="0" y="42287"/>
                  </a:cubicBezTo>
                  <a:cubicBezTo>
                    <a:pt x="4048" y="48106"/>
                    <a:pt x="8297" y="53817"/>
                    <a:pt x="12130" y="59790"/>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29" name="Free Form 29"/>
            <p:cNvSpPr/>
            <p:nvPr/>
          </p:nvSpPr>
          <p:spPr>
            <a:xfrm>
              <a:off x="4620278" y="8272287"/>
              <a:ext cx="123783" cy="202877"/>
            </a:xfrm>
            <a:custGeom>
              <a:avLst/>
              <a:gdLst/>
              <a:ahLst/>
              <a:cxnLst/>
              <a:rect l="0" t="0" r="0" b="0"/>
              <a:pathLst>
                <a:path w="123782" h="202876">
                  <a:moveTo>
                    <a:pt x="64500" y="19888"/>
                  </a:moveTo>
                  <a:cubicBezTo>
                    <a:pt x="64192" y="13131"/>
                    <a:pt x="58450" y="6634"/>
                    <a:pt x="55202" y="0"/>
                  </a:cubicBezTo>
                  <a:cubicBezTo>
                    <a:pt x="49537" y="4541"/>
                    <a:pt x="43103" y="8405"/>
                    <a:pt x="38531" y="13839"/>
                  </a:cubicBezTo>
                  <a:cubicBezTo>
                    <a:pt x="35575" y="17364"/>
                    <a:pt x="35067" y="23152"/>
                    <a:pt x="33974" y="28016"/>
                  </a:cubicBezTo>
                  <a:cubicBezTo>
                    <a:pt x="23876" y="72428"/>
                    <a:pt x="13777" y="116809"/>
                    <a:pt x="3956" y="161297"/>
                  </a:cubicBezTo>
                  <a:cubicBezTo>
                    <a:pt x="1878" y="170795"/>
                    <a:pt x="923" y="180570"/>
                    <a:pt x="0" y="186743"/>
                  </a:cubicBezTo>
                  <a:cubicBezTo>
                    <a:pt x="16225" y="189237"/>
                    <a:pt x="29464" y="189314"/>
                    <a:pt x="41240" y="193471"/>
                  </a:cubicBezTo>
                  <a:cubicBezTo>
                    <a:pt x="67702" y="202876"/>
                    <a:pt x="87175" y="198412"/>
                    <a:pt x="104109" y="176352"/>
                  </a:cubicBezTo>
                  <a:cubicBezTo>
                    <a:pt x="119595" y="156186"/>
                    <a:pt x="123782" y="134512"/>
                    <a:pt x="116393" y="109604"/>
                  </a:cubicBezTo>
                  <a:cubicBezTo>
                    <a:pt x="111852" y="94241"/>
                    <a:pt x="105648" y="87175"/>
                    <a:pt x="88961" y="92194"/>
                  </a:cubicBezTo>
                  <a:cubicBezTo>
                    <a:pt x="81926" y="94303"/>
                    <a:pt x="73952" y="93302"/>
                    <a:pt x="64962" y="93795"/>
                  </a:cubicBezTo>
                  <a:cubicBezTo>
                    <a:pt x="64962" y="67564"/>
                    <a:pt x="65655" y="43672"/>
                    <a:pt x="64500" y="1988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0" name="Free Form 30"/>
            <p:cNvSpPr/>
            <p:nvPr/>
          </p:nvSpPr>
          <p:spPr>
            <a:xfrm>
              <a:off x="4791339" y="8017468"/>
              <a:ext cx="132372" cy="178093"/>
            </a:xfrm>
            <a:custGeom>
              <a:avLst/>
              <a:gdLst/>
              <a:ahLst/>
              <a:cxnLst/>
              <a:rect l="0" t="0" r="0" b="0"/>
              <a:pathLst>
                <a:path w="132372" h="178092">
                  <a:moveTo>
                    <a:pt x="12607" y="88238"/>
                  </a:moveTo>
                  <a:cubicBezTo>
                    <a:pt x="7804" y="92840"/>
                    <a:pt x="5880" y="104263"/>
                    <a:pt x="7712" y="111205"/>
                  </a:cubicBezTo>
                  <a:cubicBezTo>
                    <a:pt x="12284" y="128493"/>
                    <a:pt x="28063" y="130201"/>
                    <a:pt x="43210" y="133588"/>
                  </a:cubicBezTo>
                  <a:cubicBezTo>
                    <a:pt x="55556" y="136359"/>
                    <a:pt x="67748" y="142147"/>
                    <a:pt x="78462" y="149013"/>
                  </a:cubicBezTo>
                  <a:cubicBezTo>
                    <a:pt x="87314" y="154693"/>
                    <a:pt x="93056" y="165084"/>
                    <a:pt x="101738" y="171119"/>
                  </a:cubicBezTo>
                  <a:cubicBezTo>
                    <a:pt x="107434" y="175075"/>
                    <a:pt x="121042" y="178092"/>
                    <a:pt x="122258" y="176106"/>
                  </a:cubicBezTo>
                  <a:cubicBezTo>
                    <a:pt x="126784" y="168717"/>
                    <a:pt x="132372" y="156140"/>
                    <a:pt x="129047" y="150814"/>
                  </a:cubicBezTo>
                  <a:cubicBezTo>
                    <a:pt x="118825" y="134450"/>
                    <a:pt x="112622" y="119133"/>
                    <a:pt x="122612" y="99013"/>
                  </a:cubicBezTo>
                  <a:cubicBezTo>
                    <a:pt x="119426" y="92840"/>
                    <a:pt x="117040" y="85097"/>
                    <a:pt x="112283" y="79371"/>
                  </a:cubicBezTo>
                  <a:cubicBezTo>
                    <a:pt x="92933" y="56264"/>
                    <a:pt x="73690" y="32943"/>
                    <a:pt x="52585" y="11499"/>
                  </a:cubicBezTo>
                  <a:cubicBezTo>
                    <a:pt x="46012" y="4818"/>
                    <a:pt x="33327" y="0"/>
                    <a:pt x="24076" y="892"/>
                  </a:cubicBezTo>
                  <a:cubicBezTo>
                    <a:pt x="3786" y="2894"/>
                    <a:pt x="0" y="23768"/>
                    <a:pt x="15301" y="42056"/>
                  </a:cubicBezTo>
                  <a:cubicBezTo>
                    <a:pt x="36098" y="66886"/>
                    <a:pt x="35544" y="66317"/>
                    <a:pt x="12607" y="8823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1" name="Free Form 31"/>
            <p:cNvSpPr/>
            <p:nvPr/>
          </p:nvSpPr>
          <p:spPr>
            <a:xfrm>
              <a:off x="4818832" y="9012058"/>
              <a:ext cx="124445" cy="122444"/>
            </a:xfrm>
            <a:custGeom>
              <a:avLst/>
              <a:gdLst/>
              <a:ahLst/>
              <a:cxnLst/>
              <a:rect l="0" t="0" r="0" b="0"/>
              <a:pathLst>
                <a:path w="124444" h="122443">
                  <a:moveTo>
                    <a:pt x="47305" y="4279"/>
                  </a:moveTo>
                  <a:cubicBezTo>
                    <a:pt x="33112" y="21182"/>
                    <a:pt x="20812" y="39624"/>
                    <a:pt x="7850" y="57542"/>
                  </a:cubicBezTo>
                  <a:cubicBezTo>
                    <a:pt x="0" y="68441"/>
                    <a:pt x="5141" y="76569"/>
                    <a:pt x="14085" y="82988"/>
                  </a:cubicBezTo>
                  <a:cubicBezTo>
                    <a:pt x="28478" y="93302"/>
                    <a:pt x="42887" y="103693"/>
                    <a:pt x="58096" y="112683"/>
                  </a:cubicBezTo>
                  <a:cubicBezTo>
                    <a:pt x="67040" y="117979"/>
                    <a:pt x="77570" y="120642"/>
                    <a:pt x="82172" y="122443"/>
                  </a:cubicBezTo>
                  <a:cubicBezTo>
                    <a:pt x="110897" y="122089"/>
                    <a:pt x="124444" y="108819"/>
                    <a:pt x="119025" y="89269"/>
                  </a:cubicBezTo>
                  <a:cubicBezTo>
                    <a:pt x="109789" y="55787"/>
                    <a:pt x="95334" y="24568"/>
                    <a:pt x="66532" y="3063"/>
                  </a:cubicBezTo>
                  <a:cubicBezTo>
                    <a:pt x="62407" y="0"/>
                    <a:pt x="50276" y="738"/>
                    <a:pt x="47305" y="4279"/>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2" name="Free Form 32"/>
            <p:cNvSpPr/>
            <p:nvPr/>
          </p:nvSpPr>
          <p:spPr>
            <a:xfrm>
              <a:off x="5370837" y="8612101"/>
              <a:ext cx="132542" cy="89700"/>
            </a:xfrm>
            <a:custGeom>
              <a:avLst/>
              <a:gdLst/>
              <a:ahLst/>
              <a:cxnLst/>
              <a:rect l="0" t="0" r="0" b="0"/>
              <a:pathLst>
                <a:path w="132541" h="89700">
                  <a:moveTo>
                    <a:pt x="12561" y="37022"/>
                  </a:moveTo>
                  <a:cubicBezTo>
                    <a:pt x="18826" y="52108"/>
                    <a:pt x="26138" y="67363"/>
                    <a:pt x="36068" y="80110"/>
                  </a:cubicBezTo>
                  <a:cubicBezTo>
                    <a:pt x="40809" y="86159"/>
                    <a:pt x="53109" y="89700"/>
                    <a:pt x="61437" y="88884"/>
                  </a:cubicBezTo>
                  <a:cubicBezTo>
                    <a:pt x="79571" y="87098"/>
                    <a:pt x="97274" y="81356"/>
                    <a:pt x="115285" y="78001"/>
                  </a:cubicBezTo>
                  <a:cubicBezTo>
                    <a:pt x="129216" y="75430"/>
                    <a:pt x="132541" y="67240"/>
                    <a:pt x="125568" y="56618"/>
                  </a:cubicBezTo>
                  <a:cubicBezTo>
                    <a:pt x="104170" y="23983"/>
                    <a:pt x="77216" y="0"/>
                    <a:pt x="41332" y="4741"/>
                  </a:cubicBezTo>
                  <a:cubicBezTo>
                    <a:pt x="1862" y="4648"/>
                    <a:pt x="0" y="6804"/>
                    <a:pt x="12561" y="37022"/>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3" name="Free Form 33"/>
            <p:cNvSpPr/>
            <p:nvPr/>
          </p:nvSpPr>
          <p:spPr>
            <a:xfrm>
              <a:off x="4944082" y="8434244"/>
              <a:ext cx="93457" cy="111421"/>
            </a:xfrm>
            <a:custGeom>
              <a:avLst/>
              <a:gdLst/>
              <a:ahLst/>
              <a:cxnLst/>
              <a:rect l="0" t="0" r="0" b="0"/>
              <a:pathLst>
                <a:path w="93456" h="111421">
                  <a:moveTo>
                    <a:pt x="14239" y="78755"/>
                  </a:moveTo>
                  <a:cubicBezTo>
                    <a:pt x="21120" y="83850"/>
                    <a:pt x="28832" y="87868"/>
                    <a:pt x="35513" y="93179"/>
                  </a:cubicBezTo>
                  <a:cubicBezTo>
                    <a:pt x="48721" y="103739"/>
                    <a:pt x="64962" y="111421"/>
                    <a:pt x="78709" y="101707"/>
                  </a:cubicBezTo>
                  <a:cubicBezTo>
                    <a:pt x="87422" y="95534"/>
                    <a:pt x="88807" y="79032"/>
                    <a:pt x="93456" y="67148"/>
                  </a:cubicBezTo>
                  <a:lnTo>
                    <a:pt x="90531" y="65547"/>
                  </a:lnTo>
                  <a:cubicBezTo>
                    <a:pt x="89423" y="54202"/>
                    <a:pt x="88699" y="42795"/>
                    <a:pt x="87129" y="31526"/>
                  </a:cubicBezTo>
                  <a:cubicBezTo>
                    <a:pt x="84497" y="12515"/>
                    <a:pt x="69426" y="5080"/>
                    <a:pt x="53971" y="2555"/>
                  </a:cubicBezTo>
                  <a:cubicBezTo>
                    <a:pt x="38300" y="0"/>
                    <a:pt x="24815" y="7389"/>
                    <a:pt x="17949" y="23521"/>
                  </a:cubicBezTo>
                  <a:cubicBezTo>
                    <a:pt x="14562" y="31434"/>
                    <a:pt x="10483" y="39039"/>
                    <a:pt x="6573" y="46689"/>
                  </a:cubicBezTo>
                  <a:cubicBezTo>
                    <a:pt x="0" y="59605"/>
                    <a:pt x="2847" y="70334"/>
                    <a:pt x="14239" y="78755"/>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4" name="Free Form 34"/>
            <p:cNvSpPr/>
            <p:nvPr/>
          </p:nvSpPr>
          <p:spPr>
            <a:xfrm>
              <a:off x="5551661" y="9100366"/>
              <a:ext cx="68580" cy="117486"/>
            </a:xfrm>
            <a:custGeom>
              <a:avLst/>
              <a:gdLst/>
              <a:ahLst/>
              <a:cxnLst/>
              <a:rect l="0" t="0" r="0" b="0"/>
              <a:pathLst>
                <a:path w="68580" h="117486">
                  <a:moveTo>
                    <a:pt x="39916" y="110682"/>
                  </a:moveTo>
                  <a:cubicBezTo>
                    <a:pt x="65162" y="101215"/>
                    <a:pt x="68549" y="94734"/>
                    <a:pt x="68518" y="55864"/>
                  </a:cubicBezTo>
                  <a:cubicBezTo>
                    <a:pt x="68503" y="50138"/>
                    <a:pt x="68580" y="44396"/>
                    <a:pt x="68487" y="38654"/>
                  </a:cubicBezTo>
                  <a:cubicBezTo>
                    <a:pt x="68241" y="20427"/>
                    <a:pt x="58789" y="8820"/>
                    <a:pt x="41579" y="4510"/>
                  </a:cubicBezTo>
                  <a:cubicBezTo>
                    <a:pt x="23706" y="0"/>
                    <a:pt x="10252" y="9605"/>
                    <a:pt x="6942" y="25338"/>
                  </a:cubicBezTo>
                  <a:cubicBezTo>
                    <a:pt x="2370" y="47167"/>
                    <a:pt x="0" y="70365"/>
                    <a:pt x="2155" y="92456"/>
                  </a:cubicBezTo>
                  <a:cubicBezTo>
                    <a:pt x="3971" y="111098"/>
                    <a:pt x="21736" y="117486"/>
                    <a:pt x="39916" y="110682"/>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5" name="Free Form 35"/>
            <p:cNvSpPr/>
            <p:nvPr/>
          </p:nvSpPr>
          <p:spPr>
            <a:xfrm>
              <a:off x="4573614" y="8118589"/>
              <a:ext cx="106696" cy="86976"/>
            </a:xfrm>
            <a:custGeom>
              <a:avLst/>
              <a:gdLst/>
              <a:ahLst/>
              <a:cxnLst/>
              <a:rect l="0" t="0" r="0" b="0"/>
              <a:pathLst>
                <a:path w="106695" h="86975">
                  <a:moveTo>
                    <a:pt x="34990" y="72443"/>
                  </a:moveTo>
                  <a:cubicBezTo>
                    <a:pt x="43503" y="81849"/>
                    <a:pt x="60775" y="86544"/>
                    <a:pt x="74260" y="86852"/>
                  </a:cubicBezTo>
                  <a:cubicBezTo>
                    <a:pt x="80848" y="86975"/>
                    <a:pt x="90485" y="73336"/>
                    <a:pt x="94010" y="64084"/>
                  </a:cubicBezTo>
                  <a:cubicBezTo>
                    <a:pt x="100029" y="48383"/>
                    <a:pt x="102292" y="31234"/>
                    <a:pt x="106695" y="12222"/>
                  </a:cubicBezTo>
                  <a:cubicBezTo>
                    <a:pt x="81664" y="12222"/>
                    <a:pt x="60313" y="12746"/>
                    <a:pt x="38992" y="11914"/>
                  </a:cubicBezTo>
                  <a:cubicBezTo>
                    <a:pt x="32404" y="11684"/>
                    <a:pt x="25969" y="7712"/>
                    <a:pt x="19411" y="5603"/>
                  </a:cubicBezTo>
                  <a:cubicBezTo>
                    <a:pt x="13423" y="3632"/>
                    <a:pt x="7358" y="1862"/>
                    <a:pt x="1323" y="0"/>
                  </a:cubicBezTo>
                  <a:cubicBezTo>
                    <a:pt x="1600" y="6003"/>
                    <a:pt x="0" y="12992"/>
                    <a:pt x="2524" y="17826"/>
                  </a:cubicBezTo>
                  <a:cubicBezTo>
                    <a:pt x="12330" y="36683"/>
                    <a:pt x="21043" y="57034"/>
                    <a:pt x="34990" y="7244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6" name="Free Form 36"/>
            <p:cNvSpPr/>
            <p:nvPr/>
          </p:nvSpPr>
          <p:spPr>
            <a:xfrm>
              <a:off x="3157244" y="9859247"/>
              <a:ext cx="70782" cy="193640"/>
            </a:xfrm>
            <a:custGeom>
              <a:avLst/>
              <a:gdLst/>
              <a:ahLst/>
              <a:cxnLst/>
              <a:rect l="0" t="0" r="0" b="0"/>
              <a:pathLst>
                <a:path w="70781" h="193640">
                  <a:moveTo>
                    <a:pt x="39192" y="11560"/>
                  </a:moveTo>
                  <a:cubicBezTo>
                    <a:pt x="20643" y="0"/>
                    <a:pt x="13823" y="2832"/>
                    <a:pt x="9759" y="24337"/>
                  </a:cubicBezTo>
                  <a:cubicBezTo>
                    <a:pt x="215" y="74937"/>
                    <a:pt x="0" y="125414"/>
                    <a:pt x="17272" y="174767"/>
                  </a:cubicBezTo>
                  <a:cubicBezTo>
                    <a:pt x="19627" y="181463"/>
                    <a:pt x="24199" y="187375"/>
                    <a:pt x="27770" y="193640"/>
                  </a:cubicBezTo>
                  <a:cubicBezTo>
                    <a:pt x="30264" y="192793"/>
                    <a:pt x="32758" y="191931"/>
                    <a:pt x="35267" y="191084"/>
                  </a:cubicBezTo>
                  <a:cubicBezTo>
                    <a:pt x="31742" y="177261"/>
                    <a:pt x="28124" y="163452"/>
                    <a:pt x="24691" y="149613"/>
                  </a:cubicBezTo>
                  <a:cubicBezTo>
                    <a:pt x="19334" y="128231"/>
                    <a:pt x="16102" y="107696"/>
                    <a:pt x="35590" y="90254"/>
                  </a:cubicBezTo>
                  <a:cubicBezTo>
                    <a:pt x="46689" y="80294"/>
                    <a:pt x="56618" y="68626"/>
                    <a:pt x="65301" y="56480"/>
                  </a:cubicBezTo>
                  <a:cubicBezTo>
                    <a:pt x="68810" y="51585"/>
                    <a:pt x="70781" y="40732"/>
                    <a:pt x="67841" y="37037"/>
                  </a:cubicBezTo>
                  <a:cubicBezTo>
                    <a:pt x="59974" y="27170"/>
                    <a:pt x="49953" y="18257"/>
                    <a:pt x="39192" y="11560"/>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37" name="Free Form 37"/>
            <p:cNvSpPr/>
            <p:nvPr/>
          </p:nvSpPr>
          <p:spPr>
            <a:xfrm>
              <a:off x="6656556" y="10667198"/>
              <a:ext cx="90547" cy="128570"/>
            </a:xfrm>
            <a:custGeom>
              <a:avLst/>
              <a:gdLst/>
              <a:ahLst/>
              <a:cxnLst/>
              <a:rect l="0" t="0" r="0" b="0"/>
              <a:pathLst>
                <a:path w="90547" h="128570">
                  <a:moveTo>
                    <a:pt x="81403" y="62422"/>
                  </a:moveTo>
                  <a:cubicBezTo>
                    <a:pt x="59805" y="54186"/>
                    <a:pt x="54294" y="37530"/>
                    <a:pt x="53124" y="16994"/>
                  </a:cubicBezTo>
                  <a:cubicBezTo>
                    <a:pt x="52878" y="12807"/>
                    <a:pt x="48290" y="8866"/>
                    <a:pt x="42595" y="0"/>
                  </a:cubicBezTo>
                  <a:cubicBezTo>
                    <a:pt x="33851" y="21443"/>
                    <a:pt x="27124" y="39131"/>
                    <a:pt x="19519" y="56464"/>
                  </a:cubicBezTo>
                  <a:cubicBezTo>
                    <a:pt x="10760" y="76338"/>
                    <a:pt x="0" y="95873"/>
                    <a:pt x="23552" y="113561"/>
                  </a:cubicBezTo>
                  <a:cubicBezTo>
                    <a:pt x="25523" y="115054"/>
                    <a:pt x="24661" y="120272"/>
                    <a:pt x="25092" y="123767"/>
                  </a:cubicBezTo>
                  <a:cubicBezTo>
                    <a:pt x="27216" y="123859"/>
                    <a:pt x="29417" y="123628"/>
                    <a:pt x="31434" y="124105"/>
                  </a:cubicBezTo>
                  <a:cubicBezTo>
                    <a:pt x="51015" y="128570"/>
                    <a:pt x="90547" y="98244"/>
                    <a:pt x="89500" y="78555"/>
                  </a:cubicBezTo>
                  <a:cubicBezTo>
                    <a:pt x="89207" y="72874"/>
                    <a:pt x="85651" y="64038"/>
                    <a:pt x="81403" y="62422"/>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38" name="Free Form 38"/>
            <p:cNvSpPr/>
            <p:nvPr/>
          </p:nvSpPr>
          <p:spPr>
            <a:xfrm>
              <a:off x="4932282" y="8095423"/>
              <a:ext cx="80157" cy="106572"/>
            </a:xfrm>
            <a:custGeom>
              <a:avLst/>
              <a:gdLst/>
              <a:ahLst/>
              <a:cxnLst/>
              <a:rect l="0" t="0" r="0" b="0"/>
              <a:pathLst>
                <a:path w="80156" h="106571">
                  <a:moveTo>
                    <a:pt x="3294" y="16025"/>
                  </a:moveTo>
                  <a:cubicBezTo>
                    <a:pt x="0" y="27909"/>
                    <a:pt x="1416" y="42117"/>
                    <a:pt x="4264" y="54479"/>
                  </a:cubicBezTo>
                  <a:cubicBezTo>
                    <a:pt x="7389" y="67948"/>
                    <a:pt x="12392" y="82126"/>
                    <a:pt x="20720" y="92779"/>
                  </a:cubicBezTo>
                  <a:cubicBezTo>
                    <a:pt x="26231" y="99891"/>
                    <a:pt x="40563" y="106572"/>
                    <a:pt x="48152" y="104232"/>
                  </a:cubicBezTo>
                  <a:cubicBezTo>
                    <a:pt x="64746" y="99183"/>
                    <a:pt x="78493" y="87545"/>
                    <a:pt x="74983" y="64854"/>
                  </a:cubicBezTo>
                  <a:cubicBezTo>
                    <a:pt x="80156" y="31711"/>
                    <a:pt x="53016" y="22136"/>
                    <a:pt x="30818" y="8204"/>
                  </a:cubicBezTo>
                  <a:cubicBezTo>
                    <a:pt x="17733" y="0"/>
                    <a:pt x="6757" y="3540"/>
                    <a:pt x="3294" y="16025"/>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39" name="Free Form 39"/>
            <p:cNvSpPr/>
            <p:nvPr/>
          </p:nvSpPr>
          <p:spPr>
            <a:xfrm>
              <a:off x="6427424" y="10500974"/>
              <a:ext cx="145288" cy="53078"/>
            </a:xfrm>
            <a:custGeom>
              <a:avLst/>
              <a:gdLst/>
              <a:ahLst/>
              <a:cxnLst/>
              <a:rect l="0" t="0" r="0" b="0"/>
              <a:pathLst>
                <a:path w="145288" h="53077">
                  <a:moveTo>
                    <a:pt x="127492" y="43934"/>
                  </a:moveTo>
                  <a:cubicBezTo>
                    <a:pt x="133711" y="42810"/>
                    <a:pt x="139361" y="38500"/>
                    <a:pt x="145288" y="35652"/>
                  </a:cubicBezTo>
                  <a:cubicBezTo>
                    <a:pt x="141023" y="29741"/>
                    <a:pt x="137914" y="20381"/>
                    <a:pt x="132310" y="18549"/>
                  </a:cubicBezTo>
                  <a:cubicBezTo>
                    <a:pt x="110728" y="11453"/>
                    <a:pt x="88638" y="4202"/>
                    <a:pt x="66224" y="1924"/>
                  </a:cubicBezTo>
                  <a:cubicBezTo>
                    <a:pt x="47598" y="0"/>
                    <a:pt x="28155" y="4371"/>
                    <a:pt x="9328" y="7450"/>
                  </a:cubicBezTo>
                  <a:cubicBezTo>
                    <a:pt x="5572" y="8066"/>
                    <a:pt x="1031" y="15255"/>
                    <a:pt x="415" y="19873"/>
                  </a:cubicBezTo>
                  <a:cubicBezTo>
                    <a:pt x="0" y="23060"/>
                    <a:pt x="5033" y="29017"/>
                    <a:pt x="8820" y="30326"/>
                  </a:cubicBezTo>
                  <a:cubicBezTo>
                    <a:pt x="32065" y="38469"/>
                    <a:pt x="55649" y="45596"/>
                    <a:pt x="79109" y="53078"/>
                  </a:cubicBezTo>
                  <a:cubicBezTo>
                    <a:pt x="79694" y="52016"/>
                    <a:pt x="80264" y="51000"/>
                    <a:pt x="80848" y="49953"/>
                  </a:cubicBezTo>
                  <a:cubicBezTo>
                    <a:pt x="96412" y="48044"/>
                    <a:pt x="112067" y="46705"/>
                    <a:pt x="127492" y="4393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0" name="Free Form 40"/>
            <p:cNvSpPr/>
            <p:nvPr/>
          </p:nvSpPr>
          <p:spPr>
            <a:xfrm>
              <a:off x="6504342" y="10721658"/>
              <a:ext cx="129079" cy="55865"/>
            </a:xfrm>
            <a:custGeom>
              <a:avLst/>
              <a:gdLst/>
              <a:ahLst/>
              <a:cxnLst/>
              <a:rect l="0" t="0" r="0" b="0"/>
              <a:pathLst>
                <a:path w="129078" h="55864">
                  <a:moveTo>
                    <a:pt x="123243" y="45319"/>
                  </a:moveTo>
                  <a:cubicBezTo>
                    <a:pt x="127184" y="35128"/>
                    <a:pt x="126969" y="23337"/>
                    <a:pt x="129078" y="7696"/>
                  </a:cubicBezTo>
                  <a:cubicBezTo>
                    <a:pt x="90347" y="14131"/>
                    <a:pt x="53447" y="41856"/>
                    <a:pt x="18595" y="0"/>
                  </a:cubicBezTo>
                  <a:cubicBezTo>
                    <a:pt x="11776" y="13916"/>
                    <a:pt x="6911" y="23845"/>
                    <a:pt x="0" y="37992"/>
                  </a:cubicBezTo>
                  <a:cubicBezTo>
                    <a:pt x="38715" y="44457"/>
                    <a:pt x="72059" y="50661"/>
                    <a:pt x="105648" y="55110"/>
                  </a:cubicBezTo>
                  <a:cubicBezTo>
                    <a:pt x="111252" y="55864"/>
                    <a:pt x="121335" y="50307"/>
                    <a:pt x="123243" y="45319"/>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41" name="Free Form 41"/>
            <p:cNvSpPr/>
            <p:nvPr/>
          </p:nvSpPr>
          <p:spPr>
            <a:xfrm>
              <a:off x="5356529" y="9605522"/>
              <a:ext cx="77970" cy="78663"/>
            </a:xfrm>
            <a:custGeom>
              <a:avLst/>
              <a:gdLst/>
              <a:ahLst/>
              <a:cxnLst/>
              <a:rect l="0" t="0" r="0" b="0"/>
              <a:pathLst>
                <a:path w="77970" h="78663">
                  <a:moveTo>
                    <a:pt x="66932" y="13238"/>
                  </a:moveTo>
                  <a:cubicBezTo>
                    <a:pt x="32558" y="0"/>
                    <a:pt x="0" y="24137"/>
                    <a:pt x="261" y="60251"/>
                  </a:cubicBezTo>
                  <a:cubicBezTo>
                    <a:pt x="354" y="73844"/>
                    <a:pt x="5541" y="78663"/>
                    <a:pt x="16994" y="76815"/>
                  </a:cubicBezTo>
                  <a:cubicBezTo>
                    <a:pt x="41594" y="77015"/>
                    <a:pt x="73382" y="54817"/>
                    <a:pt x="76923" y="33466"/>
                  </a:cubicBezTo>
                  <a:cubicBezTo>
                    <a:pt x="77970" y="27201"/>
                    <a:pt x="72320" y="15316"/>
                    <a:pt x="66932" y="1323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2" name="Free Form 42"/>
            <p:cNvSpPr/>
            <p:nvPr/>
          </p:nvSpPr>
          <p:spPr>
            <a:xfrm>
              <a:off x="4970341" y="8199126"/>
              <a:ext cx="67918" cy="59836"/>
            </a:xfrm>
            <a:custGeom>
              <a:avLst/>
              <a:gdLst/>
              <a:ahLst/>
              <a:cxnLst/>
              <a:rect l="0" t="0" r="0" b="0"/>
              <a:pathLst>
                <a:path w="67918" h="59835">
                  <a:moveTo>
                    <a:pt x="67656" y="29941"/>
                  </a:moveTo>
                  <a:cubicBezTo>
                    <a:pt x="67918" y="16117"/>
                    <a:pt x="51046" y="0"/>
                    <a:pt x="35144" y="4695"/>
                  </a:cubicBezTo>
                  <a:cubicBezTo>
                    <a:pt x="21997" y="8589"/>
                    <a:pt x="11607" y="21751"/>
                    <a:pt x="0" y="30818"/>
                  </a:cubicBezTo>
                  <a:cubicBezTo>
                    <a:pt x="10883" y="40501"/>
                    <a:pt x="21797" y="50168"/>
                    <a:pt x="32681" y="59836"/>
                  </a:cubicBezTo>
                  <a:cubicBezTo>
                    <a:pt x="54371" y="55495"/>
                    <a:pt x="67348" y="44904"/>
                    <a:pt x="67656" y="29941"/>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3" name="Free Form 43"/>
            <p:cNvSpPr/>
            <p:nvPr/>
          </p:nvSpPr>
          <p:spPr>
            <a:xfrm>
              <a:off x="5497132" y="9648699"/>
              <a:ext cx="52848" cy="67256"/>
            </a:xfrm>
            <a:custGeom>
              <a:avLst/>
              <a:gdLst/>
              <a:ahLst/>
              <a:cxnLst/>
              <a:rect l="0" t="0" r="0" b="0"/>
              <a:pathLst>
                <a:path w="52847" h="67256">
                  <a:moveTo>
                    <a:pt x="45212" y="43934"/>
                  </a:moveTo>
                  <a:cubicBezTo>
                    <a:pt x="52847" y="30464"/>
                    <a:pt x="51939" y="15886"/>
                    <a:pt x="39670" y="4818"/>
                  </a:cubicBezTo>
                  <a:cubicBezTo>
                    <a:pt x="36345" y="1831"/>
                    <a:pt x="26600" y="0"/>
                    <a:pt x="25030" y="1924"/>
                  </a:cubicBezTo>
                  <a:cubicBezTo>
                    <a:pt x="16548" y="12345"/>
                    <a:pt x="9667" y="24106"/>
                    <a:pt x="0" y="38808"/>
                  </a:cubicBezTo>
                  <a:cubicBezTo>
                    <a:pt x="9805" y="50384"/>
                    <a:pt x="16964" y="58820"/>
                    <a:pt x="24122" y="67256"/>
                  </a:cubicBezTo>
                  <a:cubicBezTo>
                    <a:pt x="31295" y="59574"/>
                    <a:pt x="40193" y="52847"/>
                    <a:pt x="45212" y="4393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4" name="Free Form 44"/>
            <p:cNvSpPr/>
            <p:nvPr/>
          </p:nvSpPr>
          <p:spPr>
            <a:xfrm>
              <a:off x="4403337" y="8279959"/>
              <a:ext cx="57697" cy="59421"/>
            </a:xfrm>
            <a:custGeom>
              <a:avLst/>
              <a:gdLst/>
              <a:ahLst/>
              <a:cxnLst/>
              <a:rect l="0" t="0" r="0" b="0"/>
              <a:pathLst>
                <a:path w="57696" h="59420">
                  <a:moveTo>
                    <a:pt x="55402" y="24168"/>
                  </a:moveTo>
                  <a:cubicBezTo>
                    <a:pt x="57696" y="21243"/>
                    <a:pt x="55187" y="10036"/>
                    <a:pt x="51692" y="7866"/>
                  </a:cubicBezTo>
                  <a:cubicBezTo>
                    <a:pt x="38915" y="0"/>
                    <a:pt x="0" y="25323"/>
                    <a:pt x="600" y="44611"/>
                  </a:cubicBezTo>
                  <a:cubicBezTo>
                    <a:pt x="2262" y="47059"/>
                    <a:pt x="4864" y="54848"/>
                    <a:pt x="10083" y="57450"/>
                  </a:cubicBezTo>
                  <a:cubicBezTo>
                    <a:pt x="14008" y="59420"/>
                    <a:pt x="22475" y="56218"/>
                    <a:pt x="26770" y="52708"/>
                  </a:cubicBezTo>
                  <a:cubicBezTo>
                    <a:pt x="37160" y="44134"/>
                    <a:pt x="47151" y="34728"/>
                    <a:pt x="55402" y="24168"/>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5" name="Free Form 45"/>
            <p:cNvSpPr/>
            <p:nvPr/>
          </p:nvSpPr>
          <p:spPr>
            <a:xfrm>
              <a:off x="4629328" y="8062003"/>
              <a:ext cx="63808" cy="54048"/>
            </a:xfrm>
            <a:custGeom>
              <a:avLst/>
              <a:gdLst/>
              <a:ahLst/>
              <a:cxnLst/>
              <a:rect l="0" t="0" r="0" b="0"/>
              <a:pathLst>
                <a:path w="63807" h="54048">
                  <a:moveTo>
                    <a:pt x="63807" y="8374"/>
                  </a:moveTo>
                  <a:cubicBezTo>
                    <a:pt x="38023" y="6696"/>
                    <a:pt x="13869" y="0"/>
                    <a:pt x="0" y="27909"/>
                  </a:cubicBezTo>
                  <a:cubicBezTo>
                    <a:pt x="17641" y="36776"/>
                    <a:pt x="33558" y="44750"/>
                    <a:pt x="52062" y="54048"/>
                  </a:cubicBezTo>
                  <a:cubicBezTo>
                    <a:pt x="56218" y="37915"/>
                    <a:pt x="59790" y="23983"/>
                    <a:pt x="63807" y="837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6" name="Free Form 46"/>
            <p:cNvSpPr/>
            <p:nvPr/>
          </p:nvSpPr>
          <p:spPr>
            <a:xfrm>
              <a:off x="4907680" y="7936442"/>
              <a:ext cx="39762" cy="45736"/>
            </a:xfrm>
            <a:custGeom>
              <a:avLst/>
              <a:gdLst/>
              <a:ahLst/>
              <a:cxnLst/>
              <a:rect l="0" t="0" r="0" b="0"/>
              <a:pathLst>
                <a:path w="39762" h="45735">
                  <a:moveTo>
                    <a:pt x="24799" y="45735"/>
                  </a:moveTo>
                  <a:cubicBezTo>
                    <a:pt x="29679" y="39624"/>
                    <a:pt x="39762" y="31788"/>
                    <a:pt x="38423" y="27739"/>
                  </a:cubicBezTo>
                  <a:cubicBezTo>
                    <a:pt x="35067" y="17595"/>
                    <a:pt x="26523" y="9159"/>
                    <a:pt x="20073" y="0"/>
                  </a:cubicBezTo>
                  <a:cubicBezTo>
                    <a:pt x="17287" y="261"/>
                    <a:pt x="14485" y="508"/>
                    <a:pt x="11668" y="738"/>
                  </a:cubicBezTo>
                  <a:cubicBezTo>
                    <a:pt x="8158" y="7342"/>
                    <a:pt x="0" y="16440"/>
                    <a:pt x="1970" y="20058"/>
                  </a:cubicBezTo>
                  <a:cubicBezTo>
                    <a:pt x="7296" y="29848"/>
                    <a:pt x="16887" y="37330"/>
                    <a:pt x="24799" y="45735"/>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7" name="Free Form 47"/>
            <p:cNvSpPr/>
            <p:nvPr/>
          </p:nvSpPr>
          <p:spPr>
            <a:xfrm>
              <a:off x="5522141" y="10425762"/>
              <a:ext cx="50338" cy="40440"/>
            </a:xfrm>
            <a:custGeom>
              <a:avLst/>
              <a:gdLst/>
              <a:ahLst/>
              <a:cxnLst/>
              <a:rect l="0" t="0" r="0" b="0"/>
              <a:pathLst>
                <a:path w="50338" h="40439">
                  <a:moveTo>
                    <a:pt x="7004" y="27955"/>
                  </a:moveTo>
                  <a:cubicBezTo>
                    <a:pt x="19919" y="32681"/>
                    <a:pt x="33435" y="35729"/>
                    <a:pt x="50338" y="40439"/>
                  </a:cubicBezTo>
                  <a:cubicBezTo>
                    <a:pt x="44750" y="9805"/>
                    <a:pt x="29525" y="0"/>
                    <a:pt x="8235" y="7974"/>
                  </a:cubicBezTo>
                  <a:cubicBezTo>
                    <a:pt x="4802" y="9282"/>
                    <a:pt x="0" y="13669"/>
                    <a:pt x="184" y="16379"/>
                  </a:cubicBezTo>
                  <a:cubicBezTo>
                    <a:pt x="415" y="20489"/>
                    <a:pt x="3586" y="26708"/>
                    <a:pt x="7004" y="27955"/>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8" name="Free Form 48"/>
            <p:cNvSpPr/>
            <p:nvPr/>
          </p:nvSpPr>
          <p:spPr>
            <a:xfrm>
              <a:off x="4752444" y="8204107"/>
              <a:ext cx="34483" cy="54218"/>
            </a:xfrm>
            <a:custGeom>
              <a:avLst/>
              <a:gdLst/>
              <a:ahLst/>
              <a:cxnLst/>
              <a:rect l="0" t="0" r="0" b="0"/>
              <a:pathLst>
                <a:path w="34482" h="54217">
                  <a:moveTo>
                    <a:pt x="23645" y="53447"/>
                  </a:moveTo>
                  <a:cubicBezTo>
                    <a:pt x="27816" y="52647"/>
                    <a:pt x="34482" y="45365"/>
                    <a:pt x="33820" y="42225"/>
                  </a:cubicBezTo>
                  <a:cubicBezTo>
                    <a:pt x="31034" y="28894"/>
                    <a:pt x="25908" y="16055"/>
                    <a:pt x="20658" y="0"/>
                  </a:cubicBezTo>
                  <a:cubicBezTo>
                    <a:pt x="0" y="16964"/>
                    <a:pt x="2940" y="31865"/>
                    <a:pt x="10221" y="46304"/>
                  </a:cubicBezTo>
                  <a:cubicBezTo>
                    <a:pt x="12207" y="50199"/>
                    <a:pt x="19627" y="54217"/>
                    <a:pt x="23645" y="53447"/>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49" name="Free Form 49"/>
            <p:cNvSpPr/>
            <p:nvPr/>
          </p:nvSpPr>
          <p:spPr>
            <a:xfrm>
              <a:off x="4740432" y="8435932"/>
              <a:ext cx="37977" cy="40656"/>
            </a:xfrm>
            <a:custGeom>
              <a:avLst/>
              <a:gdLst/>
              <a:ahLst/>
              <a:cxnLst/>
              <a:rect l="0" t="0" r="0" b="0"/>
              <a:pathLst>
                <a:path w="37976" h="40655">
                  <a:moveTo>
                    <a:pt x="19196" y="40655"/>
                  </a:moveTo>
                  <a:cubicBezTo>
                    <a:pt x="27770" y="32204"/>
                    <a:pt x="37976" y="25507"/>
                    <a:pt x="36976" y="22444"/>
                  </a:cubicBezTo>
                  <a:cubicBezTo>
                    <a:pt x="34266" y="14116"/>
                    <a:pt x="26816" y="7373"/>
                    <a:pt x="21259" y="0"/>
                  </a:cubicBezTo>
                  <a:cubicBezTo>
                    <a:pt x="14193" y="6881"/>
                    <a:pt x="6019" y="13069"/>
                    <a:pt x="1016" y="21197"/>
                  </a:cubicBezTo>
                  <a:cubicBezTo>
                    <a:pt x="0" y="22890"/>
                    <a:pt x="10791" y="31834"/>
                    <a:pt x="19196" y="40655"/>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0" name="Free Form 50"/>
            <p:cNvSpPr/>
            <p:nvPr/>
          </p:nvSpPr>
          <p:spPr>
            <a:xfrm>
              <a:off x="5461946" y="8997126"/>
              <a:ext cx="37577" cy="71890"/>
            </a:xfrm>
            <a:custGeom>
              <a:avLst/>
              <a:gdLst/>
              <a:ahLst/>
              <a:cxnLst/>
              <a:rect l="0" t="0" r="0" b="0"/>
              <a:pathLst>
                <a:path w="37576" h="71889">
                  <a:moveTo>
                    <a:pt x="28217" y="0"/>
                  </a:moveTo>
                  <a:cubicBezTo>
                    <a:pt x="17872" y="26339"/>
                    <a:pt x="9390" y="47936"/>
                    <a:pt x="0" y="71889"/>
                  </a:cubicBezTo>
                  <a:cubicBezTo>
                    <a:pt x="26123" y="64469"/>
                    <a:pt x="37576" y="37314"/>
                    <a:pt x="28217" y="0"/>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1" name="Free Form 51"/>
            <p:cNvSpPr/>
            <p:nvPr/>
          </p:nvSpPr>
          <p:spPr>
            <a:xfrm>
              <a:off x="5564830" y="9553571"/>
              <a:ext cx="33359" cy="34775"/>
            </a:xfrm>
            <a:custGeom>
              <a:avLst/>
              <a:gdLst/>
              <a:ahLst/>
              <a:cxnLst/>
              <a:rect l="0" t="0" r="0" b="0"/>
              <a:pathLst>
                <a:path w="33358" h="34774">
                  <a:moveTo>
                    <a:pt x="32881" y="19550"/>
                  </a:moveTo>
                  <a:cubicBezTo>
                    <a:pt x="25877" y="12453"/>
                    <a:pt x="18103" y="6019"/>
                    <a:pt x="9898" y="323"/>
                  </a:cubicBezTo>
                  <a:cubicBezTo>
                    <a:pt x="9405" y="0"/>
                    <a:pt x="0" y="9836"/>
                    <a:pt x="723" y="10898"/>
                  </a:cubicBezTo>
                  <a:cubicBezTo>
                    <a:pt x="5926" y="18565"/>
                    <a:pt x="12653" y="25138"/>
                    <a:pt x="21320" y="34774"/>
                  </a:cubicBezTo>
                  <a:cubicBezTo>
                    <a:pt x="27170" y="27154"/>
                    <a:pt x="33358" y="20042"/>
                    <a:pt x="32881" y="19550"/>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2" name="Free Form 52"/>
            <p:cNvSpPr/>
            <p:nvPr/>
          </p:nvSpPr>
          <p:spPr>
            <a:xfrm>
              <a:off x="5633577" y="9125847"/>
              <a:ext cx="39931" cy="26278"/>
            </a:xfrm>
            <a:custGeom>
              <a:avLst/>
              <a:gdLst/>
              <a:ahLst/>
              <a:cxnLst/>
              <a:rect l="0" t="0" r="0" b="0"/>
              <a:pathLst>
                <a:path w="39931" h="26277">
                  <a:moveTo>
                    <a:pt x="39931" y="14454"/>
                  </a:moveTo>
                  <a:cubicBezTo>
                    <a:pt x="28802" y="7512"/>
                    <a:pt x="23167" y="1693"/>
                    <a:pt x="16825" y="738"/>
                  </a:cubicBezTo>
                  <a:cubicBezTo>
                    <a:pt x="11653" y="0"/>
                    <a:pt x="5634" y="5095"/>
                    <a:pt x="0" y="7620"/>
                  </a:cubicBezTo>
                  <a:cubicBezTo>
                    <a:pt x="4941" y="13562"/>
                    <a:pt x="8866" y="22336"/>
                    <a:pt x="15116" y="24553"/>
                  </a:cubicBezTo>
                  <a:cubicBezTo>
                    <a:pt x="19965" y="26277"/>
                    <a:pt x="27724" y="19812"/>
                    <a:pt x="39931" y="1445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3" name="Free Form 53"/>
            <p:cNvSpPr/>
            <p:nvPr/>
          </p:nvSpPr>
          <p:spPr>
            <a:xfrm>
              <a:off x="4271216" y="9883580"/>
              <a:ext cx="2017" cy="3264"/>
            </a:xfrm>
            <a:custGeom>
              <a:avLst/>
              <a:gdLst/>
              <a:ahLst/>
              <a:cxnLst/>
              <a:rect l="0" t="0" r="0" b="0"/>
              <a:pathLst>
                <a:path w="2015" h="3263">
                  <a:moveTo>
                    <a:pt x="46" y="1524"/>
                  </a:moveTo>
                  <a:cubicBezTo>
                    <a:pt x="0" y="2093"/>
                    <a:pt x="538" y="2693"/>
                    <a:pt x="846" y="3263"/>
                  </a:cubicBezTo>
                  <a:cubicBezTo>
                    <a:pt x="1216" y="2770"/>
                    <a:pt x="1631" y="2262"/>
                    <a:pt x="2016" y="1770"/>
                  </a:cubicBezTo>
                  <a:cubicBezTo>
                    <a:pt x="1724" y="1200"/>
                    <a:pt x="1447" y="600"/>
                    <a:pt x="1139" y="0"/>
                  </a:cubicBezTo>
                  <a:cubicBezTo>
                    <a:pt x="769" y="538"/>
                    <a:pt x="107" y="1016"/>
                    <a:pt x="46" y="1524"/>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4" name="Free Form 54"/>
            <p:cNvSpPr/>
            <p:nvPr/>
          </p:nvSpPr>
          <p:spPr>
            <a:xfrm>
              <a:off x="5570287" y="9607619"/>
              <a:ext cx="1160272" cy="1419013"/>
            </a:xfrm>
            <a:custGeom>
              <a:avLst/>
              <a:gdLst/>
              <a:ahLst/>
              <a:cxnLst/>
              <a:rect l="0" t="0" r="0" b="0"/>
              <a:pathLst>
                <a:path w="1160272" h="1419013">
                  <a:moveTo>
                    <a:pt x="715417" y="1109425"/>
                  </a:moveTo>
                  <a:cubicBezTo>
                    <a:pt x="729795" y="1108748"/>
                    <a:pt x="744189" y="1102791"/>
                    <a:pt x="758105" y="1097895"/>
                  </a:cubicBezTo>
                  <a:cubicBezTo>
                    <a:pt x="773314" y="1092523"/>
                    <a:pt x="787492" y="1083548"/>
                    <a:pt x="802994" y="1079915"/>
                  </a:cubicBezTo>
                  <a:cubicBezTo>
                    <a:pt x="831934" y="1073126"/>
                    <a:pt x="861675" y="1072788"/>
                    <a:pt x="880641" y="1042108"/>
                  </a:cubicBezTo>
                  <a:cubicBezTo>
                    <a:pt x="899560" y="1011535"/>
                    <a:pt x="891278" y="976960"/>
                    <a:pt x="856072" y="970895"/>
                  </a:cubicBezTo>
                  <a:cubicBezTo>
                    <a:pt x="838446" y="967847"/>
                    <a:pt x="816494" y="971265"/>
                    <a:pt x="800746" y="979685"/>
                  </a:cubicBezTo>
                  <a:cubicBezTo>
                    <a:pt x="739632" y="1012397"/>
                    <a:pt x="684860" y="1053899"/>
                    <a:pt x="643128" y="1110426"/>
                  </a:cubicBezTo>
                  <a:cubicBezTo>
                    <a:pt x="638571" y="1116630"/>
                    <a:pt x="635677" y="1124111"/>
                    <a:pt x="632105" y="1131038"/>
                  </a:cubicBezTo>
                  <a:cubicBezTo>
                    <a:pt x="617635" y="1158948"/>
                    <a:pt x="603411" y="1187026"/>
                    <a:pt x="588525" y="1214705"/>
                  </a:cubicBezTo>
                  <a:cubicBezTo>
                    <a:pt x="586001" y="1219384"/>
                    <a:pt x="580613" y="1222540"/>
                    <a:pt x="576564" y="1226404"/>
                  </a:cubicBezTo>
                  <a:cubicBezTo>
                    <a:pt x="575810" y="1217783"/>
                    <a:pt x="578889" y="1212503"/>
                    <a:pt x="581798" y="1207177"/>
                  </a:cubicBezTo>
                  <a:cubicBezTo>
                    <a:pt x="594206" y="1184594"/>
                    <a:pt x="607352" y="1162365"/>
                    <a:pt x="618759" y="1139290"/>
                  </a:cubicBezTo>
                  <a:cubicBezTo>
                    <a:pt x="633922" y="1108656"/>
                    <a:pt x="646114" y="1076467"/>
                    <a:pt x="662816" y="1046757"/>
                  </a:cubicBezTo>
                  <a:cubicBezTo>
                    <a:pt x="670467" y="1033148"/>
                    <a:pt x="686000" y="1024081"/>
                    <a:pt x="697622" y="1012613"/>
                  </a:cubicBezTo>
                  <a:cubicBezTo>
                    <a:pt x="703749" y="1006578"/>
                    <a:pt x="711184" y="1000698"/>
                    <a:pt x="714478" y="993201"/>
                  </a:cubicBezTo>
                  <a:cubicBezTo>
                    <a:pt x="719312" y="982225"/>
                    <a:pt x="721052" y="969864"/>
                    <a:pt x="723915" y="958057"/>
                  </a:cubicBezTo>
                  <a:cubicBezTo>
                    <a:pt x="728348" y="939584"/>
                    <a:pt x="737123" y="925206"/>
                    <a:pt x="756304" y="918417"/>
                  </a:cubicBezTo>
                  <a:cubicBezTo>
                    <a:pt x="781904" y="909366"/>
                    <a:pt x="806857" y="898313"/>
                    <a:pt x="832719" y="890046"/>
                  </a:cubicBezTo>
                  <a:cubicBezTo>
                    <a:pt x="883843" y="873652"/>
                    <a:pt x="935859" y="859890"/>
                    <a:pt x="986628" y="842541"/>
                  </a:cubicBezTo>
                  <a:cubicBezTo>
                    <a:pt x="1027853" y="828471"/>
                    <a:pt x="1065753" y="809890"/>
                    <a:pt x="1079253" y="761384"/>
                  </a:cubicBezTo>
                  <a:cubicBezTo>
                    <a:pt x="1089121" y="725978"/>
                    <a:pt x="1107239" y="694266"/>
                    <a:pt x="1140029" y="673269"/>
                  </a:cubicBezTo>
                  <a:cubicBezTo>
                    <a:pt x="1148110" y="668081"/>
                    <a:pt x="1160272" y="662231"/>
                    <a:pt x="1150050" y="648069"/>
                  </a:cubicBezTo>
                  <a:cubicBezTo>
                    <a:pt x="1141522" y="636246"/>
                    <a:pt x="1133856" y="627764"/>
                    <a:pt x="1116522" y="634461"/>
                  </a:cubicBezTo>
                  <a:cubicBezTo>
                    <a:pt x="1064398" y="654581"/>
                    <a:pt x="1012213" y="674854"/>
                    <a:pt x="958950" y="691665"/>
                  </a:cubicBezTo>
                  <a:cubicBezTo>
                    <a:pt x="911244" y="706735"/>
                    <a:pt x="867171" y="741018"/>
                    <a:pt x="811183" y="722914"/>
                  </a:cubicBezTo>
                  <a:cubicBezTo>
                    <a:pt x="809105" y="734552"/>
                    <a:pt x="806149" y="745651"/>
                    <a:pt x="805410" y="756873"/>
                  </a:cubicBezTo>
                  <a:cubicBezTo>
                    <a:pt x="804625" y="768450"/>
                    <a:pt x="800023" y="775054"/>
                    <a:pt x="788308" y="773530"/>
                  </a:cubicBezTo>
                  <a:cubicBezTo>
                    <a:pt x="770836" y="771313"/>
                    <a:pt x="753579" y="767880"/>
                    <a:pt x="736199" y="765001"/>
                  </a:cubicBezTo>
                  <a:cubicBezTo>
                    <a:pt x="730765" y="764093"/>
                    <a:pt x="724731" y="761415"/>
                    <a:pt x="719912" y="762785"/>
                  </a:cubicBezTo>
                  <a:cubicBezTo>
                    <a:pt x="698099" y="769004"/>
                    <a:pt x="688386" y="757351"/>
                    <a:pt x="685153" y="738909"/>
                  </a:cubicBezTo>
                  <a:cubicBezTo>
                    <a:pt x="682490" y="723761"/>
                    <a:pt x="676732" y="720143"/>
                    <a:pt x="661739" y="723853"/>
                  </a:cubicBezTo>
                  <a:cubicBezTo>
                    <a:pt x="643774" y="728241"/>
                    <a:pt x="628411" y="714186"/>
                    <a:pt x="633522" y="697407"/>
                  </a:cubicBezTo>
                  <a:cubicBezTo>
                    <a:pt x="638556" y="680935"/>
                    <a:pt x="631043" y="673854"/>
                    <a:pt x="619744" y="665849"/>
                  </a:cubicBezTo>
                  <a:cubicBezTo>
                    <a:pt x="580474" y="638001"/>
                    <a:pt x="575625" y="619898"/>
                    <a:pt x="594914" y="576718"/>
                  </a:cubicBezTo>
                  <a:cubicBezTo>
                    <a:pt x="595776" y="574763"/>
                    <a:pt x="596622" y="572746"/>
                    <a:pt x="597269" y="570714"/>
                  </a:cubicBezTo>
                  <a:cubicBezTo>
                    <a:pt x="610169" y="530629"/>
                    <a:pt x="623162" y="524794"/>
                    <a:pt x="662201" y="539819"/>
                  </a:cubicBezTo>
                  <a:cubicBezTo>
                    <a:pt x="668035" y="542036"/>
                    <a:pt x="680088" y="541466"/>
                    <a:pt x="682013" y="538079"/>
                  </a:cubicBezTo>
                  <a:cubicBezTo>
                    <a:pt x="690279" y="523501"/>
                    <a:pt x="700824" y="523209"/>
                    <a:pt x="714725" y="527273"/>
                  </a:cubicBezTo>
                  <a:cubicBezTo>
                    <a:pt x="723345" y="529797"/>
                    <a:pt x="732705" y="529767"/>
                    <a:pt x="746359" y="531429"/>
                  </a:cubicBezTo>
                  <a:cubicBezTo>
                    <a:pt x="748330" y="517667"/>
                    <a:pt x="755426" y="502519"/>
                    <a:pt x="750977" y="492482"/>
                  </a:cubicBezTo>
                  <a:cubicBezTo>
                    <a:pt x="739786" y="467329"/>
                    <a:pt x="723268" y="444561"/>
                    <a:pt x="709168" y="420685"/>
                  </a:cubicBezTo>
                  <a:cubicBezTo>
                    <a:pt x="704842" y="413419"/>
                    <a:pt x="699654" y="405938"/>
                    <a:pt x="698084" y="397917"/>
                  </a:cubicBezTo>
                  <a:cubicBezTo>
                    <a:pt x="693897" y="376951"/>
                    <a:pt x="691434" y="355692"/>
                    <a:pt x="688416" y="334494"/>
                  </a:cubicBezTo>
                  <a:cubicBezTo>
                    <a:pt x="685399" y="313220"/>
                    <a:pt x="687293" y="290083"/>
                    <a:pt x="657967" y="283217"/>
                  </a:cubicBezTo>
                  <a:cubicBezTo>
                    <a:pt x="643836" y="279908"/>
                    <a:pt x="639187" y="269039"/>
                    <a:pt x="643451" y="252783"/>
                  </a:cubicBezTo>
                  <a:cubicBezTo>
                    <a:pt x="646930" y="239606"/>
                    <a:pt x="644159" y="224797"/>
                    <a:pt x="644159" y="215915"/>
                  </a:cubicBezTo>
                  <a:cubicBezTo>
                    <a:pt x="630874" y="208002"/>
                    <a:pt x="616542" y="204508"/>
                    <a:pt x="611986" y="195887"/>
                  </a:cubicBezTo>
                  <a:cubicBezTo>
                    <a:pt x="598146" y="169502"/>
                    <a:pt x="588048" y="141193"/>
                    <a:pt x="576503" y="113622"/>
                  </a:cubicBezTo>
                  <a:cubicBezTo>
                    <a:pt x="573116" y="113915"/>
                    <a:pt x="569729" y="114176"/>
                    <a:pt x="566343" y="114423"/>
                  </a:cubicBezTo>
                  <a:cubicBezTo>
                    <a:pt x="563926" y="128631"/>
                    <a:pt x="556183" y="144518"/>
                    <a:pt x="560046" y="156694"/>
                  </a:cubicBezTo>
                  <a:cubicBezTo>
                    <a:pt x="572839" y="196842"/>
                    <a:pt x="554920" y="228415"/>
                    <a:pt x="537294" y="260727"/>
                  </a:cubicBezTo>
                  <a:cubicBezTo>
                    <a:pt x="522300" y="288143"/>
                    <a:pt x="509939" y="291330"/>
                    <a:pt x="484170" y="273488"/>
                  </a:cubicBezTo>
                  <a:cubicBezTo>
                    <a:pt x="469361" y="263236"/>
                    <a:pt x="455722" y="251937"/>
                    <a:pt x="435694" y="255323"/>
                  </a:cubicBezTo>
                  <a:cubicBezTo>
                    <a:pt x="432215" y="255893"/>
                    <a:pt x="426689" y="251752"/>
                    <a:pt x="424026" y="248273"/>
                  </a:cubicBezTo>
                  <a:cubicBezTo>
                    <a:pt x="399441" y="216146"/>
                    <a:pt x="390297" y="177538"/>
                    <a:pt x="383016" y="139268"/>
                  </a:cubicBezTo>
                  <a:cubicBezTo>
                    <a:pt x="375658" y="100584"/>
                    <a:pt x="377905" y="100091"/>
                    <a:pt x="339190" y="92825"/>
                  </a:cubicBezTo>
                  <a:cubicBezTo>
                    <a:pt x="333571" y="91794"/>
                    <a:pt x="327629" y="92409"/>
                    <a:pt x="322056" y="91209"/>
                  </a:cubicBezTo>
                  <a:cubicBezTo>
                    <a:pt x="303568" y="87206"/>
                    <a:pt x="282232" y="87006"/>
                    <a:pt x="281031" y="59620"/>
                  </a:cubicBezTo>
                  <a:cubicBezTo>
                    <a:pt x="280847" y="55772"/>
                    <a:pt x="275489" y="51015"/>
                    <a:pt x="271364" y="48598"/>
                  </a:cubicBezTo>
                  <a:cubicBezTo>
                    <a:pt x="246626" y="34174"/>
                    <a:pt x="221626" y="20166"/>
                    <a:pt x="196534" y="6280"/>
                  </a:cubicBezTo>
                  <a:cubicBezTo>
                    <a:pt x="185173" y="0"/>
                    <a:pt x="176537" y="3001"/>
                    <a:pt x="165915" y="11453"/>
                  </a:cubicBezTo>
                  <a:cubicBezTo>
                    <a:pt x="155663" y="19658"/>
                    <a:pt x="140946" y="26385"/>
                    <a:pt x="128154" y="26508"/>
                  </a:cubicBezTo>
                  <a:cubicBezTo>
                    <a:pt x="104863" y="26723"/>
                    <a:pt x="81526" y="21243"/>
                    <a:pt x="58158" y="18688"/>
                  </a:cubicBezTo>
                  <a:cubicBezTo>
                    <a:pt x="18534" y="14316"/>
                    <a:pt x="0" y="48352"/>
                    <a:pt x="19088" y="80618"/>
                  </a:cubicBezTo>
                  <a:cubicBezTo>
                    <a:pt x="31434" y="101461"/>
                    <a:pt x="32819" y="123413"/>
                    <a:pt x="33651" y="146688"/>
                  </a:cubicBezTo>
                  <a:cubicBezTo>
                    <a:pt x="34159" y="161528"/>
                    <a:pt x="38731" y="177646"/>
                    <a:pt x="46058" y="190576"/>
                  </a:cubicBezTo>
                  <a:cubicBezTo>
                    <a:pt x="68580" y="230262"/>
                    <a:pt x="71489" y="268039"/>
                    <a:pt x="46243" y="308001"/>
                  </a:cubicBezTo>
                  <a:cubicBezTo>
                    <a:pt x="25538" y="340821"/>
                    <a:pt x="32204" y="368084"/>
                    <a:pt x="69134" y="385156"/>
                  </a:cubicBezTo>
                  <a:cubicBezTo>
                    <a:pt x="137914" y="416852"/>
                    <a:pt x="163406" y="535693"/>
                    <a:pt x="130848" y="591927"/>
                  </a:cubicBezTo>
                  <a:cubicBezTo>
                    <a:pt x="110159" y="627703"/>
                    <a:pt x="83096" y="656012"/>
                    <a:pt x="49553" y="679119"/>
                  </a:cubicBezTo>
                  <a:cubicBezTo>
                    <a:pt x="37099" y="687724"/>
                    <a:pt x="26477" y="696144"/>
                    <a:pt x="38715" y="713924"/>
                  </a:cubicBezTo>
                  <a:cubicBezTo>
                    <a:pt x="49414" y="729488"/>
                    <a:pt x="62961" y="746436"/>
                    <a:pt x="65024" y="763955"/>
                  </a:cubicBezTo>
                  <a:cubicBezTo>
                    <a:pt x="69072" y="798499"/>
                    <a:pt x="83758" y="828255"/>
                    <a:pt x="97043" y="858889"/>
                  </a:cubicBezTo>
                  <a:cubicBezTo>
                    <a:pt x="105525" y="878439"/>
                    <a:pt x="109204" y="896173"/>
                    <a:pt x="96304" y="915662"/>
                  </a:cubicBezTo>
                  <a:cubicBezTo>
                    <a:pt x="89962" y="925252"/>
                    <a:pt x="95842" y="941739"/>
                    <a:pt x="79309" y="946742"/>
                  </a:cubicBezTo>
                  <a:cubicBezTo>
                    <a:pt x="77800" y="947173"/>
                    <a:pt x="77554" y="954439"/>
                    <a:pt x="78047" y="958380"/>
                  </a:cubicBezTo>
                  <a:cubicBezTo>
                    <a:pt x="90116" y="1056824"/>
                    <a:pt x="104324" y="1155038"/>
                    <a:pt x="113915" y="1253728"/>
                  </a:cubicBezTo>
                  <a:cubicBezTo>
                    <a:pt x="120488" y="1321415"/>
                    <a:pt x="148982" y="1346430"/>
                    <a:pt x="208033" y="1356560"/>
                  </a:cubicBezTo>
                  <a:cubicBezTo>
                    <a:pt x="239406" y="1361932"/>
                    <a:pt x="268562" y="1372261"/>
                    <a:pt x="293639" y="1393551"/>
                  </a:cubicBezTo>
                  <a:cubicBezTo>
                    <a:pt x="300612" y="1399447"/>
                    <a:pt x="314236" y="1402018"/>
                    <a:pt x="323349" y="1399894"/>
                  </a:cubicBezTo>
                  <a:cubicBezTo>
                    <a:pt x="343808" y="1395060"/>
                    <a:pt x="363220" y="1385854"/>
                    <a:pt x="383355" y="1379373"/>
                  </a:cubicBezTo>
                  <a:cubicBezTo>
                    <a:pt x="398256" y="1374571"/>
                    <a:pt x="410371" y="1376233"/>
                    <a:pt x="412711" y="1395845"/>
                  </a:cubicBezTo>
                  <a:cubicBezTo>
                    <a:pt x="414543" y="1411193"/>
                    <a:pt x="423764" y="1419013"/>
                    <a:pt x="439573" y="1416273"/>
                  </a:cubicBezTo>
                  <a:cubicBezTo>
                    <a:pt x="472609" y="1410500"/>
                    <a:pt x="505798" y="1405220"/>
                    <a:pt x="538526" y="1397954"/>
                  </a:cubicBezTo>
                  <a:cubicBezTo>
                    <a:pt x="582953" y="1388056"/>
                    <a:pt x="611693" y="1350341"/>
                    <a:pt x="615649" y="1304528"/>
                  </a:cubicBezTo>
                  <a:cubicBezTo>
                    <a:pt x="618282" y="1274079"/>
                    <a:pt x="623362" y="1243522"/>
                    <a:pt x="630735" y="1213873"/>
                  </a:cubicBezTo>
                  <a:cubicBezTo>
                    <a:pt x="640772" y="1173403"/>
                    <a:pt x="642158" y="1173726"/>
                    <a:pt x="682998" y="1169354"/>
                  </a:cubicBezTo>
                  <a:cubicBezTo>
                    <a:pt x="684214" y="1169231"/>
                    <a:pt x="685322" y="1167861"/>
                    <a:pt x="688370" y="1165752"/>
                  </a:cubicBezTo>
                  <a:cubicBezTo>
                    <a:pt x="688370" y="1157116"/>
                    <a:pt x="689356" y="1147094"/>
                    <a:pt x="688155" y="1137304"/>
                  </a:cubicBezTo>
                  <a:cubicBezTo>
                    <a:pt x="685461" y="1115845"/>
                    <a:pt x="695682" y="1110334"/>
                    <a:pt x="715417" y="1109425"/>
                  </a:cubicBezTo>
                  <a:close/>
                  <a:moveTo>
                    <a:pt x="537617" y="1261133"/>
                  </a:moveTo>
                  <a:cubicBezTo>
                    <a:pt x="536971" y="1261748"/>
                    <a:pt x="536324" y="1262349"/>
                    <a:pt x="535693" y="1262965"/>
                  </a:cubicBezTo>
                  <a:cubicBezTo>
                    <a:pt x="536324" y="1262349"/>
                    <a:pt x="536971" y="1261733"/>
                    <a:pt x="537617" y="1261133"/>
                  </a:cubicBezTo>
                  <a:cubicBezTo>
                    <a:pt x="539526" y="1260532"/>
                    <a:pt x="541466" y="1259932"/>
                    <a:pt x="543375" y="1259332"/>
                  </a:cubicBezTo>
                  <a:cubicBezTo>
                    <a:pt x="542990" y="1258777"/>
                    <a:pt x="542605" y="1258223"/>
                    <a:pt x="542220" y="1257623"/>
                  </a:cubicBezTo>
                  <a:cubicBezTo>
                    <a:pt x="542605" y="1258223"/>
                    <a:pt x="542990" y="1258777"/>
                    <a:pt x="543375" y="1259332"/>
                  </a:cubicBezTo>
                  <a:cubicBezTo>
                    <a:pt x="541466" y="1259932"/>
                    <a:pt x="539526" y="1260532"/>
                    <a:pt x="537617" y="1261133"/>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5" name="Free Form 55"/>
            <p:cNvSpPr/>
            <p:nvPr/>
          </p:nvSpPr>
          <p:spPr>
            <a:xfrm>
              <a:off x="6750601" y="10247417"/>
              <a:ext cx="77" cy="77"/>
            </a:xfrm>
            <a:custGeom>
              <a:avLst/>
              <a:gdLst/>
              <a:ahLst/>
              <a:cxnLst/>
              <a:rect l="0" t="0" r="0" b="0"/>
              <a:pathLst>
                <a:path w="76" h="76">
                  <a:moveTo>
                    <a:pt x="76" y="0"/>
                  </a:moveTo>
                  <a:lnTo>
                    <a:pt x="76" y="0"/>
                  </a:lnTo>
                  <a:cubicBezTo>
                    <a:pt x="46" y="15"/>
                    <a:pt x="30" y="30"/>
                    <a:pt x="0" y="61"/>
                  </a:cubicBezTo>
                  <a:lnTo>
                    <a:pt x="0" y="76"/>
                  </a:lnTo>
                  <a:lnTo>
                    <a:pt x="46" y="15"/>
                  </a:lnTo>
                  <a:lnTo>
                    <a:pt x="0" y="76"/>
                  </a:lnTo>
                  <a:cubicBezTo>
                    <a:pt x="15" y="76"/>
                    <a:pt x="30" y="61"/>
                    <a:pt x="61" y="61"/>
                  </a:cubicBezTo>
                  <a:cubicBezTo>
                    <a:pt x="61" y="30"/>
                    <a:pt x="76" y="15"/>
                    <a:pt x="76" y="0"/>
                  </a:cubicBezTo>
                  <a:close/>
                </a:path>
              </a:pathLst>
            </a:custGeom>
            <a:solidFill>
              <a:srgbClr val="DDDFDF">
                <a:alpha val="100000"/>
              </a:srgbClr>
            </a:solidFill>
            <a:ln w="12700" cap="flat" cmpd="sng">
              <a:noFill/>
              <a:prstDash val="solid"/>
              <a:miter lim="800000"/>
            </a:ln>
          </p:spPr>
          <p:txBody>
            <a:bodyPr anchor="ctr">
              <a:spAutoFit/>
            </a:bodyPr>
            <a:lstStyle>
              <a:defPPr/>
            </a:lstStyle>
            <a:p>
              <a:pPr algn="ctr"/>
              <a:endParaRPr lang="en-US" dirty="0"/>
            </a:p>
          </p:txBody>
        </p:sp>
        <p:sp>
          <p:nvSpPr>
            <p:cNvPr id="56" name="Free Form 56"/>
            <p:cNvSpPr/>
            <p:nvPr/>
          </p:nvSpPr>
          <p:spPr>
            <a:xfrm>
              <a:off x="6157606" y="9700309"/>
              <a:ext cx="624609" cy="679843"/>
            </a:xfrm>
            <a:custGeom>
              <a:avLst/>
              <a:gdLst/>
              <a:ahLst/>
              <a:cxnLst/>
              <a:rect l="0" t="0" r="0" b="0"/>
              <a:pathLst>
                <a:path w="624609" h="679842">
                  <a:moveTo>
                    <a:pt x="599670" y="467267"/>
                  </a:moveTo>
                  <a:cubicBezTo>
                    <a:pt x="585831" y="450226"/>
                    <a:pt x="575363" y="434093"/>
                    <a:pt x="583815" y="411849"/>
                  </a:cubicBezTo>
                  <a:cubicBezTo>
                    <a:pt x="576903" y="407739"/>
                    <a:pt x="571484" y="404291"/>
                    <a:pt x="565865" y="401196"/>
                  </a:cubicBezTo>
                  <a:cubicBezTo>
                    <a:pt x="546300" y="390359"/>
                    <a:pt x="528920" y="372718"/>
                    <a:pt x="502858" y="382447"/>
                  </a:cubicBezTo>
                  <a:cubicBezTo>
                    <a:pt x="499887" y="383570"/>
                    <a:pt x="493837" y="379275"/>
                    <a:pt x="490497" y="376120"/>
                  </a:cubicBezTo>
                  <a:cubicBezTo>
                    <a:pt x="475657" y="362111"/>
                    <a:pt x="461725" y="360587"/>
                    <a:pt x="448456" y="375442"/>
                  </a:cubicBezTo>
                  <a:cubicBezTo>
                    <a:pt x="434278" y="391344"/>
                    <a:pt x="422917" y="409725"/>
                    <a:pt x="409524" y="426381"/>
                  </a:cubicBezTo>
                  <a:cubicBezTo>
                    <a:pt x="398456" y="440174"/>
                    <a:pt x="386249" y="453074"/>
                    <a:pt x="374534" y="466359"/>
                  </a:cubicBezTo>
                  <a:cubicBezTo>
                    <a:pt x="371948" y="464435"/>
                    <a:pt x="369346" y="462526"/>
                    <a:pt x="366776" y="460586"/>
                  </a:cubicBezTo>
                  <a:cubicBezTo>
                    <a:pt x="371332" y="451735"/>
                    <a:pt x="374149" y="441267"/>
                    <a:pt x="380707" y="434309"/>
                  </a:cubicBezTo>
                  <a:cubicBezTo>
                    <a:pt x="406723" y="406738"/>
                    <a:pt x="433847" y="380245"/>
                    <a:pt x="460679" y="353429"/>
                  </a:cubicBezTo>
                  <a:cubicBezTo>
                    <a:pt x="467791" y="346348"/>
                    <a:pt x="472270" y="337589"/>
                    <a:pt x="460802" y="332909"/>
                  </a:cubicBezTo>
                  <a:cubicBezTo>
                    <a:pt x="447979" y="327675"/>
                    <a:pt x="433585" y="324919"/>
                    <a:pt x="419684" y="324057"/>
                  </a:cubicBezTo>
                  <a:cubicBezTo>
                    <a:pt x="405430" y="323195"/>
                    <a:pt x="390882" y="327398"/>
                    <a:pt x="376566" y="326751"/>
                  </a:cubicBezTo>
                  <a:cubicBezTo>
                    <a:pt x="358170" y="325920"/>
                    <a:pt x="333894" y="329014"/>
                    <a:pt x="322795" y="318808"/>
                  </a:cubicBezTo>
                  <a:cubicBezTo>
                    <a:pt x="299412" y="297410"/>
                    <a:pt x="270994" y="292761"/>
                    <a:pt x="244240" y="282047"/>
                  </a:cubicBezTo>
                  <a:cubicBezTo>
                    <a:pt x="220241" y="272441"/>
                    <a:pt x="211035" y="255508"/>
                    <a:pt x="216592" y="229585"/>
                  </a:cubicBezTo>
                  <a:cubicBezTo>
                    <a:pt x="219456" y="216254"/>
                    <a:pt x="216300" y="205324"/>
                    <a:pt x="203230" y="201983"/>
                  </a:cubicBezTo>
                  <a:cubicBezTo>
                    <a:pt x="185573" y="197458"/>
                    <a:pt x="181417" y="184280"/>
                    <a:pt x="175367" y="170072"/>
                  </a:cubicBezTo>
                  <a:cubicBezTo>
                    <a:pt x="170980" y="159835"/>
                    <a:pt x="162221" y="151076"/>
                    <a:pt x="154062" y="143009"/>
                  </a:cubicBezTo>
                  <a:cubicBezTo>
                    <a:pt x="147951" y="136959"/>
                    <a:pt x="138607" y="134112"/>
                    <a:pt x="132618" y="127985"/>
                  </a:cubicBezTo>
                  <a:cubicBezTo>
                    <a:pt x="115777" y="110744"/>
                    <a:pt x="100599" y="91855"/>
                    <a:pt x="83542" y="74876"/>
                  </a:cubicBezTo>
                  <a:cubicBezTo>
                    <a:pt x="60190" y="51600"/>
                    <a:pt x="35775" y="29448"/>
                    <a:pt x="11684" y="6927"/>
                  </a:cubicBezTo>
                  <a:cubicBezTo>
                    <a:pt x="8789" y="4217"/>
                    <a:pt x="5141" y="2309"/>
                    <a:pt x="1847" y="0"/>
                  </a:cubicBezTo>
                  <a:cubicBezTo>
                    <a:pt x="2185" y="20581"/>
                    <a:pt x="1708" y="39839"/>
                    <a:pt x="16009" y="56033"/>
                  </a:cubicBezTo>
                  <a:cubicBezTo>
                    <a:pt x="23152" y="64131"/>
                    <a:pt x="30849" y="75091"/>
                    <a:pt x="31234" y="85051"/>
                  </a:cubicBezTo>
                  <a:cubicBezTo>
                    <a:pt x="31988" y="104201"/>
                    <a:pt x="40686" y="108511"/>
                    <a:pt x="57049" y="107064"/>
                  </a:cubicBezTo>
                  <a:cubicBezTo>
                    <a:pt x="61021" y="106695"/>
                    <a:pt x="65147" y="108280"/>
                    <a:pt x="71535" y="109358"/>
                  </a:cubicBezTo>
                  <a:cubicBezTo>
                    <a:pt x="70596" y="125198"/>
                    <a:pt x="71735" y="140500"/>
                    <a:pt x="68318" y="154693"/>
                  </a:cubicBezTo>
                  <a:cubicBezTo>
                    <a:pt x="64254" y="171565"/>
                    <a:pt x="69334" y="182356"/>
                    <a:pt x="84620" y="186605"/>
                  </a:cubicBezTo>
                  <a:cubicBezTo>
                    <a:pt x="104832" y="192208"/>
                    <a:pt x="111067" y="207171"/>
                    <a:pt x="109389" y="224197"/>
                  </a:cubicBezTo>
                  <a:cubicBezTo>
                    <a:pt x="103416" y="285218"/>
                    <a:pt x="138545" y="331062"/>
                    <a:pt x="165377" y="379722"/>
                  </a:cubicBezTo>
                  <a:cubicBezTo>
                    <a:pt x="174952" y="397055"/>
                    <a:pt x="176660" y="412372"/>
                    <a:pt x="170764" y="430707"/>
                  </a:cubicBezTo>
                  <a:cubicBezTo>
                    <a:pt x="167162" y="441898"/>
                    <a:pt x="167439" y="454321"/>
                    <a:pt x="165977" y="466220"/>
                  </a:cubicBezTo>
                  <a:cubicBezTo>
                    <a:pt x="177892" y="463880"/>
                    <a:pt x="189791" y="461525"/>
                    <a:pt x="201706" y="459339"/>
                  </a:cubicBezTo>
                  <a:cubicBezTo>
                    <a:pt x="202922" y="459124"/>
                    <a:pt x="204292" y="459970"/>
                    <a:pt x="205586" y="460371"/>
                  </a:cubicBezTo>
                  <a:cubicBezTo>
                    <a:pt x="211928" y="488157"/>
                    <a:pt x="200459" y="502766"/>
                    <a:pt x="174474" y="504767"/>
                  </a:cubicBezTo>
                  <a:cubicBezTo>
                    <a:pt x="161867" y="505706"/>
                    <a:pt x="148613" y="511063"/>
                    <a:pt x="137668" y="517728"/>
                  </a:cubicBezTo>
                  <a:cubicBezTo>
                    <a:pt x="119641" y="528704"/>
                    <a:pt x="111929" y="528166"/>
                    <a:pt x="102616" y="509724"/>
                  </a:cubicBezTo>
                  <a:cubicBezTo>
                    <a:pt x="116393" y="496824"/>
                    <a:pt x="131248" y="484478"/>
                    <a:pt x="143902" y="470177"/>
                  </a:cubicBezTo>
                  <a:cubicBezTo>
                    <a:pt x="147550" y="466051"/>
                    <a:pt x="145780" y="450211"/>
                    <a:pt x="144949" y="450088"/>
                  </a:cubicBezTo>
                  <a:cubicBezTo>
                    <a:pt x="132818" y="448271"/>
                    <a:pt x="115377" y="442852"/>
                    <a:pt x="109066" y="448794"/>
                  </a:cubicBezTo>
                  <a:cubicBezTo>
                    <a:pt x="92856" y="464019"/>
                    <a:pt x="79248" y="461941"/>
                    <a:pt x="62545" y="453012"/>
                  </a:cubicBezTo>
                  <a:cubicBezTo>
                    <a:pt x="50338" y="446516"/>
                    <a:pt x="39793" y="446870"/>
                    <a:pt x="32804" y="461818"/>
                  </a:cubicBezTo>
                  <a:cubicBezTo>
                    <a:pt x="26569" y="475118"/>
                    <a:pt x="20535" y="489296"/>
                    <a:pt x="11022" y="500087"/>
                  </a:cubicBezTo>
                  <a:cubicBezTo>
                    <a:pt x="0" y="512495"/>
                    <a:pt x="431" y="523609"/>
                    <a:pt x="9251" y="534616"/>
                  </a:cubicBezTo>
                  <a:cubicBezTo>
                    <a:pt x="18472" y="546115"/>
                    <a:pt x="28524" y="558199"/>
                    <a:pt x="40870" y="565619"/>
                  </a:cubicBezTo>
                  <a:cubicBezTo>
                    <a:pt x="54894" y="574040"/>
                    <a:pt x="59651" y="583876"/>
                    <a:pt x="58050" y="599039"/>
                  </a:cubicBezTo>
                  <a:cubicBezTo>
                    <a:pt x="55895" y="619806"/>
                    <a:pt x="60960" y="625240"/>
                    <a:pt x="80710" y="618959"/>
                  </a:cubicBezTo>
                  <a:cubicBezTo>
                    <a:pt x="99860" y="612878"/>
                    <a:pt x="105525" y="619128"/>
                    <a:pt x="106033" y="637416"/>
                  </a:cubicBezTo>
                  <a:cubicBezTo>
                    <a:pt x="106464" y="651671"/>
                    <a:pt x="112067" y="660784"/>
                    <a:pt x="129894" y="660045"/>
                  </a:cubicBezTo>
                  <a:cubicBezTo>
                    <a:pt x="142070" y="659537"/>
                    <a:pt x="155032" y="663925"/>
                    <a:pt x="166716" y="668497"/>
                  </a:cubicBezTo>
                  <a:cubicBezTo>
                    <a:pt x="195749" y="679842"/>
                    <a:pt x="207448" y="673176"/>
                    <a:pt x="209219" y="642758"/>
                  </a:cubicBezTo>
                  <a:cubicBezTo>
                    <a:pt x="209511" y="637801"/>
                    <a:pt x="210804" y="632921"/>
                    <a:pt x="211697" y="628011"/>
                  </a:cubicBezTo>
                  <a:cubicBezTo>
                    <a:pt x="213714" y="616896"/>
                    <a:pt x="220271" y="613063"/>
                    <a:pt x="230185" y="618266"/>
                  </a:cubicBezTo>
                  <a:cubicBezTo>
                    <a:pt x="251259" y="629335"/>
                    <a:pt x="271672" y="625332"/>
                    <a:pt x="292531" y="617681"/>
                  </a:cubicBezTo>
                  <a:cubicBezTo>
                    <a:pt x="371240" y="588895"/>
                    <a:pt x="450149" y="560739"/>
                    <a:pt x="528704" y="531491"/>
                  </a:cubicBezTo>
                  <a:cubicBezTo>
                    <a:pt x="544175" y="525733"/>
                    <a:pt x="555013" y="524794"/>
                    <a:pt x="564234" y="541235"/>
                  </a:cubicBezTo>
                  <a:cubicBezTo>
                    <a:pt x="570484" y="552334"/>
                    <a:pt x="580428" y="559892"/>
                    <a:pt x="592989" y="547162"/>
                  </a:cubicBezTo>
                  <a:cubicBezTo>
                    <a:pt x="595160" y="542805"/>
                    <a:pt x="596761" y="538018"/>
                    <a:pt x="599624" y="534169"/>
                  </a:cubicBezTo>
                  <a:cubicBezTo>
                    <a:pt x="623485" y="502181"/>
                    <a:pt x="624609" y="498040"/>
                    <a:pt x="599670" y="467267"/>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sp>
          <p:nvSpPr>
            <p:cNvPr id="57" name="Free Form 57"/>
            <p:cNvSpPr/>
            <p:nvPr/>
          </p:nvSpPr>
          <p:spPr>
            <a:xfrm>
              <a:off x="6393081" y="10813032"/>
              <a:ext cx="20028" cy="13532"/>
            </a:xfrm>
            <a:custGeom>
              <a:avLst/>
              <a:gdLst/>
              <a:ahLst/>
              <a:cxnLst/>
              <a:rect l="0" t="0" r="0" b="0"/>
              <a:pathLst>
                <a:path w="20027" h="13531">
                  <a:moveTo>
                    <a:pt x="16856" y="8004"/>
                  </a:moveTo>
                  <a:cubicBezTo>
                    <a:pt x="16409" y="5526"/>
                    <a:pt x="17518" y="6773"/>
                    <a:pt x="18318" y="5711"/>
                  </a:cubicBezTo>
                  <a:cubicBezTo>
                    <a:pt x="18996" y="4756"/>
                    <a:pt x="19488" y="4110"/>
                    <a:pt x="18857" y="2940"/>
                  </a:cubicBezTo>
                  <a:cubicBezTo>
                    <a:pt x="17302" y="0"/>
                    <a:pt x="9929" y="153"/>
                    <a:pt x="7496" y="1031"/>
                  </a:cubicBezTo>
                  <a:cubicBezTo>
                    <a:pt x="7219" y="1123"/>
                    <a:pt x="6911" y="1339"/>
                    <a:pt x="6865" y="1662"/>
                  </a:cubicBezTo>
                  <a:cubicBezTo>
                    <a:pt x="6434" y="4341"/>
                    <a:pt x="8759" y="4448"/>
                    <a:pt x="9482" y="6419"/>
                  </a:cubicBezTo>
                  <a:cubicBezTo>
                    <a:pt x="9482" y="6480"/>
                    <a:pt x="9528" y="6511"/>
                    <a:pt x="9544" y="6557"/>
                  </a:cubicBezTo>
                  <a:cubicBezTo>
                    <a:pt x="9513" y="6650"/>
                    <a:pt x="9482" y="6727"/>
                    <a:pt x="9467" y="6834"/>
                  </a:cubicBezTo>
                  <a:cubicBezTo>
                    <a:pt x="9344" y="7850"/>
                    <a:pt x="4033" y="6557"/>
                    <a:pt x="3094" y="6480"/>
                  </a:cubicBezTo>
                  <a:cubicBezTo>
                    <a:pt x="2078" y="6403"/>
                    <a:pt x="1539" y="6604"/>
                    <a:pt x="631" y="7065"/>
                  </a:cubicBezTo>
                  <a:cubicBezTo>
                    <a:pt x="76" y="7373"/>
                    <a:pt x="0" y="8374"/>
                    <a:pt x="631" y="8651"/>
                  </a:cubicBezTo>
                  <a:cubicBezTo>
                    <a:pt x="3371" y="9821"/>
                    <a:pt x="6465" y="9944"/>
                    <a:pt x="8759" y="11991"/>
                  </a:cubicBezTo>
                  <a:cubicBezTo>
                    <a:pt x="10129" y="13223"/>
                    <a:pt x="10575" y="13361"/>
                    <a:pt x="12546" y="13408"/>
                  </a:cubicBezTo>
                  <a:cubicBezTo>
                    <a:pt x="15086" y="13454"/>
                    <a:pt x="20027" y="13531"/>
                    <a:pt x="18226" y="9652"/>
                  </a:cubicBezTo>
                  <a:cubicBezTo>
                    <a:pt x="18057" y="9313"/>
                    <a:pt x="16902" y="8251"/>
                    <a:pt x="16856" y="8004"/>
                  </a:cubicBezTo>
                  <a:close/>
                </a:path>
              </a:pathLst>
            </a:custGeom>
            <a:solidFill>
              <a:srgbClr val="A9151F">
                <a:alpha val="100000"/>
              </a:srgbClr>
            </a:solidFill>
            <a:ln w="12700" cap="flat" cmpd="sng">
              <a:noFill/>
              <a:prstDash val="solid"/>
              <a:miter lim="800000"/>
            </a:ln>
          </p:spPr>
          <p:txBody>
            <a:bodyPr anchor="ctr">
              <a:spAutoFit/>
            </a:bodyPr>
            <a:lstStyle>
              <a:defPPr/>
            </a:lstStyle>
            <a:p>
              <a:pPr algn="ctr"/>
              <a:endParaRPr lang="en-US" dirty="0"/>
            </a:p>
          </p:txBody>
        </p:sp>
      </p:grpSp>
      <p:sp>
        <p:nvSpPr>
          <p:cNvPr id="58" name="Rectangle 58"/>
          <p:cNvSpPr/>
          <p:nvPr/>
        </p:nvSpPr>
        <p:spPr>
          <a:xfrm>
            <a:off x="1585591" y="1775520"/>
            <a:ext cx="220980" cy="23752"/>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59" name="Free Form 59"/>
          <p:cNvSpPr/>
          <p:nvPr/>
        </p:nvSpPr>
        <p:spPr>
          <a:xfrm>
            <a:off x="1585726" y="2795871"/>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0" name="Free Form 60"/>
          <p:cNvSpPr/>
          <p:nvPr/>
        </p:nvSpPr>
        <p:spPr>
          <a:xfrm>
            <a:off x="1585726" y="3347874"/>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1" name="Free Form 61"/>
          <p:cNvSpPr/>
          <p:nvPr/>
        </p:nvSpPr>
        <p:spPr>
          <a:xfrm>
            <a:off x="1585726" y="3869523"/>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2" name="Free Form 62"/>
          <p:cNvSpPr/>
          <p:nvPr/>
        </p:nvSpPr>
        <p:spPr>
          <a:xfrm>
            <a:off x="1585726" y="4405229"/>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3" name="Free Form 63"/>
          <p:cNvSpPr/>
          <p:nvPr/>
        </p:nvSpPr>
        <p:spPr>
          <a:xfrm>
            <a:off x="1585726" y="2452665"/>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4" name="Free Form 64"/>
          <p:cNvSpPr/>
          <p:nvPr/>
        </p:nvSpPr>
        <p:spPr>
          <a:xfrm>
            <a:off x="1585726" y="4944017"/>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5" name="Free Form 65"/>
          <p:cNvSpPr/>
          <p:nvPr/>
        </p:nvSpPr>
        <p:spPr>
          <a:xfrm>
            <a:off x="1585726" y="5482805"/>
            <a:ext cx="6249786" cy="0"/>
          </a:xfrm>
          <a:custGeom>
            <a:avLst/>
            <a:gdLst/>
            <a:ahLst/>
            <a:cxnLst/>
            <a:rect l="0" t="0" r="0" b="0"/>
            <a:pathLst>
              <a:path w="6249785">
                <a:moveTo>
                  <a:pt x="0" y="0"/>
                </a:moveTo>
                <a:lnTo>
                  <a:pt x="6249785"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6" name="TextBox 66"/>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9. </a:t>
            </a:r>
          </a:p>
        </p:txBody>
      </p:sp>
      <p:sp>
        <p:nvSpPr>
          <p:cNvPr id="67" name="TextBox 67"/>
          <p:cNvSpPr txBox="1"/>
          <p:nvPr/>
        </p:nvSpPr>
        <p:spPr>
          <a:xfrm>
            <a:off x="3004418" y="752709"/>
            <a:ext cx="3606492" cy="246303"/>
          </a:xfrm>
          <a:prstGeom prst="rect">
            <a:avLst/>
          </a:prstGeom>
          <a:noFill/>
          <a:ln>
            <a:noFill/>
          </a:ln>
        </p:spPr>
        <p:txBody>
          <a:bodyPr wrap="square" lIns="0" tIns="0" rIns="0" bIns="0" anchor="t"/>
          <a:lstStyle/>
          <a:p>
            <a:pPr algn="ctr">
              <a:lnSpc>
                <a:spcPts val="1939"/>
              </a:lnSpc>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COMITÉ D’EXAMEN </a:t>
            </a:r>
          </a:p>
        </p:txBody>
      </p:sp>
      <p:sp>
        <p:nvSpPr>
          <p:cNvPr id="68" name="TextBox 68"/>
          <p:cNvSpPr txBox="1"/>
          <p:nvPr/>
        </p:nvSpPr>
        <p:spPr>
          <a:xfrm>
            <a:off x="1585574" y="1199456"/>
            <a:ext cx="2311299" cy="172444"/>
          </a:xfrm>
          <a:prstGeom prst="rect">
            <a:avLst/>
          </a:prstGeom>
          <a:noFill/>
          <a:ln>
            <a:noFill/>
          </a:ln>
        </p:spPr>
        <p:txBody>
          <a:bodyPr wrap="square" lIns="0" tIns="0" rIns="0" bIns="0" anchor="t"/>
          <a:lstStyle/>
          <a:p>
            <a:pPr>
              <a:lnSpc>
                <a:spcPts val="1212"/>
              </a:lnSpc>
              <a:spcAft>
                <a:spcPts val="1200"/>
              </a:spcAft>
              <a:defRPr lang="en-US"/>
            </a:pPr>
            <a:r>
              <a:rPr lang="fr-CA" sz="1264" b="1" i="0" strike="noStrike" cap="none" spc="0" baseline="0" dirty="0">
                <a:solidFill>
                  <a:srgbClr val="181818"/>
                </a:solidFill>
                <a:effectLst/>
                <a:latin typeface="Helvetica NeueLTPro-Hv" charset="77"/>
                <a:ea typeface="Helvetica NeueLTPro-Hv" charset="77"/>
                <a:cs typeface="Helvetica NeueLTPro-Hv" charset="77"/>
              </a:rPr>
              <a:t>COMITÉ D’EXAMEN</a:t>
            </a:r>
            <a:r>
              <a:rPr lang="fr-CA" sz="1264" b="1" i="0" strike="noStrike" cap="none" spc="0" baseline="0" dirty="0">
                <a:solidFill>
                  <a:srgbClr val="C00000"/>
                </a:solidFill>
                <a:effectLst/>
                <a:latin typeface="Helvetica NeueLTPro-Hv" charset="77"/>
                <a:ea typeface="Helvetica NeueLTPro-Hv" charset="77"/>
                <a:cs typeface="Helvetica NeueLTPro-Hv" charset="77"/>
              </a:rPr>
              <a:t> </a:t>
            </a:r>
          </a:p>
        </p:txBody>
      </p:sp>
      <p:sp>
        <p:nvSpPr>
          <p:cNvPr id="69" name="TextBox 69"/>
          <p:cNvSpPr txBox="1"/>
          <p:nvPr/>
        </p:nvSpPr>
        <p:spPr>
          <a:xfrm>
            <a:off x="1585575" y="1919536"/>
            <a:ext cx="6471459" cy="338667"/>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Kimber-Lea Fiege</a:t>
            </a:r>
            <a:r>
              <a:rPr lang="fr-CA" sz="1182" b="0" i="0" strike="noStrike" cap="none" spc="0" baseline="0" dirty="0">
                <a:solidFill>
                  <a:srgbClr val="000000"/>
                </a:solidFill>
                <a:effectLst/>
                <a:latin typeface="Helvetica NeueLTPro-Lt" charset="77"/>
                <a:ea typeface="Helvetica NeueLTPro-Lt" charset="77"/>
                <a:cs typeface="Helvetica NeueLTPro-Lt" charset="77"/>
              </a:rPr>
              <a:t>	Organisme </a:t>
            </a:r>
            <a:r>
              <a:rPr lang="fr-CA" sz="1182" dirty="0">
                <a:solidFill>
                  <a:srgbClr val="000000"/>
                </a:solidFill>
                <a:latin typeface="Helvetica NeueLTPro-Lt" charset="77"/>
                <a:ea typeface="Helvetica NeueLTPro-Lt" charset="77"/>
                <a:cs typeface="Helvetica NeueLTPro-Lt" charset="77"/>
              </a:rPr>
              <a:t>d’attribution </a:t>
            </a:r>
            <a:r>
              <a:rPr lang="fr-CA" sz="1182" b="0" i="0" strike="noStrike" cap="none" spc="0" baseline="0" dirty="0">
                <a:solidFill>
                  <a:srgbClr val="000000"/>
                </a:solidFill>
                <a:effectLst/>
                <a:latin typeface="Helvetica NeueLTPro-Lt" charset="77"/>
                <a:ea typeface="Helvetica NeueLTPro-Lt" charset="77"/>
                <a:cs typeface="Helvetica NeueLTPro-Lt" charset="77"/>
              </a:rPr>
              <a:t>du droit </a:t>
            </a:r>
            <a:r>
              <a:rPr lang="fr-CA" sz="1182" dirty="0">
                <a:solidFill>
                  <a:srgbClr val="000000"/>
                </a:solidFill>
                <a:latin typeface="Helvetica NeueLTPro-Lt" charset="77"/>
                <a:ea typeface="Helvetica NeueLTPro-Lt" charset="77"/>
                <a:cs typeface="Helvetica NeueLTPro-Lt" charset="77"/>
              </a:rPr>
              <a:t>d’exercice </a:t>
            </a:r>
            <a:r>
              <a:rPr lang="fr-CA" sz="1182" b="0" i="0" strike="noStrike" cap="none" spc="0" baseline="0" dirty="0">
                <a:solidFill>
                  <a:srgbClr val="000000"/>
                </a:solidFill>
                <a:effectLst/>
                <a:latin typeface="Helvetica NeueLTPro-Lt" charset="77"/>
                <a:ea typeface="Helvetica NeueLTPro-Lt" charset="77"/>
                <a:cs typeface="Helvetica NeueLTPro-Lt" charset="77"/>
              </a:rPr>
              <a:t>pour les assistants médicaux d’urgence de la Colombie-Britannique </a:t>
            </a:r>
          </a:p>
        </p:txBody>
      </p:sp>
      <p:sp>
        <p:nvSpPr>
          <p:cNvPr id="70" name="TextBox 70"/>
          <p:cNvSpPr txBox="1"/>
          <p:nvPr/>
        </p:nvSpPr>
        <p:spPr>
          <a:xfrm>
            <a:off x="1585575" y="2564336"/>
            <a:ext cx="6339610" cy="153939"/>
          </a:xfrm>
          <a:prstGeom prst="rect">
            <a:avLst/>
          </a:prstGeom>
          <a:noFill/>
          <a:ln>
            <a:noFill/>
          </a:ln>
        </p:spPr>
        <p:txBody>
          <a:bodyPr wrap="square" lIns="0" tIns="0" rIns="0" bIns="0" anchor="t"/>
          <a:lstStyle/>
          <a:p>
            <a:pPr marL="3771900" indent="-37719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Jacqueline Messer-Lepage </a:t>
            </a:r>
            <a:r>
              <a:rPr lang="fr-CA" sz="1182" b="0" i="0" strike="noStrike" cap="none" spc="0" baseline="0" dirty="0">
                <a:solidFill>
                  <a:srgbClr val="000000"/>
                </a:solidFill>
                <a:effectLst/>
                <a:latin typeface="Helvetica NeueLTPro-Lt" charset="77"/>
                <a:ea typeface="Helvetica NeueLTPro-Lt" charset="77"/>
                <a:cs typeface="Helvetica NeueLTPro-Lt" charset="77"/>
              </a:rPr>
              <a:t>(présidente)	Saskatchewan College of Paramedics</a:t>
            </a:r>
            <a:r>
              <a:rPr lang="fr-CA" sz="1085" b="1" i="0" strike="noStrike" cap="none" spc="0" baseline="0" dirty="0">
                <a:solidFill>
                  <a:srgbClr val="000000"/>
                </a:solidFill>
                <a:effectLst/>
                <a:latin typeface="Helvetica NeueLTPro-Bd" charset="77"/>
                <a:ea typeface="Helvetica NeueLTPro-Bd" charset="77"/>
                <a:cs typeface="Helvetica NeueLTPro-Bd" charset="77"/>
              </a:rPr>
              <a:t>  </a:t>
            </a:r>
          </a:p>
        </p:txBody>
      </p:sp>
      <p:sp>
        <p:nvSpPr>
          <p:cNvPr id="71" name="TextBox 71"/>
          <p:cNvSpPr txBox="1"/>
          <p:nvPr/>
        </p:nvSpPr>
        <p:spPr>
          <a:xfrm>
            <a:off x="1585575" y="2915319"/>
            <a:ext cx="6010726" cy="346043"/>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Joy Pritchett-Sheridan </a:t>
            </a:r>
            <a:r>
              <a:rPr lang="fr-CA" sz="1182" b="0" i="0" strike="noStrike" cap="none" spc="0" baseline="0" dirty="0">
                <a:solidFill>
                  <a:srgbClr val="000000"/>
                </a:solidFill>
                <a:effectLst/>
                <a:latin typeface="Helvetica NeueLTPro-Lt" charset="77"/>
                <a:ea typeface="Helvetica NeueLTPro-Lt" charset="77"/>
                <a:cs typeface="Helvetica NeueLTPro-Lt" charset="77"/>
              </a:rPr>
              <a:t>	Direction des services médicaux d’urgence de Santé Manitoba</a:t>
            </a:r>
          </a:p>
        </p:txBody>
      </p:sp>
      <p:sp>
        <p:nvSpPr>
          <p:cNvPr id="72" name="TextBox 72"/>
          <p:cNvSpPr txBox="1"/>
          <p:nvPr/>
        </p:nvSpPr>
        <p:spPr>
          <a:xfrm>
            <a:off x="1585583" y="3986741"/>
            <a:ext cx="6463454" cy="338666"/>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Johanne Chretien </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et des Services sociaux du Québec </a:t>
            </a:r>
          </a:p>
        </p:txBody>
      </p:sp>
      <p:sp>
        <p:nvSpPr>
          <p:cNvPr id="73" name="TextBox 73"/>
          <p:cNvSpPr txBox="1"/>
          <p:nvPr/>
        </p:nvSpPr>
        <p:spPr>
          <a:xfrm>
            <a:off x="1585737" y="4522450"/>
            <a:ext cx="5702223" cy="338666"/>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Karl Kowalczyk</a:t>
            </a:r>
            <a:r>
              <a:rPr lang="fr-CA" sz="1182" b="0" i="0" strike="noStrike" cap="none" spc="0" baseline="0" dirty="0">
                <a:solidFill>
                  <a:srgbClr val="000000"/>
                </a:solidFill>
                <a:effectLst/>
                <a:latin typeface="Helvetica NeueLTPro-Lt" charset="77"/>
                <a:ea typeface="Helvetica NeueLTPro-Lt" charset="77"/>
                <a:cs typeface="Helvetica NeueLTPro-Lt" charset="77"/>
              </a:rPr>
              <a:t>	College of Paramedics of Nova Scotia   </a:t>
            </a:r>
          </a:p>
        </p:txBody>
      </p:sp>
      <p:sp>
        <p:nvSpPr>
          <p:cNvPr id="74" name="TextBox 74"/>
          <p:cNvSpPr txBox="1"/>
          <p:nvPr/>
        </p:nvSpPr>
        <p:spPr>
          <a:xfrm>
            <a:off x="1585737" y="5058159"/>
            <a:ext cx="6230235" cy="338666"/>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James Sullivan</a:t>
            </a:r>
            <a:r>
              <a:rPr lang="fr-CA" sz="1182" b="0" i="0" strike="noStrike" cap="none" spc="0" baseline="0" dirty="0">
                <a:solidFill>
                  <a:srgbClr val="000000"/>
                </a:solidFill>
                <a:effectLst/>
                <a:latin typeface="Helvetica NeueLTPro-Lt" charset="77"/>
                <a:ea typeface="Helvetica NeueLTPro-Lt" charset="77"/>
                <a:cs typeface="Helvetica NeueLTPro-Lt" charset="77"/>
              </a:rPr>
              <a:t>	Conseil des services médicaux d’urgence de l’Île-du-Prince-Édouard</a:t>
            </a:r>
            <a:r>
              <a:rPr lang="fr-CA" sz="1085" b="1" i="0" strike="noStrike" cap="none" spc="0" baseline="0" dirty="0">
                <a:solidFill>
                  <a:srgbClr val="000000"/>
                </a:solidFill>
                <a:effectLst/>
                <a:latin typeface="Helvetica NeueLTPro-Bd" charset="77"/>
                <a:ea typeface="Helvetica NeueLTPro-Bd" charset="77"/>
                <a:cs typeface="Helvetica NeueLTPro-Bd" charset="77"/>
              </a:rPr>
              <a:t>  </a:t>
            </a:r>
          </a:p>
        </p:txBody>
      </p:sp>
      <p:sp>
        <p:nvSpPr>
          <p:cNvPr id="75" name="TextBox 75"/>
          <p:cNvSpPr txBox="1"/>
          <p:nvPr/>
        </p:nvSpPr>
        <p:spPr>
          <a:xfrm>
            <a:off x="1587522" y="6230097"/>
            <a:ext cx="6305820" cy="3646620"/>
          </a:xfrm>
          <a:prstGeom prst="rect">
            <a:avLst/>
          </a:prstGeom>
          <a:noFill/>
          <a:ln>
            <a:noFill/>
          </a:ln>
        </p:spPr>
        <p:txBody>
          <a:bodyPr wrap="square" lIns="0" tIns="0" rIns="0" bIns="0" anchor="t"/>
          <a:lstStyle/>
          <a:p>
            <a:pPr>
              <a:spcAft>
                <a:spcPts val="200"/>
              </a:spcAft>
              <a:defRPr lang="en-US"/>
            </a:pPr>
            <a:r>
              <a:rPr lang="fr-CA" sz="1100" b="0" i="0" strike="noStrike" cap="none" spc="0" baseline="0" dirty="0">
                <a:solidFill>
                  <a:srgbClr val="000000"/>
                </a:solidFill>
                <a:effectLst/>
                <a:latin typeface="Helvetica NeueLTPro-Lt" charset="77"/>
                <a:ea typeface="Helvetica NeueLTPro-Lt" charset="77"/>
                <a:cs typeface="Helvetica NeueLTPro-Lt" charset="77"/>
              </a:rPr>
              <a:t>L’examen d’admissibilité à la pratique des PSP et des PSA continue d’être livré par la firme mandatée par l’OCRP, Yardstick Assessment Strategies, sous la supervision et avec la collaboration et le soutien de l’équipe de gestion des examens de l’OCRP et du comité d’examen.</a:t>
            </a:r>
          </a:p>
          <a:p>
            <a:pPr>
              <a:spcAft>
                <a:spcPts val="200"/>
              </a:spcAft>
              <a:defRPr lang="en-US"/>
            </a:pPr>
            <a:endParaRPr lang="en-US" sz="1100" dirty="0">
              <a:latin typeface="Helvetica NeueLTPro-Lt" charset="77"/>
              <a:ea typeface="Helvetica NeueLTPro-Lt" charset="77"/>
              <a:cs typeface="Helvetica NeueLTPro-Lt" charset="77"/>
            </a:endParaRPr>
          </a:p>
          <a:p>
            <a:pPr>
              <a:spcAft>
                <a:spcPts val="200"/>
              </a:spcAft>
              <a:defRPr lang="en-US"/>
            </a:pPr>
            <a:r>
              <a:rPr lang="fr-CA" sz="1100" b="0" i="0" strike="noStrike" cap="none" spc="0" baseline="0" dirty="0">
                <a:solidFill>
                  <a:srgbClr val="000000"/>
                </a:solidFill>
                <a:effectLst/>
                <a:latin typeface="Helvetica NeueLTPro-Lt" charset="77"/>
                <a:ea typeface="Helvetica NeueLTPro-Lt" charset="77"/>
                <a:cs typeface="Helvetica NeueLTPro-Lt" charset="77"/>
              </a:rPr>
              <a:t>Six provinces utilisent actuellement l’examen d’admissibilité à la pratique de l’OCRP : la Colombie-Britannique, la Saskatchewan, le Manitoba, la Nouvelle-Écosse, l’Île-du-Prince-Édouard et Terre-Neuve-et-Labrador, et tous les membres du groupe sont représentés au comité d’examen.  </a:t>
            </a:r>
          </a:p>
          <a:p>
            <a:pPr>
              <a:spcAft>
                <a:spcPts val="200"/>
              </a:spcAft>
              <a:defRPr lang="en-US"/>
            </a:pPr>
            <a:endParaRPr lang="en-US" sz="1100" dirty="0">
              <a:latin typeface="Helvetica NeueLTPro-Lt" charset="77"/>
              <a:ea typeface="Helvetica NeueLTPro-Lt" charset="77"/>
              <a:cs typeface="Helvetica NeueLTPro-Lt" charset="77"/>
            </a:endParaRPr>
          </a:p>
          <a:p>
            <a:pPr>
              <a:spcAft>
                <a:spcPts val="200"/>
              </a:spcAft>
              <a:defRPr lang="en-US"/>
            </a:pPr>
            <a:r>
              <a:rPr lang="fr-CA" sz="1100" b="0" i="0" strike="noStrike" cap="none" spc="0" baseline="0" dirty="0">
                <a:solidFill>
                  <a:srgbClr val="000000"/>
                </a:solidFill>
                <a:effectLst/>
                <a:latin typeface="Helvetica NeueLTPro-Lt" charset="77"/>
                <a:ea typeface="Helvetica NeueLTPro-Lt" charset="77"/>
                <a:cs typeface="Helvetica NeueLTPro-Lt" charset="77"/>
              </a:rPr>
              <a:t>Le comité d’examen est chargé de déterminer, à l’échelle nationale, les besoins substantiels liés au développement, à l’administration et à la livraison des examens de l’OCRP et des tests préparatoires pour formuler des recommandations au conseil de l’OCRP, les décisions politiques, la sélection du fournisseur d’examen et l’évaluation du rendement des fournisseurs et la surveillance de l’assurance de la qualité pour les examens de l’OCRP. De plus, le comité d’examen examine les plaintes des candidats et supervise le travail du groupe de travail sur l’examen. </a:t>
            </a:r>
          </a:p>
          <a:p>
            <a:pPr>
              <a:spcAft>
                <a:spcPts val="200"/>
              </a:spcAft>
              <a:defRPr lang="en-US"/>
            </a:pPr>
            <a:endParaRPr lang="en-US" sz="1100" dirty="0">
              <a:latin typeface="Helvetica NeueLTPro-Lt" charset="77"/>
              <a:ea typeface="Helvetica NeueLTPro-Lt" charset="77"/>
              <a:cs typeface="Helvetica NeueLTPro-Lt" charset="77"/>
            </a:endParaRPr>
          </a:p>
          <a:p>
            <a:pPr>
              <a:spcAft>
                <a:spcPts val="200"/>
              </a:spcAft>
              <a:defRPr lang="en-US"/>
            </a:pPr>
            <a:r>
              <a:rPr lang="fr-CA" sz="1100" b="0" i="0" strike="noStrike" cap="none" spc="0" baseline="0" dirty="0">
                <a:solidFill>
                  <a:srgbClr val="000000"/>
                </a:solidFill>
                <a:effectLst/>
                <a:latin typeface="Helvetica NeueLTPro-Lt" charset="77"/>
                <a:ea typeface="Helvetica NeueLTPro-Lt" charset="77"/>
                <a:cs typeface="Helvetica NeueLTPro-Lt" charset="77"/>
              </a:rPr>
              <a:t>Le comité d’examen s’est réuni quatre fois tout au long de 2019/2020, après chaque séance d’examen.</a:t>
            </a:r>
          </a:p>
        </p:txBody>
      </p:sp>
      <p:sp>
        <p:nvSpPr>
          <p:cNvPr id="79" name="TextBox 79"/>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80" name="TextBox 7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1F40371-1AD1-5645-9CAF-567851EE8A59}"/>
              </a:ext>
            </a:extLst>
          </p:cNvPr>
          <p:cNvSpPr txBox="1"/>
          <p:nvPr/>
        </p:nvSpPr>
        <p:spPr>
          <a:xfrm>
            <a:off x="1585737" y="5607089"/>
            <a:ext cx="6230235" cy="502128"/>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Ken Driscoll</a:t>
            </a:r>
            <a:r>
              <a:rPr lang="fr-CA" sz="1182" b="0" i="0" strike="noStrike" cap="none" spc="0" baseline="0" dirty="0">
                <a:solidFill>
                  <a:srgbClr val="000000"/>
                </a:solidFill>
                <a:effectLst/>
                <a:latin typeface="Helvetica NeueLTPro-Lt" charset="77"/>
                <a:ea typeface="Helvetica NeueLTPro-Lt" charset="77"/>
                <a:cs typeface="Helvetica NeueLTPro-Lt" charset="77"/>
              </a:rPr>
              <a:t>	Programme de surveillance médicale provincial de Terre-Neuve-et-Labrador</a:t>
            </a:r>
            <a:endParaRPr sz="1085" b="1" dirty="0">
              <a:latin typeface="Helvetica NeueLTPro-Bd" charset="77"/>
              <a:ea typeface="Helvetica NeueLTPro-Bd" charset="77"/>
              <a:cs typeface="Helvetica NeueLTPro-Bd" charset="77"/>
            </a:endParaRPr>
          </a:p>
        </p:txBody>
      </p:sp>
      <p:sp>
        <p:nvSpPr>
          <p:cNvPr id="81" name="TextBox 7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583D220-1CE3-8B4B-B955-88F1B0C0AEFE}"/>
              </a:ext>
            </a:extLst>
          </p:cNvPr>
          <p:cNvSpPr txBox="1"/>
          <p:nvPr/>
        </p:nvSpPr>
        <p:spPr>
          <a:xfrm>
            <a:off x="1585575" y="3497210"/>
            <a:ext cx="6010726" cy="346043"/>
          </a:xfrm>
          <a:prstGeom prst="rect">
            <a:avLst/>
          </a:prstGeom>
          <a:noFill/>
          <a:ln>
            <a:noFill/>
          </a:ln>
        </p:spPr>
        <p:txBody>
          <a:bodyPr wrap="square" lIns="0" tIns="0" rIns="0" bIns="0" anchor="t"/>
          <a:lstStyle/>
          <a:p>
            <a:pPr marL="3771900" indent="-37719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Mike Eby</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de l’Ontario</a:t>
            </a:r>
            <a:endParaRPr sz="1182" strike="sngStrike" dirty="0">
              <a:solidFill>
                <a:srgbClr val="FF0000"/>
              </a:solidFill>
              <a:highlight>
                <a:srgbClr val="FFFF00"/>
              </a:highlight>
              <a:latin typeface="Helvetica NeueLTPro-Lt" charset="77"/>
              <a:ea typeface="Helvetica NeueLTPro-Lt" charset="77"/>
              <a:cs typeface="Helvetica NeueLTPro-Lt" charset="77"/>
            </a:endParaRPr>
          </a:p>
        </p:txBody>
      </p:sp>
      <p:sp>
        <p:nvSpPr>
          <p:cNvPr id="82" name="Rectangle 8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6A26BC9-6134-7D41-9D08-4673B5DFB9CA}"/>
              </a:ext>
            </a:extLst>
          </p:cNvPr>
          <p:cNvSpPr/>
          <p:nvPr/>
        </p:nvSpPr>
        <p:spPr>
          <a:xfrm>
            <a:off x="1488665" y="1487488"/>
            <a:ext cx="860014" cy="276120"/>
          </a:xfrm>
          <a:prstGeom prst="rect">
            <a:avLst/>
          </a:prstGeom>
        </p:spPr>
        <p:txBody>
          <a:bodyPr wrap="none">
            <a:spAutoFit/>
          </a:bodyPr>
          <a:lstStyle/>
          <a:p>
            <a:r>
              <a:rPr lang="fr-CA" sz="1210" b="1" i="0" strike="noStrike" cap="none" spc="0" baseline="0" dirty="0">
                <a:solidFill>
                  <a:srgbClr val="C00000"/>
                </a:solidFill>
                <a:effectLst/>
                <a:latin typeface="Helvetica NeueLTPro-Hv" charset="77"/>
                <a:ea typeface="Helvetica NeueLTPro-Hv" charset="77"/>
                <a:cs typeface="Helvetica NeueLTPro-Hv" charset="77"/>
              </a:rPr>
              <a:t>Membres</a:t>
            </a:r>
            <a:endParaRPr lang="en-US" sz="1210" dirty="0"/>
          </a:p>
        </p:txBody>
      </p:sp>
      <p:pic>
        <p:nvPicPr>
          <p:cNvPr id="83" name="Picture 8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85BA19D-8FF7-B643-96B1-ED0EBBB15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4" name="Rectangle 8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3602345D-677F-AB4C-8AD2-CB398D07155A}"/>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5" name="Straight Connector 8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3BC5EB80-5B13-EB44-89CF-6DFF17DE1741}"/>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E85CED3-172B-A140-B2A2-DB20527E0FA2}"/>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8"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D19396F-CC39-7344-98AE-0731DD61153B}"/>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9.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2080352" y="1854277"/>
            <a:ext cx="220995" cy="23752"/>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 name="Free Form 3"/>
          <p:cNvSpPr/>
          <p:nvPr/>
        </p:nvSpPr>
        <p:spPr>
          <a:xfrm>
            <a:off x="2094816" y="2615345"/>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4" name="Free Form 4"/>
          <p:cNvSpPr/>
          <p:nvPr/>
        </p:nvSpPr>
        <p:spPr>
          <a:xfrm>
            <a:off x="2094816" y="3157666"/>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5" name="Free Form 5"/>
          <p:cNvSpPr/>
          <p:nvPr/>
        </p:nvSpPr>
        <p:spPr>
          <a:xfrm>
            <a:off x="2094816" y="3678009"/>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 name="Free Form 6"/>
          <p:cNvSpPr/>
          <p:nvPr/>
        </p:nvSpPr>
        <p:spPr>
          <a:xfrm>
            <a:off x="2094816" y="4037842"/>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7" name="Free Form 7"/>
          <p:cNvSpPr/>
          <p:nvPr/>
        </p:nvSpPr>
        <p:spPr>
          <a:xfrm>
            <a:off x="2094816" y="4386310"/>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8" name="Free Form 8"/>
          <p:cNvSpPr/>
          <p:nvPr/>
        </p:nvSpPr>
        <p:spPr>
          <a:xfrm>
            <a:off x="2094816" y="4916408"/>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9" name="Free Form 9"/>
          <p:cNvSpPr/>
          <p:nvPr/>
        </p:nvSpPr>
        <p:spPr>
          <a:xfrm>
            <a:off x="2094816" y="2283218"/>
            <a:ext cx="5245932" cy="0"/>
          </a:xfrm>
          <a:custGeom>
            <a:avLst/>
            <a:gdLst/>
            <a:ahLst/>
            <a:cxnLst/>
            <a:rect l="0" t="0" r="0" b="0"/>
            <a:pathLst>
              <a:path w="5245931">
                <a:moveTo>
                  <a:pt x="0" y="0"/>
                </a:moveTo>
                <a:lnTo>
                  <a:pt x="5245931"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0" name="TextBox 10"/>
          <p:cNvSpPr txBox="1"/>
          <p:nvPr/>
        </p:nvSpPr>
        <p:spPr>
          <a:xfrm>
            <a:off x="8855965" y="246303"/>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11. </a:t>
            </a:r>
          </a:p>
        </p:txBody>
      </p:sp>
      <p:sp>
        <p:nvSpPr>
          <p:cNvPr id="11" name="TextBox 11"/>
          <p:cNvSpPr txBox="1"/>
          <p:nvPr/>
        </p:nvSpPr>
        <p:spPr>
          <a:xfrm>
            <a:off x="2080353" y="794493"/>
            <a:ext cx="4680682" cy="474586"/>
          </a:xfrm>
          <a:prstGeom prst="rect">
            <a:avLst/>
          </a:prstGeom>
          <a:noFill/>
          <a:ln>
            <a:noFill/>
          </a:ln>
        </p:spPr>
        <p:txBody>
          <a:bodyPr wrap="square" lIns="0" tIns="0" rIns="0" bIns="0" anchor="t"/>
          <a:lstStyle/>
          <a:p>
            <a:pPr indent="863600">
              <a:lnSpc>
                <a:spcPts val="1212"/>
              </a:lnSpc>
              <a:spcAft>
                <a:spcPts val="1100"/>
              </a:spcAft>
              <a:defRPr lang="en-US"/>
            </a:pPr>
            <a:endParaRPr sz="1205" b="1" dirty="0">
              <a:latin typeface="Helvetica NeueLTPro-Bd" charset="77"/>
              <a:ea typeface="Helvetica NeueLTPro-Bd" charset="77"/>
              <a:cs typeface="Helvetica NeueLTPro-Bd" charset="77"/>
            </a:endParaRPr>
          </a:p>
          <a:p>
            <a:pPr>
              <a:lnSpc>
                <a:spcPts val="1212"/>
              </a:lnSpc>
              <a:spcAft>
                <a:spcPts val="1700"/>
              </a:spcAft>
              <a:defRPr lang="en-US"/>
            </a:pPr>
            <a:r>
              <a:rPr lang="fr-CA" sz="1264" b="1" i="0" strike="noStrike" cap="none" spc="0" baseline="0" dirty="0">
                <a:solidFill>
                  <a:srgbClr val="181818"/>
                </a:solidFill>
                <a:effectLst/>
                <a:latin typeface="Helvetica NeueLTPro-Hv" charset="77"/>
                <a:ea typeface="Helvetica NeueLTPro-Hv" charset="77"/>
                <a:cs typeface="Helvetica NeueLTPro-Hv" charset="77"/>
              </a:rPr>
              <a:t>GROUPE DE TRAVAIL SUR L’EXAMEN</a:t>
            </a:r>
            <a:r>
              <a:rPr lang="fr-CA" sz="1264" b="1" i="0" strike="noStrike" cap="none" spc="0" baseline="0" dirty="0">
                <a:solidFill>
                  <a:srgbClr val="A9151F"/>
                </a:solidFill>
                <a:effectLst/>
                <a:latin typeface="Helvetica NeueLTPro-Hv" charset="77"/>
                <a:ea typeface="Helvetica NeueLTPro-Hv" charset="77"/>
                <a:cs typeface="Helvetica NeueLTPro-Hv" charset="77"/>
              </a:rPr>
              <a:t> </a:t>
            </a:r>
          </a:p>
        </p:txBody>
      </p:sp>
      <p:sp>
        <p:nvSpPr>
          <p:cNvPr id="12" name="TextBox 12"/>
          <p:cNvSpPr txBox="1"/>
          <p:nvPr/>
        </p:nvSpPr>
        <p:spPr>
          <a:xfrm>
            <a:off x="2079507" y="1951183"/>
            <a:ext cx="5311554" cy="328963"/>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Mathew Coleman, Aileen Boyd</a:t>
            </a:r>
            <a:r>
              <a:rPr lang="fr-CA" sz="1205" b="1" i="0" strike="noStrike" cap="none" spc="0" baseline="0" dirty="0" smtClean="0">
                <a:solidFill>
                  <a:srgbClr val="000000"/>
                </a:solidFill>
                <a:effectLst/>
                <a:latin typeface="Helvetica NeueLTPro-Bd" charset="77"/>
                <a:ea typeface="Helvetica NeueLTPro-Bd" charset="77"/>
                <a:cs typeface="Helvetica NeueLTPro-Bd" charset="77"/>
              </a:rPr>
              <a:t>, Tyrone Trotter et </a:t>
            </a:r>
            <a:r>
              <a:rPr lang="fr-CA" sz="1205" b="1" i="0" strike="noStrike" cap="none" spc="0" baseline="0" dirty="0">
                <a:solidFill>
                  <a:srgbClr val="000000"/>
                </a:solidFill>
                <a:effectLst/>
                <a:latin typeface="Helvetica NeueLTPro-Bd" charset="77"/>
                <a:ea typeface="Helvetica NeueLTPro-Bd" charset="77"/>
                <a:cs typeface="Helvetica NeueLTPro-Bd" charset="77"/>
              </a:rPr>
              <a:t>Ryan Ackerman –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Colombie-Britannique</a:t>
            </a:r>
            <a:r>
              <a:rPr lang="fr-CA" sz="1212" b="1" i="0" strike="noStrike" cap="none" spc="0" baseline="0" dirty="0" smtClean="0">
                <a:solidFill>
                  <a:srgbClr val="000000"/>
                </a:solidFill>
                <a:effectLst/>
                <a:latin typeface="Minion Pro"/>
                <a:ea typeface="Minion Pro"/>
                <a:cs typeface="Minion Pro"/>
              </a:rPr>
              <a:t> </a:t>
            </a:r>
            <a:endParaRPr lang="fr-CA" sz="1212" b="1" i="0" strike="noStrike" cap="none" spc="0" baseline="0" dirty="0">
              <a:solidFill>
                <a:srgbClr val="000000"/>
              </a:solidFill>
              <a:effectLst/>
              <a:latin typeface="Minion Pro"/>
              <a:ea typeface="Minion Pro"/>
              <a:cs typeface="Minion Pro"/>
            </a:endParaRPr>
          </a:p>
        </p:txBody>
      </p:sp>
      <p:sp>
        <p:nvSpPr>
          <p:cNvPr id="13" name="TextBox 13"/>
          <p:cNvSpPr txBox="1"/>
          <p:nvPr/>
        </p:nvSpPr>
        <p:spPr>
          <a:xfrm>
            <a:off x="2080353" y="2377149"/>
            <a:ext cx="4885729"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Ian McEwan et Cliff LeMoal – </a:t>
            </a:r>
            <a:r>
              <a:rPr lang="fr-CA" sz="1182" b="0" i="0" strike="noStrike" cap="none" spc="0" baseline="0" dirty="0">
                <a:solidFill>
                  <a:srgbClr val="000000"/>
                </a:solidFill>
                <a:effectLst/>
                <a:latin typeface="Helvetica NeueLTPro-Lt" charset="77"/>
                <a:ea typeface="Helvetica NeueLTPro-Lt" charset="77"/>
                <a:cs typeface="Helvetica NeueLTPro-Lt" charset="77"/>
              </a:rPr>
              <a:t>Alberta </a:t>
            </a:r>
          </a:p>
        </p:txBody>
      </p:sp>
      <p:sp>
        <p:nvSpPr>
          <p:cNvPr id="14" name="TextBox 14"/>
          <p:cNvSpPr txBox="1"/>
          <p:nvPr/>
        </p:nvSpPr>
        <p:spPr>
          <a:xfrm>
            <a:off x="2080353" y="2728131"/>
            <a:ext cx="5260395" cy="338666"/>
          </a:xfrm>
          <a:prstGeom prst="rect">
            <a:avLst/>
          </a:prstGeom>
          <a:noFill/>
          <a:ln>
            <a:noFill/>
          </a:ln>
        </p:spPr>
        <p:txBody>
          <a:bodyPr wrap="square" lIns="0" tIns="0" rIns="0" bIns="0" anchor="t"/>
          <a:lstStyle/>
          <a:p>
            <a:pPr>
              <a:lnSpc>
                <a:spcPts val="1212"/>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Connie-Jo Wilson, Kathy Christmann, Carla Roy et Jan Hiebert – </a:t>
            </a:r>
            <a:r>
              <a:rPr lang="fr-CA" sz="1182" b="0" i="0" strike="noStrike" cap="none" spc="0" baseline="0" dirty="0">
                <a:solidFill>
                  <a:srgbClr val="000000"/>
                </a:solidFill>
                <a:effectLst/>
                <a:latin typeface="Helvetica NeueLTPro-Lt" charset="77"/>
                <a:ea typeface="Helvetica NeueLTPro-Lt" charset="77"/>
                <a:cs typeface="Helvetica NeueLTPro-Lt" charset="77"/>
              </a:rPr>
              <a:t>Saskatchewan </a:t>
            </a:r>
            <a:endParaRPr sz="1182" dirty="0">
              <a:latin typeface="Helvetica NeueLTPro-Lt" charset="77"/>
              <a:ea typeface="Helvetica NeueLTPro-Lt" charset="77"/>
              <a:cs typeface="Helvetica NeueLTPro-Lt" charset="77"/>
            </a:endParaRPr>
          </a:p>
        </p:txBody>
      </p:sp>
      <p:sp>
        <p:nvSpPr>
          <p:cNvPr id="15" name="TextBox 15"/>
          <p:cNvSpPr txBox="1"/>
          <p:nvPr/>
        </p:nvSpPr>
        <p:spPr>
          <a:xfrm>
            <a:off x="2080353" y="3263224"/>
            <a:ext cx="4805988" cy="338667"/>
          </a:xfrm>
          <a:prstGeom prst="rect">
            <a:avLst/>
          </a:prstGeom>
          <a:noFill/>
          <a:ln>
            <a:noFill/>
          </a:ln>
        </p:spPr>
        <p:txBody>
          <a:bodyPr wrap="square" lIns="0" tIns="0" rIns="0" bIns="0" anchor="t"/>
          <a:lstStyle/>
          <a:p>
            <a:pPr>
              <a:lnSpc>
                <a:spcPts val="1381"/>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Evelyn Green, Nathan Buhler, Paul Nairns et Stephen Brglez – </a:t>
            </a:r>
            <a:r>
              <a:rPr lang="fr-CA" sz="1182" b="0" i="0" strike="noStrike" cap="none" spc="0" baseline="0" dirty="0">
                <a:solidFill>
                  <a:srgbClr val="000000"/>
                </a:solidFill>
                <a:effectLst/>
                <a:latin typeface="Helvetica NeueLTPro-Lt" charset="77"/>
                <a:ea typeface="Helvetica NeueLTPro-Lt" charset="77"/>
                <a:cs typeface="Helvetica NeueLTPro-Lt" charset="77"/>
              </a:rPr>
              <a:t>Manitoba </a:t>
            </a:r>
            <a:endParaRPr sz="1182" dirty="0">
              <a:latin typeface="Helvetica NeueLTPro-Lt" charset="77"/>
              <a:ea typeface="Helvetica NeueLTPro-Lt" charset="77"/>
              <a:cs typeface="Helvetica NeueLTPro-Lt" charset="77"/>
            </a:endParaRPr>
          </a:p>
        </p:txBody>
      </p:sp>
      <p:sp>
        <p:nvSpPr>
          <p:cNvPr id="16" name="TextBox 16"/>
          <p:cNvSpPr txBox="1"/>
          <p:nvPr/>
        </p:nvSpPr>
        <p:spPr>
          <a:xfrm>
            <a:off x="2080353" y="3799549"/>
            <a:ext cx="5040592"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Neil Hebb, Lori Smith et Éric Lévesque – </a:t>
            </a:r>
            <a:r>
              <a:rPr lang="fr-CA" sz="1182" b="0" i="0" strike="noStrike" cap="none" spc="0" baseline="0" dirty="0">
                <a:solidFill>
                  <a:srgbClr val="000000"/>
                </a:solidFill>
                <a:effectLst/>
                <a:latin typeface="Helvetica NeueLTPro-Lt" charset="77"/>
                <a:ea typeface="Helvetica NeueLTPro-Lt" charset="77"/>
                <a:cs typeface="Helvetica NeueLTPro-Lt" charset="77"/>
              </a:rPr>
              <a:t>Ontario </a:t>
            </a:r>
          </a:p>
        </p:txBody>
      </p:sp>
      <p:sp>
        <p:nvSpPr>
          <p:cNvPr id="17" name="TextBox 17"/>
          <p:cNvSpPr txBox="1"/>
          <p:nvPr/>
        </p:nvSpPr>
        <p:spPr>
          <a:xfrm>
            <a:off x="2080353" y="4150531"/>
            <a:ext cx="2018454"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Nathalie Robin – </a:t>
            </a:r>
            <a:r>
              <a:rPr lang="fr-CA" sz="1182" b="0" i="0" strike="noStrike" cap="none" spc="0" baseline="0" dirty="0">
                <a:solidFill>
                  <a:srgbClr val="000000"/>
                </a:solidFill>
                <a:effectLst/>
                <a:latin typeface="Helvetica NeueLTPro-Lt" charset="77"/>
                <a:ea typeface="Helvetica NeueLTPro-Lt" charset="77"/>
                <a:cs typeface="Helvetica NeueLTPro-Lt" charset="77"/>
              </a:rPr>
              <a:t>Québec </a:t>
            </a:r>
          </a:p>
        </p:txBody>
      </p:sp>
      <p:sp>
        <p:nvSpPr>
          <p:cNvPr id="18" name="TextBox 18"/>
          <p:cNvSpPr txBox="1"/>
          <p:nvPr/>
        </p:nvSpPr>
        <p:spPr>
          <a:xfrm>
            <a:off x="2080353" y="4500897"/>
            <a:ext cx="4805988" cy="338667"/>
          </a:xfrm>
          <a:prstGeom prst="rect">
            <a:avLst/>
          </a:prstGeom>
          <a:noFill/>
          <a:ln>
            <a:noFill/>
          </a:ln>
        </p:spPr>
        <p:txBody>
          <a:bodyPr wrap="square" lIns="0" tIns="0" rIns="0" bIns="0" anchor="t"/>
          <a:lstStyle/>
          <a:p>
            <a:pPr>
              <a:lnSpc>
                <a:spcPts val="1381"/>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Daniel Gee, Derek LeBlanc, Janel Swain et John Mosher – </a:t>
            </a:r>
            <a:r>
              <a:rPr lang="fr-CA" sz="1182" b="0" i="0" strike="noStrike" cap="none" spc="0" baseline="0" dirty="0">
                <a:solidFill>
                  <a:srgbClr val="000000"/>
                </a:solidFill>
                <a:effectLst/>
                <a:latin typeface="Helvetica NeueLTPro-Lt" charset="77"/>
                <a:ea typeface="Helvetica NeueLTPro-Lt" charset="77"/>
                <a:cs typeface="Helvetica NeueLTPro-Lt" charset="77"/>
              </a:rPr>
              <a:t>Nouvelle-Écosse </a:t>
            </a:r>
          </a:p>
        </p:txBody>
      </p:sp>
      <p:sp>
        <p:nvSpPr>
          <p:cNvPr id="19" name="TextBox 19"/>
          <p:cNvSpPr txBox="1"/>
          <p:nvPr/>
        </p:nvSpPr>
        <p:spPr>
          <a:xfrm>
            <a:off x="1536999" y="5811927"/>
            <a:ext cx="6552728" cy="5752732"/>
          </a:xfrm>
          <a:prstGeom prst="rect">
            <a:avLst/>
          </a:prstGeom>
          <a:noFill/>
          <a:ln>
            <a:noFill/>
          </a:ln>
        </p:spPr>
        <p:txBody>
          <a:bodyPr wrap="square" lIns="0" tIns="0" rIns="0" bIns="0" anchor="t"/>
          <a:lstStyle/>
          <a:p>
            <a:pPr>
              <a:lnSpc>
                <a:spcPts val="1381"/>
              </a:lnSpc>
              <a:spcAft>
                <a:spcPts val="16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Le groupe de travail sur l’examen (GTE) s’est réuni trois fois durant l’exercice financier 2019-2020</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 Les </a:t>
            </a:r>
            <a:r>
              <a:rPr lang="fr-CA" sz="1182" b="0" i="0" strike="noStrike" cap="none" spc="0" baseline="0" dirty="0">
                <a:solidFill>
                  <a:srgbClr val="000000"/>
                </a:solidFill>
                <a:effectLst/>
                <a:latin typeface="Helvetica NeueLTPro-Lt" charset="77"/>
                <a:ea typeface="Helvetica NeueLTPro-Lt" charset="77"/>
                <a:cs typeface="Helvetica NeueLTPro-Lt" charset="77"/>
              </a:rPr>
              <a:t>représentants du GTE, sous la gouverne du Dr Scott Cassidy (Ph. D.) et du Dr Chris Beauchamp (Ph. D.), tous deux de Yardstick Assessment Strategies (YAS), se sont rencontrés pour élaborer des questions d’examen, et passer en revue et modifier les questions précédentes</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 En </a:t>
            </a:r>
            <a:r>
              <a:rPr lang="fr-CA" sz="1182" b="0" i="0" strike="noStrike" cap="none" spc="0" baseline="0" dirty="0">
                <a:solidFill>
                  <a:srgbClr val="000000"/>
                </a:solidFill>
                <a:effectLst/>
                <a:latin typeface="Helvetica NeueLTPro-Lt" charset="77"/>
                <a:ea typeface="Helvetica NeueLTPro-Lt" charset="77"/>
                <a:cs typeface="Helvetica NeueLTPro-Lt" charset="77"/>
              </a:rPr>
              <a:t>février 2020, le Dr Scott Cassidy et le Dr Gulam Khan ont dirigé le GTE dans une session d’élaboration des normes pour établir une nouvelle référence pour les examens du programme de soins primaires et du programme de soins avancés à l’aide de la méthode Angoff modifiée. </a:t>
            </a:r>
          </a:p>
          <a:p>
            <a:pPr>
              <a:lnSpc>
                <a:spcPts val="1381"/>
              </a:lnSpc>
              <a:spcAft>
                <a:spcPts val="1600"/>
              </a:spcAft>
              <a:defRPr lang="en-US"/>
            </a:pPr>
            <a:r>
              <a:rPr lang="fr-CA" sz="1182" b="1" i="0" strike="noStrike" cap="none" spc="0" baseline="0" dirty="0">
                <a:solidFill>
                  <a:srgbClr val="000000"/>
                </a:solidFill>
                <a:effectLst/>
                <a:latin typeface="Helvetica NeueLTPro-Lt" charset="77"/>
                <a:ea typeface="Helvetica NeueLTPro-Lt" charset="77"/>
                <a:cs typeface="Helvetica NeueLTPro-Lt" charset="77"/>
              </a:rPr>
              <a:t>Prix d’excellence de l’OCRP</a:t>
            </a:r>
          </a:p>
          <a:p>
            <a:pPr>
              <a:lnSpc>
                <a:spcPts val="1381"/>
              </a:lnSpc>
              <a:spcAft>
                <a:spcPts val="16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Le prix d’excellence est remis au candidat qui obtient la note la plus élevée à l’examen d’admissibilité à la pratique respectif de PSA et de PSP de l’OCRP. En 2019, 863 candidats ont entrepris l’examen d’admissibilité à la pratique de l’OCRP (734 pour les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PSP </a:t>
            </a:r>
            <a:r>
              <a:rPr lang="fr-CA" sz="1182" b="0" i="0" strike="noStrike" cap="none" spc="0" baseline="0" dirty="0">
                <a:solidFill>
                  <a:srgbClr val="000000"/>
                </a:solidFill>
                <a:effectLst/>
                <a:latin typeface="Helvetica NeueLTPro-Lt" charset="77"/>
                <a:ea typeface="Helvetica NeueLTPro-Lt" charset="77"/>
                <a:cs typeface="Helvetica NeueLTPro-Lt" charset="77"/>
              </a:rPr>
              <a:t>et 129 pour les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PSA).</a:t>
            </a:r>
            <a:endParaRPr lang="fr-CA" sz="1182" b="0" i="0" strike="noStrike" cap="none" spc="0" baseline="0" dirty="0">
              <a:solidFill>
                <a:srgbClr val="000000"/>
              </a:solidFill>
              <a:effectLst/>
              <a:latin typeface="Helvetica NeueLTPro-Lt" charset="77"/>
              <a:ea typeface="Helvetica NeueLTPro-Lt" charset="77"/>
              <a:cs typeface="Helvetica NeueLTPro-Lt" charset="77"/>
            </a:endParaRPr>
          </a:p>
          <a:p>
            <a:pPr>
              <a:lnSpc>
                <a:spcPts val="1381"/>
              </a:lnSpc>
              <a:spcAft>
                <a:spcPts val="16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L’OCRP souhaite féliciter Martin Chandler-Baum en tant que récipiendaire du prix PSA 2019. Martin est diplômé de Medavie Health Ed à Dartmouth en Nouvelle-Écosse. Nous félicitons également Nicolas Manders en tant que récipiendaire du prix PSP 2019. Nicholas est diplômé de l’Institut du Justice Institute of British Columbia.</a:t>
            </a:r>
          </a:p>
        </p:txBody>
      </p:sp>
      <p:sp>
        <p:nvSpPr>
          <p:cNvPr id="20" name="TextBox 20"/>
          <p:cNvSpPr txBox="1"/>
          <p:nvPr/>
        </p:nvSpPr>
        <p:spPr>
          <a:xfrm>
            <a:off x="7726644" y="11528483"/>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21" name="Rectangle 2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763685D-B41B-D74A-ADE6-D34855290F27}"/>
              </a:ext>
            </a:extLst>
          </p:cNvPr>
          <p:cNvSpPr/>
          <p:nvPr/>
        </p:nvSpPr>
        <p:spPr>
          <a:xfrm>
            <a:off x="1969046" y="1469049"/>
            <a:ext cx="845712" cy="271543"/>
          </a:xfrm>
          <a:prstGeom prst="rect">
            <a:avLst/>
          </a:prstGeom>
        </p:spPr>
        <p:txBody>
          <a:bodyPr wrap="none">
            <a:spAutoFit/>
          </a:bodyPr>
          <a:lstStyle/>
          <a:p>
            <a:r>
              <a:rPr lang="fr-CA" sz="1180" b="1" i="0" strike="noStrike" cap="none" spc="0" baseline="0" dirty="0">
                <a:solidFill>
                  <a:srgbClr val="C00000"/>
                </a:solidFill>
                <a:effectLst/>
                <a:latin typeface="Helvetica NeueLTPro-Hv" charset="77"/>
                <a:ea typeface="Helvetica NeueLTPro-Hv" charset="77"/>
                <a:cs typeface="Helvetica NeueLTPro-Hv" charset="77"/>
              </a:rPr>
              <a:t>Membres</a:t>
            </a:r>
            <a:endParaRPr lang="en-US" sz="1180" dirty="0">
              <a:solidFill>
                <a:srgbClr val="C00000"/>
              </a:solidFill>
            </a:endParaRPr>
          </a:p>
        </p:txBody>
      </p:sp>
      <p:sp>
        <p:nvSpPr>
          <p:cNvPr id="22" name="Rectangle 2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61604D9-B7B5-9642-BA57-CC4A77416E26}"/>
              </a:ext>
            </a:extLst>
          </p:cNvPr>
          <p:cNvSpPr/>
          <p:nvPr/>
        </p:nvSpPr>
        <p:spPr>
          <a:xfrm>
            <a:off x="1969046" y="5016106"/>
            <a:ext cx="4060437" cy="245609"/>
          </a:xfrm>
          <a:prstGeom prst="rect">
            <a:avLst/>
          </a:prstGeom>
        </p:spPr>
        <p:txBody>
          <a:bodyPr wrap="none">
            <a:spAutoFit/>
          </a:bodyPr>
          <a:lstStyle/>
          <a:p>
            <a:pPr>
              <a:lnSpc>
                <a:spcPts val="1212"/>
              </a:lnSpc>
              <a:spcAft>
                <a:spcPts val="1800"/>
              </a:spcAft>
              <a:defRPr lang="en-US"/>
            </a:pPr>
            <a:r>
              <a:rPr lang="fr-CA" sz="1180" b="1" i="0" strike="noStrike" cap="none" spc="0" baseline="0" dirty="0">
                <a:solidFill>
                  <a:srgbClr val="000000"/>
                </a:solidFill>
                <a:effectLst/>
                <a:latin typeface="Helvetica NeueLTPro-Bd" charset="77"/>
                <a:ea typeface="Helvetica NeueLTPro-Bd" charset="77"/>
                <a:cs typeface="Helvetica NeueLTPro-Bd" charset="77"/>
              </a:rPr>
              <a:t>Colin Pennell et Ron Francis – </a:t>
            </a:r>
            <a:r>
              <a:rPr lang="fr-CA" sz="1180" b="0" i="0" strike="noStrike" cap="none" spc="0" baseline="0" dirty="0">
                <a:solidFill>
                  <a:srgbClr val="000000"/>
                </a:solidFill>
                <a:effectLst/>
                <a:latin typeface="Helvetica NeueLTPro-Lt" charset="77"/>
                <a:ea typeface="Helvetica NeueLTPro-Lt" charset="77"/>
                <a:cs typeface="Helvetica NeueLTPro-Lt" charset="77"/>
              </a:rPr>
              <a:t>Terre-Neuve-et-Labrador</a:t>
            </a:r>
          </a:p>
        </p:txBody>
      </p:sp>
      <p:pic>
        <p:nvPicPr>
          <p:cNvPr id="23" name="Picture 2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997EEF10-6CBA-0042-B141-CC1AA0764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24" name="Rectangle 2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68D045C4-0CB5-0B47-8DDE-1539BF2617D7}"/>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25" name="Straight Connector 2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605F17E-391B-DF4A-876E-02618EC6F8FA}"/>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80710D4-3058-C240-BABE-03ABFA9BC91D}"/>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27"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9BACF2E-53B1-074A-B549-630B4CA40622}"/>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10. </a:t>
            </a:r>
          </a:p>
        </p:txBody>
      </p:sp>
      <p:cxnSp>
        <p:nvCxnSpPr>
          <p:cNvPr id="30" name="Straight Connector 2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89757B4-EB3A-4245-890E-9DD8F9A6FF33}"/>
              </a:ext>
            </a:extLst>
          </p:cNvPr>
          <p:cNvCxnSpPr/>
          <p:nvPr/>
        </p:nvCxnSpPr>
        <p:spPr>
          <a:xfrm>
            <a:off x="2094816" y="5236897"/>
            <a:ext cx="5245932" cy="25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832C323-BB0A-4EC7-8CF4-440F0A155D9D}"/>
              </a:ext>
            </a:extLst>
          </p:cNvPr>
          <p:cNvSpPr txBox="1"/>
          <p:nvPr/>
        </p:nvSpPr>
        <p:spPr>
          <a:xfrm>
            <a:off x="1969046" y="5301483"/>
            <a:ext cx="5427437" cy="451555"/>
          </a:xfrm>
          <a:prstGeom prst="rect">
            <a:avLst/>
          </a:prstGeom>
          <a:noFill/>
        </p:spPr>
        <p:txBody>
          <a:bodyPr wrap="square" rtlCol="0">
            <a:spAutoFit/>
          </a:bodyPr>
          <a:lstStyle/>
          <a:p>
            <a:r>
              <a:rPr lang="fr-CA" sz="1180" b="1" i="0" strike="noStrike" cap="none" spc="0" baseline="0" dirty="0">
                <a:solidFill>
                  <a:srgbClr val="000000"/>
                </a:solidFill>
                <a:effectLst/>
                <a:latin typeface="Helvetica Neue LT Pro 45 Light"/>
                <a:ea typeface="Helvetica Neue LT Pro 45 Light"/>
                <a:cs typeface="Helvetica Neue LT Pro 45 Light"/>
              </a:rPr>
              <a:t>Priscilla Curran, Ryan O’Meara, Chelsea McLean et Holly Noel –</a:t>
            </a:r>
            <a:r>
              <a:rPr lang="fr-CA" sz="1180" b="0" i="0" strike="noStrike" cap="none" spc="0" baseline="0" dirty="0">
                <a:solidFill>
                  <a:srgbClr val="000000"/>
                </a:solidFill>
                <a:effectLst/>
                <a:latin typeface="Helvetica Neue LT Pro 45 Light"/>
                <a:ea typeface="Helvetica Neue LT Pro 45 Light"/>
                <a:cs typeface="Helvetica Neue LT Pro 45 Light"/>
              </a:rPr>
              <a:t> Île-du-Prince-Édouard</a:t>
            </a:r>
          </a:p>
        </p:txBody>
      </p:sp>
      <p:pic>
        <p:nvPicPr>
          <p:cNvPr id="32" name="Picture 3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8A2723F-8A5B-4D14-9FBE-8E004EE2AE7D}"/>
              </a:ext>
            </a:extLst>
          </p:cNvPr>
          <p:cNvPicPr>
            <a:picLocks noChangeAspect="1"/>
          </p:cNvPicPr>
          <p:nvPr/>
        </p:nvPicPr>
        <p:blipFill>
          <a:blip r:embed="rId3"/>
          <a:stretch>
            <a:fillRect/>
          </a:stretch>
        </p:blipFill>
        <p:spPr>
          <a:xfrm>
            <a:off x="2689715" y="9413730"/>
            <a:ext cx="3667003" cy="1861884"/>
          </a:xfrm>
          <a:prstGeom prst="rect">
            <a:avLst/>
          </a:prstGeom>
        </p:spPr>
      </p:pic>
      <p:sp>
        <p:nvSpPr>
          <p:cNvPr id="33" name="Text Box 83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153E2A4-AC33-4C3C-96E6-4BB98C7D7C7D}"/>
              </a:ext>
            </a:extLst>
          </p:cNvPr>
          <p:cNvSpPr txBox="1"/>
          <p:nvPr/>
        </p:nvSpPr>
        <p:spPr>
          <a:xfrm>
            <a:off x="6529201" y="9694736"/>
            <a:ext cx="2604744" cy="13811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ct val="0"/>
              </a:spcBef>
              <a:spcAft>
                <a:spcPct val="0"/>
              </a:spcAft>
            </a:pPr>
            <a:r>
              <a:rPr lang="fr-CA" sz="800" b="0" i="0" strike="noStrike" cap="none" spc="0" baseline="0" dirty="0">
                <a:solidFill>
                  <a:srgbClr val="000000"/>
                </a:solidFill>
                <a:effectLst/>
                <a:latin typeface="Arial"/>
                <a:ea typeface="Arial"/>
                <a:cs typeface="Arial"/>
              </a:rPr>
              <a:t>Première rangée : Connie-Jo Wilson, Janel Swain, Evelyn Green, Ian MCewan, Carla Roy Derek Leblanc, Tammy Leach, Nathan Buhler, Matt Coleman, Jan Hiebert, Dr Scott Cassidy.</a:t>
            </a:r>
            <a:endParaRPr lang="en-US" sz="1100" dirty="0">
              <a:effectLst/>
              <a:latin typeface="Arial" panose="020B0604020202020204" pitchFamily="34" charset="0"/>
              <a:ea typeface="Times New Roman" panose="02020603050405020304" pitchFamily="18" charset="0"/>
            </a:endParaRPr>
          </a:p>
          <a:p>
            <a:pPr marL="0" marR="0">
              <a:spcBef>
                <a:spcPct val="0"/>
              </a:spcBef>
              <a:spcAft>
                <a:spcPct val="0"/>
              </a:spcAft>
            </a:pPr>
            <a:r>
              <a:rPr lang="en-US" sz="800" dirty="0">
                <a:effectLst/>
                <a:latin typeface="Arial" pitchFamily="34" charset="0"/>
                <a:ea typeface="Times New Roman" panose="02020603050405020304" pitchFamily="18" charset="0"/>
              </a:rPr>
              <a:t> </a:t>
            </a:r>
            <a:endParaRPr lang="en-US" sz="1100" dirty="0">
              <a:effectLst/>
              <a:latin typeface="Arial" panose="020B0604020202020204" pitchFamily="34" charset="0"/>
              <a:ea typeface="Times New Roman" panose="02020603050405020304" pitchFamily="18" charset="0"/>
            </a:endParaRPr>
          </a:p>
          <a:p>
            <a:pPr marL="0" marR="0">
              <a:spcBef>
                <a:spcPct val="0"/>
              </a:spcBef>
              <a:spcAft>
                <a:spcPct val="0"/>
              </a:spcAft>
            </a:pPr>
            <a:r>
              <a:rPr lang="fr-CA" sz="800" b="0" i="0" strike="noStrike" cap="none" spc="0" baseline="0" dirty="0">
                <a:solidFill>
                  <a:srgbClr val="000000"/>
                </a:solidFill>
                <a:effectLst/>
                <a:latin typeface="Arial"/>
                <a:ea typeface="Arial"/>
                <a:cs typeface="Arial"/>
              </a:rPr>
              <a:t>Rangée arrière : Gulam Khan, Kathy Christmann, Aileen Boyd, Tyrone Trotter, Colin Pennell Ryan Ackerman, Ron Francis, Neil Hebb, Daniel Gee, Cliff Lemoal, John Mosher.</a:t>
            </a:r>
            <a:endParaRPr lang="en-US" sz="1100" dirty="0">
              <a:effectLst/>
              <a:latin typeface="Arial" panose="020B0604020202020204" pitchFamily="34" charset="0"/>
              <a:ea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8. </a:t>
            </a:r>
          </a:p>
        </p:txBody>
      </p:sp>
      <p:sp>
        <p:nvSpPr>
          <p:cNvPr id="8" name="TextBox 8"/>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9" name="Picture 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60225F2-063C-934D-A008-E78664B7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10" name="Rectangle 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7FD3845-60A2-144A-8F52-BA7030778BA1}"/>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11" name="Straight Connector 1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FE38AD6-6F1D-8242-BCC8-C3C23B5A660D}"/>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AD4EC42-4E4D-9249-8FE4-4F1ADD5C65C3}"/>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4"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FAC5BB1-4433-E144-A7FC-2F3588E94935}"/>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11. </a:t>
            </a:r>
          </a:p>
        </p:txBody>
      </p:sp>
      <p:sp>
        <p:nvSpPr>
          <p:cNvPr id="13" name="TextBox 1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A7FDE90-FF02-4C79-8402-D1F18E44277B}"/>
              </a:ext>
            </a:extLst>
          </p:cNvPr>
          <p:cNvSpPr txBox="1"/>
          <p:nvPr/>
        </p:nvSpPr>
        <p:spPr>
          <a:xfrm>
            <a:off x="3816227" y="767408"/>
            <a:ext cx="1939856" cy="239418"/>
          </a:xfrm>
          <a:prstGeom prst="rect">
            <a:avLst/>
          </a:prstGeom>
          <a:noFill/>
          <a:ln>
            <a:noFill/>
          </a:ln>
        </p:spPr>
        <p:txBody>
          <a:bodyPr wrap="square" lIns="0" tIns="0" rIns="0" bIns="0" anchor="t"/>
          <a:lstStyle/>
          <a:p>
            <a:pPr algn="ctr">
              <a:lnSpc>
                <a:spcPts val="1939"/>
              </a:lnSpc>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STATISTIQUES </a:t>
            </a:r>
          </a:p>
        </p:txBody>
      </p:sp>
      <p:graphicFrame>
        <p:nvGraphicFramePr>
          <p:cNvPr id="15" name="Table 1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FEBD747-8C41-47AF-9ABC-208DE67AE664}"/>
              </a:ext>
            </a:extLst>
          </p:cNvPr>
          <p:cNvGraphicFramePr>
            <a:graphicFrameLocks noGrp="1"/>
          </p:cNvGraphicFramePr>
          <p:nvPr>
            <p:extLst>
              <p:ext uri="{D42A27DB-BD31-4B8C-83A1-F6EECF244321}">
                <p14:modId xmlns:p14="http://schemas.microsoft.com/office/powerpoint/2010/main" val="889771671"/>
              </p:ext>
            </p:extLst>
          </p:nvPr>
        </p:nvGraphicFramePr>
        <p:xfrm>
          <a:off x="1825030" y="6973362"/>
          <a:ext cx="5738489" cy="2867050"/>
        </p:xfrm>
        <a:graphic>
          <a:graphicData uri="http://schemas.openxmlformats.org/drawingml/2006/table">
            <a:tbl>
              <a:tblPr>
                <a:solidFill>
                  <a:srgbClr val="BC312B"/>
                </a:solidFill>
                <a:tableStyleId>{5C22544A-7EE6-4342-B048-85BDC9FD1C3A}</a:tableStyleId>
              </a:tblPr>
              <a:tblGrid>
                <a:gridCol w="678185">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270801632"/>
                    </a:ext>
                  </a:extLst>
                </a:gridCol>
                <a:gridCol w="1096885">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164007900"/>
                    </a:ext>
                  </a:extLst>
                </a:gridCol>
                <a:gridCol w="1097562">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113314746"/>
                    </a:ext>
                  </a:extLst>
                </a:gridCol>
                <a:gridCol w="1097562">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985005660"/>
                    </a:ext>
                  </a:extLst>
                </a:gridCol>
                <a:gridCol w="1097562">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536255371"/>
                    </a:ext>
                  </a:extLst>
                </a:gridCol>
                <a:gridCol w="670733">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520729943"/>
                    </a:ext>
                  </a:extLst>
                </a:gridCol>
              </a:tblGrid>
              <a:tr h="488229">
                <a:tc>
                  <a:txBody>
                    <a:bodyPr/>
                    <a:lstStyle/>
                    <a:p>
                      <a:pPr marL="0" marR="0" eaLnBrk="0" hangingPunct="0">
                        <a:spcBef>
                          <a:spcPct val="0"/>
                        </a:spcBef>
                        <a:spcAft>
                          <a:spcPct val="0"/>
                        </a:spcAft>
                      </a:pPr>
                      <a:r>
                        <a:rPr lang="en-US" sz="6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375920" eaLnBrk="0" hangingPunct="0">
                        <a:lnSpc>
                          <a:spcPct val="105000"/>
                        </a:lnSpc>
                        <a:spcBef>
                          <a:spcPts val="255"/>
                        </a:spcBef>
                        <a:spcAft>
                          <a:spcPct val="0"/>
                        </a:spcAft>
                      </a:pPr>
                      <a:r>
                        <a:rPr lang="fr-CA" sz="800" b="0" i="0" strike="noStrike" cap="none" spc="0" baseline="0" dirty="0">
                          <a:solidFill>
                            <a:srgbClr val="000000"/>
                          </a:solidFill>
                          <a:effectLst/>
                          <a:latin typeface="Calibri"/>
                          <a:ea typeface="Calibri"/>
                          <a:cs typeface="Calibri"/>
                        </a:rPr>
                        <a:t>Intervenant médical d’urgence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383540" eaLnBrk="0" hangingPunct="0">
                        <a:lnSpc>
                          <a:spcPct val="105000"/>
                        </a:lnSpc>
                        <a:spcBef>
                          <a:spcPts val="255"/>
                        </a:spcBef>
                        <a:spcAft>
                          <a:spcPct val="0"/>
                        </a:spcAft>
                      </a:pPr>
                      <a:r>
                        <a:rPr lang="fr-CA" sz="800" b="0" i="0" strike="noStrike" cap="none" spc="0" baseline="0" dirty="0">
                          <a:solidFill>
                            <a:srgbClr val="000000"/>
                          </a:solidFill>
                          <a:effectLst/>
                          <a:latin typeface="Calibri"/>
                          <a:ea typeface="Calibri"/>
                          <a:cs typeface="Calibri"/>
                        </a:rPr>
                        <a:t>Paramédical en soins primaires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383540" eaLnBrk="0" hangingPunct="0">
                        <a:lnSpc>
                          <a:spcPct val="105000"/>
                        </a:lnSpc>
                        <a:spcBef>
                          <a:spcPts val="255"/>
                        </a:spcBef>
                        <a:spcAft>
                          <a:spcPct val="0"/>
                        </a:spcAft>
                      </a:pPr>
                      <a:r>
                        <a:rPr lang="fr-CA" sz="800" b="0" i="0" strike="noStrike" cap="none" spc="0" baseline="0" dirty="0">
                          <a:solidFill>
                            <a:srgbClr val="000000"/>
                          </a:solidFill>
                          <a:effectLst/>
                          <a:latin typeface="Calibri"/>
                          <a:ea typeface="Calibri"/>
                          <a:cs typeface="Calibri"/>
                        </a:rPr>
                        <a:t>Paramédical en soins avancés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383540" eaLnBrk="0" hangingPunct="0">
                        <a:lnSpc>
                          <a:spcPct val="105000"/>
                        </a:lnSpc>
                        <a:spcBef>
                          <a:spcPts val="255"/>
                        </a:spcBef>
                        <a:spcAft>
                          <a:spcPct val="0"/>
                        </a:spcAft>
                      </a:pPr>
                      <a:r>
                        <a:rPr lang="fr-CA" sz="800" b="0" i="0" strike="noStrike" cap="none" spc="0" baseline="0" dirty="0">
                          <a:solidFill>
                            <a:srgbClr val="000000"/>
                          </a:solidFill>
                          <a:effectLst/>
                          <a:latin typeface="Calibri"/>
                          <a:ea typeface="Calibri"/>
                          <a:cs typeface="Calibri"/>
                        </a:rPr>
                        <a:t>Paramédical en soins intensifs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eaLnBrk="0" hangingPunct="0">
                        <a:spcBef>
                          <a:spcPts val="5"/>
                        </a:spcBef>
                        <a:spcAft>
                          <a:spcPct val="0"/>
                        </a:spcAft>
                      </a:pPr>
                      <a:r>
                        <a:rPr lang="en-US" sz="800" dirty="0">
                          <a:effectLst/>
                        </a:rPr>
                        <a:t> </a:t>
                      </a:r>
                      <a:endParaRPr lang="en-US" sz="1200" dirty="0">
                        <a:effectLst/>
                      </a:endParaRPr>
                    </a:p>
                    <a:p>
                      <a:pPr marL="0" marR="0" eaLnBrk="0" hangingPunct="0">
                        <a:spcBef>
                          <a:spcPts val="5"/>
                        </a:spcBef>
                        <a:spcAft>
                          <a:spcPct val="0"/>
                        </a:spcAft>
                      </a:pPr>
                      <a:r>
                        <a:rPr lang="fr-CA" sz="800" b="0" i="0" strike="noStrike" cap="none" spc="0" baseline="0" dirty="0">
                          <a:solidFill>
                            <a:srgbClr val="000000"/>
                          </a:solidFill>
                          <a:effectLst/>
                          <a:latin typeface="Calibri"/>
                          <a:ea typeface="Calibri"/>
                          <a:cs typeface="Calibri"/>
                        </a:rPr>
                        <a:t>  Total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1729234544"/>
                  </a:ext>
                </a:extLst>
              </a:tr>
              <a:tr h="216480">
                <a:tc>
                  <a:txBody>
                    <a:bodyPr/>
                    <a:lstStyle/>
                    <a:p>
                      <a:pPr marL="86995" marR="0"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C.-B.</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2 260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4 302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604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109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ts val="345"/>
                        </a:spcBef>
                        <a:spcAft>
                          <a:spcPct val="0"/>
                        </a:spcAft>
                      </a:pPr>
                      <a:r>
                        <a:rPr lang="fr-CA" sz="1100" b="0" i="0" strike="noStrike" cap="none" spc="0" baseline="0" dirty="0">
                          <a:solidFill>
                            <a:srgbClr val="000000"/>
                          </a:solidFill>
                          <a:effectLst/>
                          <a:latin typeface="Calibri"/>
                          <a:ea typeface="Calibri"/>
                          <a:cs typeface="Calibri"/>
                        </a:rPr>
                        <a:t>7 275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925133754"/>
                  </a:ext>
                </a:extLst>
              </a:tr>
              <a:tr h="216480">
                <a:tc>
                  <a:txBody>
                    <a:bodyPr/>
                    <a:lstStyle/>
                    <a:p>
                      <a:pPr marL="85725" marR="0"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Alb.</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1 690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4 021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2 835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8 546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847867208"/>
                  </a:ext>
                </a:extLst>
              </a:tr>
              <a:tr h="216480">
                <a:tc>
                  <a:txBody>
                    <a:bodyPr/>
                    <a:lstStyle/>
                    <a:p>
                      <a:pPr marL="85725" marR="0"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Sask.</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426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1 381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371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32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2 210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1678882818"/>
                  </a:ext>
                </a:extLst>
              </a:tr>
              <a:tr h="216480">
                <a:tc>
                  <a:txBody>
                    <a:bodyPr/>
                    <a:lstStyle/>
                    <a:p>
                      <a:pPr marL="85725" marR="0"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Man.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537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1 864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328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15"/>
                        </a:spcBef>
                        <a:spcAft>
                          <a:spcPct val="0"/>
                        </a:spcAft>
                      </a:pPr>
                      <a:r>
                        <a:rPr lang="fr-CA" sz="1100" b="0" i="0" strike="noStrike" cap="none" spc="0" baseline="0" dirty="0">
                          <a:solidFill>
                            <a:srgbClr val="000000"/>
                          </a:solidFill>
                          <a:effectLst/>
                          <a:latin typeface="Calibri"/>
                          <a:ea typeface="Calibri"/>
                          <a:cs typeface="Calibri"/>
                        </a:rPr>
                        <a:t>2 729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623322886"/>
                  </a:ext>
                </a:extLst>
              </a:tr>
              <a:tr h="216480">
                <a:tc>
                  <a:txBody>
                    <a:bodyPr/>
                    <a:lstStyle/>
                    <a:p>
                      <a:pPr marL="85725" marR="0"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Ont.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7 077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1 810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115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300"/>
                        </a:spcBef>
                        <a:spcAft>
                          <a:spcPct val="0"/>
                        </a:spcAft>
                      </a:pPr>
                      <a:r>
                        <a:rPr lang="fr-CA" sz="1100" b="0" i="0" strike="noStrike" cap="none" spc="0" baseline="0" dirty="0">
                          <a:solidFill>
                            <a:srgbClr val="000000"/>
                          </a:solidFill>
                          <a:effectLst/>
                          <a:latin typeface="Calibri"/>
                          <a:ea typeface="Calibri"/>
                          <a:cs typeface="Calibri"/>
                        </a:rPr>
                        <a:t>9 002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4269101116"/>
                  </a:ext>
                </a:extLst>
              </a:tr>
              <a:tr h="216480">
                <a:tc>
                  <a:txBody>
                    <a:bodyPr/>
                    <a:lstStyle/>
                    <a:p>
                      <a:pPr marL="85725" marR="0"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Qc.</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5 687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46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70"/>
                        </a:spcBef>
                        <a:spcAft>
                          <a:spcPct val="0"/>
                        </a:spcAft>
                      </a:pPr>
                      <a:r>
                        <a:rPr lang="fr-CA" sz="1100" b="0" i="0" strike="noStrike" cap="none" spc="0" baseline="0" dirty="0">
                          <a:solidFill>
                            <a:srgbClr val="000000"/>
                          </a:solidFill>
                          <a:effectLst/>
                          <a:latin typeface="Calibri"/>
                          <a:ea typeface="Calibri"/>
                          <a:cs typeface="Calibri"/>
                        </a:rPr>
                        <a:t>5 733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1346058935"/>
                  </a:ext>
                </a:extLst>
              </a:tr>
              <a:tr h="216480">
                <a:tc>
                  <a:txBody>
                    <a:bodyPr/>
                    <a:lstStyle/>
                    <a:p>
                      <a:pPr marL="85725" marR="0" eaLnBrk="0" hangingPunct="0">
                        <a:spcBef>
                          <a:spcPts val="245"/>
                        </a:spcBef>
                        <a:spcAft>
                          <a:spcPct val="0"/>
                        </a:spcAft>
                      </a:pPr>
                      <a:r>
                        <a:rPr lang="fr-CA" sz="1100" b="0" i="0" strike="noStrike" cap="none" spc="0" baseline="0" dirty="0">
                          <a:solidFill>
                            <a:srgbClr val="000000"/>
                          </a:solidFill>
                          <a:effectLst/>
                          <a:latin typeface="Calibri"/>
                          <a:ea typeface="Calibri"/>
                          <a:cs typeface="Calibri"/>
                        </a:rPr>
                        <a:t>N.-É.</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55"/>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55"/>
                        </a:spcBef>
                        <a:spcAft>
                          <a:spcPct val="0"/>
                        </a:spcAft>
                      </a:pPr>
                      <a:r>
                        <a:rPr lang="fr-CA" sz="1100" b="0" i="0" strike="noStrike" cap="none" spc="0" baseline="0" dirty="0">
                          <a:solidFill>
                            <a:srgbClr val="000000"/>
                          </a:solidFill>
                          <a:effectLst/>
                          <a:latin typeface="Calibri"/>
                          <a:ea typeface="Calibri"/>
                          <a:cs typeface="Calibri"/>
                        </a:rPr>
                        <a:t>876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55"/>
                        </a:spcBef>
                        <a:spcAft>
                          <a:spcPct val="0"/>
                        </a:spcAft>
                      </a:pPr>
                      <a:r>
                        <a:rPr lang="fr-CA" sz="1100" b="0" i="0" strike="noStrike" cap="none" spc="0" baseline="0" dirty="0">
                          <a:solidFill>
                            <a:srgbClr val="000000"/>
                          </a:solidFill>
                          <a:effectLst/>
                          <a:latin typeface="Calibri"/>
                          <a:ea typeface="Calibri"/>
                          <a:cs typeface="Calibri"/>
                        </a:rPr>
                        <a:t>478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55"/>
                        </a:spcBef>
                        <a:spcAft>
                          <a:spcPct val="0"/>
                        </a:spcAft>
                      </a:pPr>
                      <a:r>
                        <a:rPr lang="fr-CA" sz="1100" b="0" i="0" strike="noStrike" cap="none" spc="0" baseline="0" dirty="0">
                          <a:solidFill>
                            <a:srgbClr val="000000"/>
                          </a:solidFill>
                          <a:effectLst/>
                          <a:latin typeface="Calibri"/>
                          <a:ea typeface="Calibri"/>
                          <a:cs typeface="Calibri"/>
                        </a:rPr>
                        <a:t>24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55"/>
                        </a:spcBef>
                        <a:spcAft>
                          <a:spcPct val="0"/>
                        </a:spcAft>
                      </a:pPr>
                      <a:r>
                        <a:rPr lang="fr-CA" sz="1100" b="0" i="0" strike="noStrike" cap="none" spc="0" baseline="0" dirty="0">
                          <a:solidFill>
                            <a:srgbClr val="000000"/>
                          </a:solidFill>
                          <a:effectLst/>
                          <a:latin typeface="Calibri"/>
                          <a:ea typeface="Calibri"/>
                          <a:cs typeface="Calibri"/>
                        </a:rPr>
                        <a:t>1 378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980246151"/>
                  </a:ext>
                </a:extLst>
              </a:tr>
              <a:tr h="216480">
                <a:tc>
                  <a:txBody>
                    <a:bodyPr/>
                    <a:lstStyle/>
                    <a:p>
                      <a:pPr marL="85725" marR="0"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Î.-P.-É.</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33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105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5725"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88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193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1509997234"/>
                  </a:ext>
                </a:extLst>
              </a:tr>
              <a:tr h="216480">
                <a:tc>
                  <a:txBody>
                    <a:bodyPr/>
                    <a:lstStyle/>
                    <a:p>
                      <a:pPr marL="85725" marR="0"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T.-N.-L.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356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569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80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ts val="240"/>
                        </a:spcBef>
                        <a:spcAft>
                          <a:spcPct val="0"/>
                        </a:spcAft>
                      </a:pPr>
                      <a:r>
                        <a:rPr lang="fr-CA" sz="1100" b="0" i="0" strike="noStrike" cap="none" spc="0" baseline="0" dirty="0">
                          <a:solidFill>
                            <a:srgbClr val="000000"/>
                          </a:solidFill>
                          <a:effectLst/>
                          <a:latin typeface="Calibri"/>
                          <a:ea typeface="Calibri"/>
                          <a:cs typeface="Calibri"/>
                        </a:rPr>
                        <a:t>1 006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248922800"/>
                  </a:ext>
                </a:extLst>
              </a:tr>
              <a:tr h="430501">
                <a:tc>
                  <a:txBody>
                    <a:bodyPr/>
                    <a:lstStyle/>
                    <a:p>
                      <a:pPr marL="71120" marR="0"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Total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995" marR="0" algn="ctr"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5 269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25 882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6 640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algn="ctr"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281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0" algn="ctr" eaLnBrk="0" hangingPunct="0">
                        <a:spcBef>
                          <a:spcPct val="0"/>
                        </a:spcBef>
                        <a:spcAft>
                          <a:spcPct val="0"/>
                        </a:spcAft>
                      </a:pPr>
                      <a:r>
                        <a:rPr lang="fr-CA" sz="1100" b="0" i="0" strike="noStrike" cap="none" spc="0" baseline="0" dirty="0">
                          <a:solidFill>
                            <a:srgbClr val="000000"/>
                          </a:solidFill>
                          <a:effectLst/>
                          <a:latin typeface="Calibri"/>
                          <a:ea typeface="Calibri"/>
                          <a:cs typeface="Calibri"/>
                        </a:rPr>
                        <a:t>38 072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1289309675"/>
                  </a:ext>
                </a:extLst>
              </a:tr>
            </a:tbl>
          </a:graphicData>
        </a:graphic>
      </p:graphicFrame>
      <p:sp>
        <p:nvSpPr>
          <p:cNvPr id="16" name="Rectangle 15">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83CAF89E-C628-4DAE-9298-EE3F53601CF7}"/>
              </a:ext>
            </a:extLst>
          </p:cNvPr>
          <p:cNvSpPr/>
          <p:nvPr/>
        </p:nvSpPr>
        <p:spPr>
          <a:xfrm>
            <a:off x="1636954" y="10014638"/>
            <a:ext cx="6459224" cy="549189"/>
          </a:xfrm>
          <a:prstGeom prst="rect">
            <a:avLst/>
          </a:prstGeom>
        </p:spPr>
        <p:txBody>
          <a:bodyPr wrap="square">
            <a:spAutoFit/>
          </a:bodyPr>
          <a:lstStyle/>
          <a:p>
            <a:r>
              <a:rPr lang="fr-CA" sz="1000" b="0" i="0" strike="noStrike" cap="none" spc="0" baseline="0" dirty="0">
                <a:solidFill>
                  <a:srgbClr val="000000"/>
                </a:solidFill>
                <a:effectLst/>
                <a:latin typeface="Calibri"/>
                <a:ea typeface="Calibri"/>
                <a:cs typeface="Calibri"/>
              </a:rPr>
              <a:t>   Cette information est destinée aux membres actifs, </a:t>
            </a:r>
            <a:r>
              <a:rPr lang="fr-CA" sz="1000" b="0" i="0" strike="noStrike" cap="none" spc="0" baseline="0" dirty="0" smtClean="0">
                <a:solidFill>
                  <a:srgbClr val="000000"/>
                </a:solidFill>
                <a:effectLst/>
                <a:latin typeface="Calibri"/>
                <a:ea typeface="Calibri"/>
                <a:cs typeface="Calibri"/>
              </a:rPr>
              <a:t>autorisés/inscrits/certifiés.</a:t>
            </a:r>
            <a:endParaRPr lang="fr-CA" sz="1000" b="0" i="0" strike="noStrike" cap="none" spc="0" baseline="0" dirty="0">
              <a:solidFill>
                <a:srgbClr val="000000"/>
              </a:solidFill>
              <a:effectLst/>
              <a:latin typeface="Calibri"/>
              <a:ea typeface="Calibri"/>
              <a:cs typeface="Calibri"/>
            </a:endParaRPr>
          </a:p>
          <a:p>
            <a:r>
              <a:rPr lang="en-US" sz="1000" dirty="0"/>
              <a:t>   </a:t>
            </a:r>
          </a:p>
          <a:p>
            <a:r>
              <a:rPr lang="fr-CA" sz="1000" b="0" i="0" strike="noStrike" cap="none" spc="0" baseline="0" dirty="0">
                <a:solidFill>
                  <a:srgbClr val="000000"/>
                </a:solidFill>
                <a:effectLst/>
                <a:latin typeface="Calibri"/>
                <a:ea typeface="Calibri"/>
                <a:cs typeface="Calibri"/>
              </a:rPr>
              <a:t>   Veuillez noter que ces renseignements ne comprennent pas le Nouveau-Brunswick. </a:t>
            </a:r>
          </a:p>
        </p:txBody>
      </p:sp>
      <p:sp>
        <p:nvSpPr>
          <p:cNvPr id="17" name="Rectangle 1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498B257-5679-41F9-B2A2-9A02917FDBEA}"/>
              </a:ext>
            </a:extLst>
          </p:cNvPr>
          <p:cNvSpPr/>
          <p:nvPr/>
        </p:nvSpPr>
        <p:spPr>
          <a:xfrm>
            <a:off x="3137174" y="6388899"/>
            <a:ext cx="3331045" cy="366126"/>
          </a:xfrm>
          <a:prstGeom prst="rect">
            <a:avLst/>
          </a:prstGeom>
        </p:spPr>
        <p:txBody>
          <a:bodyPr wrap="none">
            <a:spAutoFit/>
          </a:bodyPr>
          <a:lstStyle/>
          <a:p>
            <a:r>
              <a:rPr lang="fr-CA" sz="1800" b="0" i="0" strike="noStrike" cap="none" spc="0" baseline="0" dirty="0">
                <a:solidFill>
                  <a:srgbClr val="000000"/>
                </a:solidFill>
                <a:effectLst/>
                <a:latin typeface="Calibri"/>
                <a:ea typeface="Calibri"/>
                <a:cs typeface="Calibri"/>
              </a:rPr>
              <a:t> </a:t>
            </a:r>
            <a:r>
              <a:rPr lang="fr-CA" sz="1400" b="1" i="0" strike="noStrike" cap="none" spc="0" baseline="0" dirty="0">
                <a:solidFill>
                  <a:srgbClr val="000000"/>
                </a:solidFill>
                <a:effectLst/>
                <a:latin typeface="Helvetica Neue LT Pro 45 Light"/>
                <a:ea typeface="Helvetica Neue LT Pro 45 Light"/>
                <a:cs typeface="Helvetica Neue LT Pro 45 Light"/>
              </a:rPr>
              <a:t>Nombre de déclarants par juridiction</a:t>
            </a:r>
          </a:p>
        </p:txBody>
      </p:sp>
      <p:graphicFrame>
        <p:nvGraphicFramePr>
          <p:cNvPr id="18" name="Tableau 17"/>
          <p:cNvGraphicFramePr>
            <a:graphicFrameLocks noGrp="1"/>
          </p:cNvGraphicFramePr>
          <p:nvPr>
            <p:extLst>
              <p:ext uri="{D42A27DB-BD31-4B8C-83A1-F6EECF244321}">
                <p14:modId xmlns:p14="http://schemas.microsoft.com/office/powerpoint/2010/main" val="3569891763"/>
              </p:ext>
            </p:extLst>
          </p:nvPr>
        </p:nvGraphicFramePr>
        <p:xfrm>
          <a:off x="1570092" y="2744913"/>
          <a:ext cx="6151086" cy="1149084"/>
        </p:xfrm>
        <a:graphic>
          <a:graphicData uri="http://schemas.openxmlformats.org/drawingml/2006/table">
            <a:tbl>
              <a:tblPr firstRow="1" firstCol="1" lastRow="1" lastCol="1" bandRow="1" bandCol="1"/>
              <a:tblGrid>
                <a:gridCol w="2118638"/>
                <a:gridCol w="1152128"/>
                <a:gridCol w="1080120"/>
                <a:gridCol w="864096"/>
                <a:gridCol w="936104"/>
              </a:tblGrid>
              <a:tr h="428227">
                <a:tc>
                  <a:txBody>
                    <a:bodyPr/>
                    <a:lstStyle/>
                    <a:p>
                      <a:pPr marL="0" indent="0" algn="ctr">
                        <a:spcBef>
                          <a:spcPts val="25"/>
                        </a:spcBef>
                        <a:spcAft>
                          <a:spcPct val="0"/>
                        </a:spcAft>
                      </a:pPr>
                      <a:r>
                        <a:rPr lang="fr-CA" sz="1050" b="1" i="0" strike="noStrike" cap="none" spc="0" baseline="0" dirty="0">
                          <a:solidFill>
                            <a:srgbClr val="FFFFFF"/>
                          </a:solidFill>
                          <a:effectLst/>
                          <a:latin typeface="Arial"/>
                          <a:ea typeface="Arial"/>
                          <a:cs typeface="Arial"/>
                        </a:rPr>
                        <a:t>Niveau de pratique</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146050" indent="0" algn="ctr" defTabSz="914400" rtl="0" eaLnBrk="1" latinLnBrk="0" hangingPunct="1">
                        <a:lnSpc>
                          <a:spcPct val="118000"/>
                        </a:lnSpc>
                        <a:spcBef>
                          <a:spcPts val="25"/>
                        </a:spcBef>
                        <a:spcAft>
                          <a:spcPct val="0"/>
                        </a:spcAft>
                      </a:pPr>
                      <a:r>
                        <a:rPr lang="fr-CA" sz="1050" b="1" i="0" strike="noStrike" cap="none" spc="0" baseline="0" dirty="0">
                          <a:solidFill>
                            <a:srgbClr val="FFFFFF"/>
                          </a:solidFill>
                          <a:effectLst/>
                          <a:latin typeface="Arial"/>
                          <a:ea typeface="Arial"/>
                          <a:cs typeface="Arial"/>
                        </a:rPr>
                        <a:t>Nombre de candidats</a:t>
                      </a:r>
                      <a:endParaRPr lang="en-GB" sz="1050" b="1" kern="12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216535" indent="0" algn="ctr" defTabSz="914400" rtl="0" eaLnBrk="1" latinLnBrk="0" hangingPunct="1">
                        <a:spcBef>
                          <a:spcPts val="25"/>
                        </a:spcBef>
                        <a:spcAft>
                          <a:spcPct val="0"/>
                        </a:spcAft>
                      </a:pPr>
                      <a:r>
                        <a:rPr lang="fr-CA" sz="1050" b="1" i="0" strike="noStrike" cap="none" spc="0" baseline="0" dirty="0">
                          <a:solidFill>
                            <a:srgbClr val="FFFFFF"/>
                          </a:solidFill>
                          <a:effectLst/>
                          <a:latin typeface="Arial"/>
                          <a:ea typeface="Arial"/>
                          <a:cs typeface="Arial"/>
                        </a:rPr>
                        <a:t>Réussite</a:t>
                      </a: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230505" indent="0" algn="ctr" defTabSz="914400" rtl="0" eaLnBrk="1" latinLnBrk="0" hangingPunct="1">
                        <a:spcBef>
                          <a:spcPts val="25"/>
                        </a:spcBef>
                        <a:spcAft>
                          <a:spcPct val="0"/>
                        </a:spcAft>
                      </a:pPr>
                      <a:r>
                        <a:rPr lang="fr-CA" sz="1050" b="1" i="0" strike="noStrike" cap="none" spc="0" baseline="0" dirty="0">
                          <a:solidFill>
                            <a:srgbClr val="FFFFFF"/>
                          </a:solidFill>
                          <a:effectLst/>
                          <a:latin typeface="Arial"/>
                          <a:ea typeface="Arial"/>
                          <a:cs typeface="Arial"/>
                        </a:rPr>
                        <a:t>Échec</a:t>
                      </a: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177165" indent="0" algn="ctr" defTabSz="914400" rtl="0" eaLnBrk="1" latinLnBrk="0" hangingPunct="1">
                        <a:spcBef>
                          <a:spcPts val="25"/>
                        </a:spcBef>
                        <a:spcAft>
                          <a:spcPct val="0"/>
                        </a:spcAft>
                      </a:pPr>
                      <a:r>
                        <a:rPr lang="fr-CA" sz="1050" b="1" i="0" strike="noStrike" cap="none" spc="0" baseline="0" dirty="0">
                          <a:solidFill>
                            <a:srgbClr val="FFFFFF"/>
                          </a:solidFill>
                          <a:effectLst/>
                          <a:latin typeface="Arial"/>
                          <a:ea typeface="Arial"/>
                          <a:cs typeface="Arial"/>
                        </a:rPr>
                        <a:t>Taux de réussite</a:t>
                      </a:r>
                    </a:p>
                    <a:p>
                      <a:pPr marL="0" marR="177165" indent="0" algn="ctr" defTabSz="914400" rtl="0" eaLnBrk="1" latinLnBrk="0" hangingPunct="1">
                        <a:spcBef>
                          <a:spcPts val="25"/>
                        </a:spcBef>
                        <a:spcAft>
                          <a:spcPct val="0"/>
                        </a:spcAft>
                      </a:pPr>
                      <a:r>
                        <a:rPr lang="en-GB" sz="1050" b="1" kern="1200" dirty="0">
                          <a:solidFill>
                            <a:srgbClr val="FFFFFF"/>
                          </a:solidFill>
                          <a:effectLst/>
                          <a:latin typeface="Arial" pitchFamily="34" charset="0"/>
                          <a:ea typeface="Arial" pitchFamily="34" charset="0"/>
                          <a:cs typeface="Times New Roman" panose="02020603050405020304" pitchFamily="18" charset="0"/>
                        </a:rPr>
                        <a:t>(%)</a:t>
                      </a:r>
                    </a:p>
                  </a:txBody>
                  <a:tcPr marL="0" marR="0" marT="0" marB="0" anchor="ctr">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r>
              <a:tr h="334512">
                <a:tc>
                  <a:txBody>
                    <a:bodyPr/>
                    <a:lstStyle/>
                    <a:p>
                      <a:pPr marL="53340" algn="l">
                        <a:spcBef>
                          <a:spcPts val="15"/>
                        </a:spcBef>
                        <a:spcAft>
                          <a:spcPct val="0"/>
                        </a:spcAft>
                      </a:pPr>
                      <a:r>
                        <a:rPr lang="fr-CA" sz="1050" b="1" i="0" strike="noStrike" cap="none" spc="0" baseline="0" dirty="0">
                          <a:solidFill>
                            <a:srgbClr val="000000"/>
                          </a:solidFill>
                          <a:effectLst/>
                          <a:latin typeface="Arial"/>
                          <a:ea typeface="Arial"/>
                          <a:cs typeface="Arial"/>
                        </a:rPr>
                        <a:t>Paramédical en soins primaires</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282575" marR="314960" algn="ctr">
                        <a:spcBef>
                          <a:spcPts val="15"/>
                        </a:spcBef>
                        <a:spcAft>
                          <a:spcPct val="0"/>
                        </a:spcAft>
                      </a:pPr>
                      <a:r>
                        <a:rPr lang="fr-CA" sz="1200" b="0" i="0" strike="noStrike" cap="none" spc="0" baseline="0" dirty="0">
                          <a:solidFill>
                            <a:srgbClr val="000000"/>
                          </a:solidFill>
                          <a:effectLst/>
                          <a:latin typeface="Arial"/>
                          <a:ea typeface="Arial"/>
                          <a:cs typeface="Arial"/>
                        </a:rPr>
                        <a:t>731</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144145" marR="216535" algn="ctr">
                        <a:spcBef>
                          <a:spcPts val="15"/>
                        </a:spcBef>
                        <a:spcAft>
                          <a:spcPct val="0"/>
                        </a:spcAft>
                      </a:pPr>
                      <a:r>
                        <a:rPr lang="fr-CA" sz="1200" b="0" i="0" strike="noStrike" cap="none" spc="0" baseline="0" dirty="0">
                          <a:solidFill>
                            <a:srgbClr val="000000"/>
                          </a:solidFill>
                          <a:effectLst/>
                          <a:latin typeface="Arial"/>
                          <a:ea typeface="Arial"/>
                          <a:cs typeface="Arial"/>
                        </a:rPr>
                        <a:t>559</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226695" marR="230505" algn="ctr">
                        <a:spcBef>
                          <a:spcPts val="15"/>
                        </a:spcBef>
                        <a:spcAft>
                          <a:spcPct val="0"/>
                        </a:spcAft>
                      </a:pPr>
                      <a:r>
                        <a:rPr lang="fr-CA" sz="1200" b="0" i="0" strike="noStrike" cap="none" spc="0" baseline="0" dirty="0">
                          <a:solidFill>
                            <a:srgbClr val="000000"/>
                          </a:solidFill>
                          <a:effectLst/>
                          <a:latin typeface="Arial"/>
                          <a:ea typeface="Arial"/>
                          <a:cs typeface="Arial"/>
                        </a:rPr>
                        <a:t>172</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288290" algn="r">
                        <a:spcBef>
                          <a:spcPts val="15"/>
                        </a:spcBef>
                        <a:spcAft>
                          <a:spcPct val="0"/>
                        </a:spcAft>
                      </a:pPr>
                      <a:r>
                        <a:rPr lang="fr-CA" sz="1200" b="0" i="0" strike="noStrike" cap="none" spc="0" baseline="0" dirty="0">
                          <a:solidFill>
                            <a:srgbClr val="000000"/>
                          </a:solidFill>
                          <a:effectLst/>
                          <a:latin typeface="Arial"/>
                          <a:ea typeface="Arial"/>
                          <a:cs typeface="Arial"/>
                        </a:rPr>
                        <a:t>76,5 %</a:t>
                      </a:r>
                    </a:p>
                  </a:txBody>
                  <a:tcPr marL="0" marR="0" marT="0" marB="0">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r>
              <a:tr h="334512">
                <a:tc>
                  <a:txBody>
                    <a:bodyPr/>
                    <a:lstStyle/>
                    <a:p>
                      <a:pPr marL="53340" algn="l">
                        <a:spcBef>
                          <a:spcPts val="15"/>
                        </a:spcBef>
                        <a:spcAft>
                          <a:spcPct val="0"/>
                        </a:spcAft>
                      </a:pPr>
                      <a:r>
                        <a:rPr lang="fr-CA" sz="1050" b="1" i="0" strike="noStrike" cap="none" spc="0" baseline="0" dirty="0">
                          <a:solidFill>
                            <a:srgbClr val="000000"/>
                          </a:solidFill>
                          <a:effectLst/>
                          <a:latin typeface="Arial"/>
                          <a:ea typeface="Arial"/>
                          <a:cs typeface="Arial"/>
                        </a:rPr>
                        <a:t>Paramédical en soins avancés</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282575" marR="314960" algn="ctr">
                        <a:spcBef>
                          <a:spcPts val="15"/>
                        </a:spcBef>
                        <a:spcAft>
                          <a:spcPct val="0"/>
                        </a:spcAft>
                      </a:pPr>
                      <a:r>
                        <a:rPr lang="fr-CA" sz="1200" b="0" i="0" strike="noStrike" cap="none" spc="0" baseline="0" dirty="0">
                          <a:solidFill>
                            <a:srgbClr val="000000"/>
                          </a:solidFill>
                          <a:effectLst/>
                          <a:latin typeface="Arial"/>
                          <a:ea typeface="Arial"/>
                          <a:cs typeface="Arial"/>
                        </a:rPr>
                        <a:t>121</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144145" marR="216535" algn="ctr">
                        <a:spcBef>
                          <a:spcPts val="15"/>
                        </a:spcBef>
                        <a:spcAft>
                          <a:spcPct val="0"/>
                        </a:spcAft>
                      </a:pPr>
                      <a:r>
                        <a:rPr lang="fr-CA" sz="1200" b="0" i="0" strike="noStrike" cap="none" spc="0" baseline="0" dirty="0">
                          <a:solidFill>
                            <a:srgbClr val="000000"/>
                          </a:solidFill>
                          <a:effectLst/>
                          <a:latin typeface="Arial"/>
                          <a:ea typeface="Arial"/>
                          <a:cs typeface="Arial"/>
                        </a:rPr>
                        <a:t>90</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L="226060" marR="230505" algn="ctr">
                        <a:spcBef>
                          <a:spcPts val="15"/>
                        </a:spcBef>
                        <a:spcAft>
                          <a:spcPct val="0"/>
                        </a:spcAft>
                      </a:pPr>
                      <a:r>
                        <a:rPr lang="fr-CA" sz="1200" b="0" i="0" strike="noStrike" cap="none" spc="0" baseline="0" dirty="0">
                          <a:solidFill>
                            <a:srgbClr val="000000"/>
                          </a:solidFill>
                          <a:effectLst/>
                          <a:latin typeface="Arial"/>
                          <a:ea typeface="Arial"/>
                          <a:cs typeface="Arial"/>
                        </a:rPr>
                        <a:t>31</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288290" algn="r">
                        <a:spcBef>
                          <a:spcPts val="15"/>
                        </a:spcBef>
                        <a:spcAft>
                          <a:spcPct val="0"/>
                        </a:spcAft>
                      </a:pPr>
                      <a:r>
                        <a:rPr lang="fr-CA" sz="1200" b="0" i="0" strike="noStrike" cap="none" spc="0" baseline="0" dirty="0">
                          <a:solidFill>
                            <a:srgbClr val="000000"/>
                          </a:solidFill>
                          <a:effectLst/>
                          <a:latin typeface="Arial"/>
                          <a:ea typeface="Arial"/>
                          <a:cs typeface="Arial"/>
                        </a:rPr>
                        <a:t>74,4 %</a:t>
                      </a:r>
                    </a:p>
                  </a:txBody>
                  <a:tcPr marL="0" marR="0" marT="0" marB="0">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r>
            </a:tbl>
          </a:graphicData>
        </a:graphic>
      </p:graphicFrame>
      <p:graphicFrame>
        <p:nvGraphicFramePr>
          <p:cNvPr id="19" name="Tableau 18"/>
          <p:cNvGraphicFramePr>
            <a:graphicFrameLocks noGrp="1"/>
          </p:cNvGraphicFramePr>
          <p:nvPr>
            <p:extLst>
              <p:ext uri="{D42A27DB-BD31-4B8C-83A1-F6EECF244321}">
                <p14:modId xmlns:p14="http://schemas.microsoft.com/office/powerpoint/2010/main" val="2815968779"/>
              </p:ext>
            </p:extLst>
          </p:nvPr>
        </p:nvGraphicFramePr>
        <p:xfrm>
          <a:off x="1561345" y="4599816"/>
          <a:ext cx="6168341" cy="1149084"/>
        </p:xfrm>
        <a:graphic>
          <a:graphicData uri="http://schemas.openxmlformats.org/drawingml/2006/table">
            <a:tbl>
              <a:tblPr firstRow="1" firstCol="1" lastRow="1" lastCol="1" bandRow="1" bandCol="1"/>
              <a:tblGrid>
                <a:gridCol w="1991877"/>
                <a:gridCol w="1233934"/>
                <a:gridCol w="1070322"/>
                <a:gridCol w="792088"/>
                <a:gridCol w="1080120"/>
              </a:tblGrid>
              <a:tr h="449697">
                <a:tc>
                  <a:txBody>
                    <a:bodyPr/>
                    <a:lstStyle/>
                    <a:p>
                      <a:pPr marL="0" indent="0" algn="ctr">
                        <a:spcBef>
                          <a:spcPts val="25"/>
                        </a:spcBef>
                        <a:spcAft>
                          <a:spcPct val="0"/>
                        </a:spcAft>
                      </a:pPr>
                      <a:r>
                        <a:rPr lang="fr-CA" sz="1050" b="1" i="0" strike="noStrike" cap="none" spc="0" baseline="0" dirty="0">
                          <a:solidFill>
                            <a:srgbClr val="FFFFFF"/>
                          </a:solidFill>
                          <a:effectLst/>
                          <a:latin typeface="Arial"/>
                          <a:ea typeface="Arial"/>
                          <a:cs typeface="Arial"/>
                        </a:rPr>
                        <a:t>Niveau de pratique</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146050" indent="0" algn="ctr">
                        <a:lnSpc>
                          <a:spcPct val="118000"/>
                        </a:lnSpc>
                        <a:spcBef>
                          <a:spcPts val="25"/>
                        </a:spcBef>
                        <a:spcAft>
                          <a:spcPct val="0"/>
                        </a:spcAft>
                      </a:pPr>
                      <a:r>
                        <a:rPr lang="fr-CA" sz="1050" b="1" i="0" strike="noStrike" cap="none" spc="0" baseline="0" dirty="0">
                          <a:solidFill>
                            <a:srgbClr val="FFFFFF"/>
                          </a:solidFill>
                          <a:effectLst/>
                          <a:latin typeface="Arial"/>
                          <a:ea typeface="Arial"/>
                          <a:cs typeface="Arial"/>
                        </a:rPr>
                        <a:t>Nombre de candidats</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216535" indent="0" algn="ctr">
                        <a:spcBef>
                          <a:spcPts val="25"/>
                        </a:spcBef>
                        <a:spcAft>
                          <a:spcPct val="0"/>
                        </a:spcAft>
                      </a:pPr>
                      <a:r>
                        <a:rPr lang="fr-CA" sz="1050" b="1" i="0" strike="noStrike" cap="none" spc="0" baseline="0" dirty="0">
                          <a:solidFill>
                            <a:srgbClr val="FFFFFF"/>
                          </a:solidFill>
                          <a:effectLst/>
                          <a:latin typeface="Arial"/>
                          <a:ea typeface="Arial"/>
                          <a:cs typeface="Arial"/>
                        </a:rPr>
                        <a:t>Réussite</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230505" indent="0" algn="ctr">
                        <a:spcBef>
                          <a:spcPts val="25"/>
                        </a:spcBef>
                        <a:spcAft>
                          <a:spcPct val="0"/>
                        </a:spcAft>
                      </a:pPr>
                      <a:r>
                        <a:rPr lang="fr-CA" sz="1050" b="1" i="0" strike="noStrike" cap="none" spc="0" baseline="0" dirty="0">
                          <a:solidFill>
                            <a:srgbClr val="FFFFFF"/>
                          </a:solidFill>
                          <a:effectLst/>
                          <a:latin typeface="Arial"/>
                          <a:ea typeface="Arial"/>
                          <a:cs typeface="Arial"/>
                        </a:rPr>
                        <a:t>Échec</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c>
                  <a:txBody>
                    <a:bodyPr/>
                    <a:lstStyle/>
                    <a:p>
                      <a:pPr marL="0" marR="177165" indent="0" algn="ctr">
                        <a:spcBef>
                          <a:spcPts val="25"/>
                        </a:spcBef>
                        <a:spcAft>
                          <a:spcPct val="0"/>
                        </a:spcAft>
                      </a:pPr>
                      <a:r>
                        <a:rPr lang="fr-CA" sz="1050" b="1" i="0" strike="noStrike" cap="none" spc="0" baseline="0" dirty="0">
                          <a:solidFill>
                            <a:srgbClr val="FFFFFF"/>
                          </a:solidFill>
                          <a:effectLst/>
                          <a:latin typeface="Arial"/>
                          <a:ea typeface="Arial"/>
                          <a:cs typeface="Arial"/>
                        </a:rPr>
                        <a:t>Taux de réussite</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p>
                      <a:pPr marL="0" marR="177165" indent="0" algn="ctr">
                        <a:spcBef>
                          <a:spcPts val="15"/>
                        </a:spcBef>
                        <a:spcAft>
                          <a:spcPct val="0"/>
                        </a:spcAft>
                      </a:pPr>
                      <a:r>
                        <a:rPr lang="en-GB" sz="1050" b="1" dirty="0">
                          <a:solidFill>
                            <a:srgbClr val="FFFFFF"/>
                          </a:solidFill>
                          <a:effectLst/>
                          <a:latin typeface="Arial" pitchFamily="34" charset="0"/>
                          <a:ea typeface="Arial" pitchFamily="34" charset="0"/>
                          <a:cs typeface="Times New Roman" panose="02020603050405020304" pitchFamily="18" charset="0"/>
                        </a:rPr>
                        <a:t>(%)</a:t>
                      </a:r>
                      <a:endParaRPr lang="en-GB" sz="105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BB2E2C"/>
                    </a:solidFill>
                  </a:tcPr>
                </a:tc>
              </a:tr>
              <a:tr h="334512">
                <a:tc>
                  <a:txBody>
                    <a:bodyPr/>
                    <a:lstStyle/>
                    <a:p>
                      <a:pPr marL="53340" algn="l">
                        <a:spcBef>
                          <a:spcPts val="15"/>
                        </a:spcBef>
                        <a:spcAft>
                          <a:spcPct val="0"/>
                        </a:spcAft>
                      </a:pPr>
                      <a:r>
                        <a:rPr lang="fr-CA" sz="1000" b="1" i="0" strike="noStrike" cap="none" spc="0" baseline="0" dirty="0">
                          <a:solidFill>
                            <a:srgbClr val="000000"/>
                          </a:solidFill>
                          <a:effectLst/>
                          <a:latin typeface="Arial"/>
                          <a:ea typeface="Arial"/>
                          <a:cs typeface="Arial"/>
                        </a:rPr>
                        <a:t>Paramédical en soins primaires</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29210" algn="ctr">
                        <a:spcBef>
                          <a:spcPts val="15"/>
                        </a:spcBef>
                        <a:spcAft>
                          <a:spcPct val="0"/>
                        </a:spcAft>
                      </a:pPr>
                      <a:r>
                        <a:rPr lang="fr-CA" sz="1200" b="0" i="0" strike="noStrike" cap="none" spc="0" baseline="0" dirty="0">
                          <a:solidFill>
                            <a:srgbClr val="000000"/>
                          </a:solidFill>
                          <a:effectLst/>
                          <a:latin typeface="Arial"/>
                          <a:ea typeface="Arial"/>
                          <a:cs typeface="Arial"/>
                        </a:rPr>
                        <a:t>3</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69215" algn="ctr">
                        <a:spcBef>
                          <a:spcPts val="15"/>
                        </a:spcBef>
                        <a:spcAft>
                          <a:spcPct val="0"/>
                        </a:spcAft>
                      </a:pPr>
                      <a:r>
                        <a:rPr lang="fr-CA" sz="1200" b="0" i="0" strike="noStrike" cap="none" spc="0" baseline="0" dirty="0">
                          <a:solidFill>
                            <a:srgbClr val="000000"/>
                          </a:solidFill>
                          <a:effectLst/>
                          <a:latin typeface="Arial"/>
                          <a:ea typeface="Arial"/>
                          <a:cs typeface="Arial"/>
                        </a:rPr>
                        <a:t>2</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635" algn="ctr">
                        <a:spcBef>
                          <a:spcPts val="15"/>
                        </a:spcBef>
                        <a:spcAft>
                          <a:spcPct val="0"/>
                        </a:spcAft>
                      </a:pPr>
                      <a:r>
                        <a:rPr lang="fr-CA" sz="1200" b="0" i="0" strike="noStrike" cap="none" spc="0" baseline="0" dirty="0">
                          <a:solidFill>
                            <a:srgbClr val="000000"/>
                          </a:solidFill>
                          <a:effectLst/>
                          <a:latin typeface="Arial"/>
                          <a:ea typeface="Arial"/>
                          <a:cs typeface="Arial"/>
                        </a:rPr>
                        <a:t>1</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288290" algn="r">
                        <a:spcBef>
                          <a:spcPts val="15"/>
                        </a:spcBef>
                        <a:spcAft>
                          <a:spcPct val="0"/>
                        </a:spcAft>
                      </a:pPr>
                      <a:r>
                        <a:rPr lang="fr-CA" sz="1200" b="0" i="0" strike="noStrike" cap="none" spc="0" baseline="0" dirty="0">
                          <a:solidFill>
                            <a:srgbClr val="000000"/>
                          </a:solidFill>
                          <a:effectLst/>
                          <a:latin typeface="Arial"/>
                          <a:ea typeface="Arial"/>
                          <a:cs typeface="Arial"/>
                        </a:rPr>
                        <a:t>66,7 %</a:t>
                      </a:r>
                    </a:p>
                  </a:txBody>
                  <a:tcPr marL="0" marR="0" marT="0" marB="0">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r>
              <a:tr h="334512">
                <a:tc>
                  <a:txBody>
                    <a:bodyPr/>
                    <a:lstStyle/>
                    <a:p>
                      <a:pPr marL="53340" algn="l">
                        <a:spcBef>
                          <a:spcPts val="15"/>
                        </a:spcBef>
                        <a:spcAft>
                          <a:spcPct val="0"/>
                        </a:spcAft>
                      </a:pPr>
                      <a:r>
                        <a:rPr lang="fr-CA" sz="1000" b="1" i="0" strike="noStrike" cap="none" spc="0" baseline="0" dirty="0">
                          <a:solidFill>
                            <a:srgbClr val="000000"/>
                          </a:solidFill>
                          <a:effectLst/>
                          <a:latin typeface="Arial"/>
                          <a:ea typeface="Arial"/>
                          <a:cs typeface="Arial"/>
                        </a:rPr>
                        <a:t>Paramédical en soins avancés</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5F5F5F"/>
                      </a:solidFill>
                      <a:prstDash val="solid"/>
                      <a:round/>
                      <a:headEnd type="none" w="med" len="med"/>
                      <a:tailEnd type="none" w="med" len="med"/>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29210" algn="ctr">
                        <a:spcBef>
                          <a:spcPts val="15"/>
                        </a:spcBef>
                        <a:spcAft>
                          <a:spcPct val="0"/>
                        </a:spcAft>
                      </a:pPr>
                      <a:r>
                        <a:rPr lang="fr-CA" sz="1200" b="0" i="0" strike="noStrike" cap="none" spc="0" baseline="0" dirty="0">
                          <a:solidFill>
                            <a:srgbClr val="000000"/>
                          </a:solidFill>
                          <a:effectLst/>
                          <a:latin typeface="Arial"/>
                          <a:ea typeface="Arial"/>
                          <a:cs typeface="Arial"/>
                        </a:rPr>
                        <a:t>8</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69215" algn="ctr">
                        <a:spcBef>
                          <a:spcPts val="15"/>
                        </a:spcBef>
                        <a:spcAft>
                          <a:spcPct val="0"/>
                        </a:spcAft>
                      </a:pPr>
                      <a:r>
                        <a:rPr lang="fr-CA" sz="1200" b="0" i="0" strike="noStrike" cap="none" spc="0" baseline="0" dirty="0">
                          <a:solidFill>
                            <a:srgbClr val="000000"/>
                          </a:solidFill>
                          <a:effectLst/>
                          <a:latin typeface="Arial"/>
                          <a:ea typeface="Arial"/>
                          <a:cs typeface="Arial"/>
                        </a:rPr>
                        <a:t>0</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635" algn="ctr">
                        <a:spcBef>
                          <a:spcPts val="15"/>
                        </a:spcBef>
                        <a:spcAft>
                          <a:spcPct val="0"/>
                        </a:spcAft>
                      </a:pPr>
                      <a:r>
                        <a:rPr lang="fr-CA" sz="1200" b="0" i="0" strike="noStrike" cap="none" spc="0" baseline="0" dirty="0">
                          <a:solidFill>
                            <a:srgbClr val="000000"/>
                          </a:solidFill>
                          <a:effectLst/>
                          <a:latin typeface="Arial"/>
                          <a:ea typeface="Arial"/>
                          <a:cs typeface="Arial"/>
                        </a:rPr>
                        <a:t>8</a:t>
                      </a:r>
                    </a:p>
                  </a:txBody>
                  <a:tcPr marL="0" marR="0" marT="0" marB="0">
                    <a:lnL>
                      <a:noFill/>
                    </a:lnL>
                    <a:lnR>
                      <a:noFill/>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c>
                  <a:txBody>
                    <a:bodyPr/>
                    <a:lstStyle/>
                    <a:p>
                      <a:pPr marR="316230" algn="r">
                        <a:spcBef>
                          <a:spcPts val="15"/>
                        </a:spcBef>
                        <a:spcAft>
                          <a:spcPct val="0"/>
                        </a:spcAft>
                      </a:pPr>
                      <a:r>
                        <a:rPr lang="fr-CA" sz="1200" b="0" i="0" strike="noStrike" cap="none" spc="0" baseline="0" dirty="0">
                          <a:solidFill>
                            <a:srgbClr val="000000"/>
                          </a:solidFill>
                          <a:effectLst/>
                          <a:latin typeface="Arial"/>
                          <a:ea typeface="Arial"/>
                          <a:cs typeface="Arial"/>
                        </a:rPr>
                        <a:t>0,0 %</a:t>
                      </a:r>
                    </a:p>
                  </a:txBody>
                  <a:tcPr marL="0" marR="0" marT="0" marB="0">
                    <a:lnL>
                      <a:noFill/>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tcPr>
                </a:tc>
              </a:tr>
            </a:tbl>
          </a:graphicData>
        </a:graphic>
      </p:graphicFrame>
      <p:sp>
        <p:nvSpPr>
          <p:cNvPr id="20" name="ZoneTexte 19"/>
          <p:cNvSpPr txBox="1"/>
          <p:nvPr/>
        </p:nvSpPr>
        <p:spPr>
          <a:xfrm>
            <a:off x="1561345" y="2400233"/>
            <a:ext cx="3224810" cy="274594"/>
          </a:xfrm>
          <a:prstGeom prst="rect">
            <a:avLst/>
          </a:prstGeom>
          <a:noFill/>
        </p:spPr>
        <p:txBody>
          <a:bodyPr wrap="square" rtlCol="0">
            <a:spAutoFit/>
          </a:bodyPr>
          <a:lstStyle/>
          <a:p>
            <a:r>
              <a:rPr lang="fr-CA" sz="1200" b="1" i="0" strike="noStrike" cap="none" spc="0" baseline="0" dirty="0">
                <a:solidFill>
                  <a:srgbClr val="000000"/>
                </a:solidFill>
                <a:effectLst/>
                <a:latin typeface="Arial"/>
                <a:ea typeface="Arial"/>
                <a:cs typeface="Arial"/>
              </a:rPr>
              <a:t>Candidats formés au Canada</a:t>
            </a:r>
            <a:endParaRPr lang="en-GB" sz="1200" b="1" dirty="0">
              <a:latin typeface="Arial" panose="020B0604020202020204" pitchFamily="34" charset="0"/>
              <a:ea typeface="Arial" panose="020B0604020202020204" pitchFamily="34" charset="0"/>
              <a:cs typeface="Times New Roman" panose="02020603050405020304" pitchFamily="18" charset="0"/>
            </a:endParaRPr>
          </a:p>
        </p:txBody>
      </p:sp>
      <p:sp>
        <p:nvSpPr>
          <p:cNvPr id="21" name="ZoneTexte 20"/>
          <p:cNvSpPr txBox="1"/>
          <p:nvPr/>
        </p:nvSpPr>
        <p:spPr>
          <a:xfrm>
            <a:off x="1561345" y="4237230"/>
            <a:ext cx="3740402" cy="274594"/>
          </a:xfrm>
          <a:prstGeom prst="rect">
            <a:avLst/>
          </a:prstGeom>
          <a:noFill/>
        </p:spPr>
        <p:txBody>
          <a:bodyPr wrap="square" rtlCol="0">
            <a:spAutoFit/>
          </a:bodyPr>
          <a:lstStyle/>
          <a:p>
            <a:pPr>
              <a:spcBef>
                <a:spcPts val="5"/>
              </a:spcBef>
              <a:spcAft>
                <a:spcPct val="0"/>
              </a:spcAft>
            </a:pPr>
            <a:r>
              <a:rPr lang="fr-CA" sz="1200" b="1" i="0" strike="noStrike" cap="none" spc="0" baseline="0" dirty="0">
                <a:solidFill>
                  <a:srgbClr val="000000"/>
                </a:solidFill>
                <a:effectLst/>
                <a:latin typeface="Arial"/>
                <a:ea typeface="Arial"/>
                <a:cs typeface="Arial"/>
              </a:rPr>
              <a:t>Candidats formés à l’international</a:t>
            </a:r>
            <a:endParaRPr lang="en-GB" sz="1200" b="1" dirty="0">
              <a:effectLst/>
              <a:latin typeface="Arial" panose="020B0604020202020204" pitchFamily="34" charset="0"/>
              <a:ea typeface="Arial" panose="020B0604020202020204" pitchFamily="34" charset="0"/>
            </a:endParaRPr>
          </a:p>
        </p:txBody>
      </p:sp>
      <p:sp>
        <p:nvSpPr>
          <p:cNvPr id="23" name="TextBox 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599FFC3-ABC7-453D-80C3-76DDC8618CAD}"/>
              </a:ext>
            </a:extLst>
          </p:cNvPr>
          <p:cNvSpPr txBox="1"/>
          <p:nvPr/>
        </p:nvSpPr>
        <p:spPr>
          <a:xfrm>
            <a:off x="3233214" y="1243325"/>
            <a:ext cx="3099440" cy="305105"/>
          </a:xfrm>
          <a:prstGeom prst="rect">
            <a:avLst/>
          </a:prstGeom>
          <a:noFill/>
        </p:spPr>
        <p:txBody>
          <a:bodyPr wrap="square" rtlCol="0">
            <a:spAutoFit/>
          </a:bodyPr>
          <a:lstStyle/>
          <a:p>
            <a:pPr algn="ctr"/>
            <a:r>
              <a:rPr lang="fr-CA" sz="1400" b="1" i="0" strike="noStrike" cap="none" spc="0" baseline="0" dirty="0">
                <a:solidFill>
                  <a:srgbClr val="000000"/>
                </a:solidFill>
                <a:effectLst/>
                <a:latin typeface="Helvetica Neue LT Pro 45 Light"/>
                <a:ea typeface="Helvetica Neue LT Pro 45 Light"/>
                <a:cs typeface="Helvetica Neue LT Pro 45 Light"/>
              </a:rPr>
              <a:t>Taux de réussite des examens</a:t>
            </a:r>
          </a:p>
        </p:txBody>
      </p:sp>
    </p:spTree>
    <p:extLst>
      <p:ext uri="{BB962C8B-B14F-4D97-AF65-F5344CB8AC3E}">
        <p14:creationId xmlns:p14="http://schemas.microsoft.com/office/powerpoint/2010/main" val="22558044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 Form 3"/>
          <p:cNvSpPr/>
          <p:nvPr/>
        </p:nvSpPr>
        <p:spPr>
          <a:xfrm>
            <a:off x="615505" y="6265540"/>
            <a:ext cx="8194301" cy="438696"/>
          </a:xfrm>
          <a:custGeom>
            <a:avLst/>
            <a:gdLst/>
            <a:ahLst/>
            <a:cxnLst/>
            <a:rect l="0" t="0" r="0" b="0"/>
            <a:pathLst>
              <a:path w="8194301" h="438695">
                <a:moveTo>
                  <a:pt x="5246254" y="431984"/>
                </a:moveTo>
                <a:lnTo>
                  <a:pt x="4763762" y="6988"/>
                </a:lnTo>
                <a:cubicBezTo>
                  <a:pt x="4758636" y="2478"/>
                  <a:pt x="4752063" y="0"/>
                  <a:pt x="4745258" y="0"/>
                </a:cubicBezTo>
                <a:lnTo>
                  <a:pt x="0" y="0"/>
                </a:lnTo>
                <a:lnTo>
                  <a:pt x="0" y="438696"/>
                </a:lnTo>
                <a:lnTo>
                  <a:pt x="3189085" y="438696"/>
                </a:lnTo>
                <a:lnTo>
                  <a:pt x="8194301" y="438696"/>
                </a:lnTo>
                <a:lnTo>
                  <a:pt x="8194301" y="431984"/>
                </a:lnTo>
                <a:close/>
              </a:path>
            </a:pathLst>
          </a:custGeom>
          <a:solidFill>
            <a:srgbClr val="E6E7E8"/>
          </a:solidFill>
          <a:ln w="12700" cap="flat" cmpd="sng">
            <a:noFill/>
            <a:prstDash val="solid"/>
            <a:miter lim="800000"/>
          </a:ln>
        </p:spPr>
        <p:txBody>
          <a:bodyPr anchor="ctr">
            <a:spAutoFit/>
          </a:bodyPr>
          <a:lstStyle>
            <a:defPPr/>
          </a:lstStyle>
          <a:p>
            <a:pPr algn="ctr"/>
            <a:endParaRPr lang="en-US" dirty="0"/>
          </a:p>
        </p:txBody>
      </p:sp>
      <p:sp>
        <p:nvSpPr>
          <p:cNvPr id="22" name="Free Form 3"/>
          <p:cNvSpPr/>
          <p:nvPr/>
        </p:nvSpPr>
        <p:spPr>
          <a:xfrm>
            <a:off x="-11082" y="6257432"/>
            <a:ext cx="8194301" cy="438696"/>
          </a:xfrm>
          <a:custGeom>
            <a:avLst/>
            <a:gdLst/>
            <a:ahLst/>
            <a:cxnLst/>
            <a:rect l="0" t="0" r="0" b="0"/>
            <a:pathLst>
              <a:path w="8194301" h="438695">
                <a:moveTo>
                  <a:pt x="5246254" y="431984"/>
                </a:moveTo>
                <a:lnTo>
                  <a:pt x="4763762" y="6988"/>
                </a:lnTo>
                <a:cubicBezTo>
                  <a:pt x="4758636" y="2478"/>
                  <a:pt x="4752063" y="0"/>
                  <a:pt x="4745258" y="0"/>
                </a:cubicBezTo>
                <a:lnTo>
                  <a:pt x="0" y="0"/>
                </a:lnTo>
                <a:lnTo>
                  <a:pt x="0" y="438696"/>
                </a:lnTo>
                <a:lnTo>
                  <a:pt x="3189085" y="438696"/>
                </a:lnTo>
                <a:lnTo>
                  <a:pt x="8194301" y="438696"/>
                </a:lnTo>
                <a:lnTo>
                  <a:pt x="8194301" y="431984"/>
                </a:lnTo>
                <a:close/>
              </a:path>
            </a:pathLst>
          </a:custGeom>
          <a:solidFill>
            <a:srgbClr val="E6E7E8"/>
          </a:solidFill>
          <a:ln w="12700" cap="flat" cmpd="sng">
            <a:noFill/>
            <a:prstDash val="solid"/>
            <a:miter lim="800000"/>
          </a:ln>
        </p:spPr>
        <p:txBody>
          <a:bodyPr anchor="ctr">
            <a:spAutoFit/>
          </a:bodyPr>
          <a:lstStyle>
            <a:defPPr/>
          </a:lstStyle>
          <a:p>
            <a:pPr algn="ctr"/>
            <a:endParaRPr lang="en-US" dirty="0"/>
          </a:p>
        </p:txBody>
      </p:sp>
      <p:sp>
        <p:nvSpPr>
          <p:cNvPr id="3" name="Free Form 3"/>
          <p:cNvSpPr/>
          <p:nvPr/>
        </p:nvSpPr>
        <p:spPr>
          <a:xfrm>
            <a:off x="-3" y="5690157"/>
            <a:ext cx="8194301" cy="438696"/>
          </a:xfrm>
          <a:custGeom>
            <a:avLst/>
            <a:gdLst/>
            <a:ahLst/>
            <a:cxnLst/>
            <a:rect l="0" t="0" r="0" b="0"/>
            <a:pathLst>
              <a:path w="8194301" h="438695">
                <a:moveTo>
                  <a:pt x="5246254" y="431984"/>
                </a:moveTo>
                <a:lnTo>
                  <a:pt x="4763762" y="6988"/>
                </a:lnTo>
                <a:cubicBezTo>
                  <a:pt x="4758636" y="2478"/>
                  <a:pt x="4752063" y="0"/>
                  <a:pt x="4745258" y="0"/>
                </a:cubicBezTo>
                <a:lnTo>
                  <a:pt x="0" y="0"/>
                </a:lnTo>
                <a:lnTo>
                  <a:pt x="0" y="438696"/>
                </a:lnTo>
                <a:lnTo>
                  <a:pt x="3189085" y="438696"/>
                </a:lnTo>
                <a:lnTo>
                  <a:pt x="8194301" y="438696"/>
                </a:lnTo>
                <a:lnTo>
                  <a:pt x="8194301" y="431984"/>
                </a:lnTo>
                <a:close/>
              </a:path>
            </a:pathLst>
          </a:custGeom>
          <a:solidFill>
            <a:srgbClr val="E6E7E8"/>
          </a:solidFill>
          <a:ln w="12700" cap="flat" cmpd="sng">
            <a:noFill/>
            <a:prstDash val="solid"/>
            <a:miter lim="800000"/>
          </a:ln>
        </p:spPr>
        <p:txBody>
          <a:bodyPr anchor="ctr">
            <a:spAutoFit/>
          </a:bodyPr>
          <a:lstStyle>
            <a:defPPr/>
          </a:lstStyle>
          <a:p>
            <a:pPr algn="ctr"/>
            <a:endParaRPr lang="en-US" dirty="0"/>
          </a:p>
        </p:txBody>
      </p:sp>
      <p:sp>
        <p:nvSpPr>
          <p:cNvPr id="4" name="TextBox 4"/>
          <p:cNvSpPr txBox="1"/>
          <p:nvPr/>
        </p:nvSpPr>
        <p:spPr>
          <a:xfrm>
            <a:off x="1005792" y="5801169"/>
            <a:ext cx="3557154" cy="200121"/>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211E1C"/>
                </a:solidFill>
                <a:effectLst/>
                <a:latin typeface="Helvetica NeueLTPro-LtIt"/>
                <a:ea typeface="Helvetica NeueLTPro-LtIt"/>
                <a:cs typeface="Helvetica NeueLTPro-LtIt"/>
              </a:rPr>
              <a:t>ÉTAT DES OPÉRATIONS </a:t>
            </a:r>
          </a:p>
        </p:txBody>
      </p:sp>
      <p:sp>
        <p:nvSpPr>
          <p:cNvPr id="7" name="TextBox 7"/>
          <p:cNvSpPr txBox="1"/>
          <p:nvPr/>
        </p:nvSpPr>
        <p:spPr>
          <a:xfrm>
            <a:off x="1005792" y="6370714"/>
            <a:ext cx="5139718" cy="160465"/>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211E1C"/>
                </a:solidFill>
                <a:effectLst/>
                <a:latin typeface="Helvetica NeueLTPro-LtIt"/>
                <a:ea typeface="Helvetica NeueLTPro-LtIt"/>
                <a:cs typeface="Helvetica NeueLTPro-LtIt"/>
              </a:rPr>
              <a:t>ÉTAT DES CHANGEMENTS DANS LES ACTIFS NETS </a:t>
            </a:r>
          </a:p>
        </p:txBody>
      </p:sp>
      <p:sp>
        <p:nvSpPr>
          <p:cNvPr id="9" name="Free Form 9"/>
          <p:cNvSpPr/>
          <p:nvPr/>
        </p:nvSpPr>
        <p:spPr>
          <a:xfrm>
            <a:off x="-6" y="6833475"/>
            <a:ext cx="8194300" cy="431392"/>
          </a:xfrm>
          <a:custGeom>
            <a:avLst/>
            <a:gdLst/>
            <a:ahLst/>
            <a:cxnLst/>
            <a:rect l="0" t="0" r="0" b="0"/>
            <a:pathLst>
              <a:path w="8194301" h="438695">
                <a:moveTo>
                  <a:pt x="8194301" y="431984"/>
                </a:moveTo>
                <a:lnTo>
                  <a:pt x="4361149" y="431984"/>
                </a:lnTo>
                <a:lnTo>
                  <a:pt x="3878626" y="6988"/>
                </a:lnTo>
                <a:cubicBezTo>
                  <a:pt x="3873515" y="2493"/>
                  <a:pt x="3866942" y="0"/>
                  <a:pt x="3860122" y="0"/>
                </a:cubicBezTo>
                <a:lnTo>
                  <a:pt x="0" y="0"/>
                </a:lnTo>
                <a:lnTo>
                  <a:pt x="0" y="438696"/>
                </a:lnTo>
                <a:lnTo>
                  <a:pt x="4368753" y="438696"/>
                </a:lnTo>
                <a:lnTo>
                  <a:pt x="8194301" y="438696"/>
                </a:lnTo>
                <a:close/>
              </a:path>
            </a:pathLst>
          </a:custGeom>
          <a:solidFill>
            <a:srgbClr val="E6E7E8"/>
          </a:solidFill>
          <a:ln w="12700" cap="flat" cmpd="sng">
            <a:noFill/>
            <a:prstDash val="solid"/>
            <a:miter lim="800000"/>
          </a:ln>
        </p:spPr>
        <p:txBody>
          <a:bodyPr wrap="square" anchor="ctr">
            <a:spAutoFit/>
          </a:bodyPr>
          <a:lstStyle>
            <a:defPPr/>
          </a:lstStyle>
          <a:p>
            <a:pPr algn="ctr"/>
            <a:endParaRPr lang="en-US" dirty="0"/>
          </a:p>
        </p:txBody>
      </p:sp>
      <p:sp>
        <p:nvSpPr>
          <p:cNvPr id="10" name="TextBox 10"/>
          <p:cNvSpPr txBox="1"/>
          <p:nvPr/>
        </p:nvSpPr>
        <p:spPr>
          <a:xfrm>
            <a:off x="1005792" y="6940259"/>
            <a:ext cx="3699558" cy="233721"/>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211E1C"/>
                </a:solidFill>
                <a:effectLst/>
                <a:latin typeface="Helvetica NeueLTPro-LtIt"/>
                <a:ea typeface="Helvetica NeueLTPro-LtIt"/>
                <a:cs typeface="Helvetica NeueLTPro-LtIt"/>
              </a:rPr>
              <a:t>ÉTAT DE LA SITUATION FINANCIÈRE </a:t>
            </a:r>
          </a:p>
        </p:txBody>
      </p:sp>
      <p:sp>
        <p:nvSpPr>
          <p:cNvPr id="12" name="Free Form 12"/>
          <p:cNvSpPr/>
          <p:nvPr/>
        </p:nvSpPr>
        <p:spPr>
          <a:xfrm>
            <a:off x="-7" y="7405123"/>
            <a:ext cx="8194301" cy="438712"/>
          </a:xfrm>
          <a:custGeom>
            <a:avLst/>
            <a:gdLst/>
            <a:ahLst/>
            <a:cxnLst/>
            <a:rect l="0" t="0" r="0" b="0"/>
            <a:pathLst>
              <a:path w="8194301" h="438711">
                <a:moveTo>
                  <a:pt x="4912914" y="431984"/>
                </a:moveTo>
                <a:lnTo>
                  <a:pt x="4430422" y="7004"/>
                </a:lnTo>
                <a:cubicBezTo>
                  <a:pt x="4425295" y="2493"/>
                  <a:pt x="4418722" y="0"/>
                  <a:pt x="4411918" y="0"/>
                </a:cubicBezTo>
                <a:lnTo>
                  <a:pt x="0" y="0"/>
                </a:lnTo>
                <a:lnTo>
                  <a:pt x="0" y="438711"/>
                </a:lnTo>
                <a:lnTo>
                  <a:pt x="3189100" y="438711"/>
                </a:lnTo>
                <a:lnTo>
                  <a:pt x="4920534" y="438711"/>
                </a:lnTo>
                <a:lnTo>
                  <a:pt x="8194301" y="438711"/>
                </a:lnTo>
                <a:lnTo>
                  <a:pt x="8194301" y="431984"/>
                </a:lnTo>
                <a:close/>
              </a:path>
            </a:pathLst>
          </a:custGeom>
          <a:solidFill>
            <a:srgbClr val="E6E7E8"/>
          </a:solidFill>
          <a:ln w="12700" cap="flat" cmpd="sng">
            <a:noFill/>
            <a:prstDash val="solid"/>
            <a:miter lim="800000"/>
          </a:ln>
        </p:spPr>
        <p:txBody>
          <a:bodyPr anchor="ctr">
            <a:spAutoFit/>
          </a:bodyPr>
          <a:lstStyle>
            <a:defPPr/>
          </a:lstStyle>
          <a:p>
            <a:pPr algn="ctr"/>
            <a:endParaRPr lang="en-US" dirty="0"/>
          </a:p>
        </p:txBody>
      </p:sp>
      <p:sp>
        <p:nvSpPr>
          <p:cNvPr id="13" name="TextBox 13"/>
          <p:cNvSpPr txBox="1"/>
          <p:nvPr/>
        </p:nvSpPr>
        <p:spPr>
          <a:xfrm>
            <a:off x="1005792" y="7509804"/>
            <a:ext cx="3438683" cy="200121"/>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211E1C"/>
                </a:solidFill>
                <a:effectLst/>
                <a:latin typeface="Helvetica NeueLTPro-LtIt"/>
                <a:ea typeface="Helvetica NeueLTPro-LtIt"/>
                <a:cs typeface="Helvetica NeueLTPro-LtIt"/>
              </a:rPr>
              <a:t>ÉTAT DES FLUX DE TRÉSORERIE </a:t>
            </a:r>
          </a:p>
        </p:txBody>
      </p:sp>
      <p:sp>
        <p:nvSpPr>
          <p:cNvPr id="15" name="Free Form 15"/>
          <p:cNvSpPr/>
          <p:nvPr/>
        </p:nvSpPr>
        <p:spPr>
          <a:xfrm>
            <a:off x="5" y="7976788"/>
            <a:ext cx="8194289" cy="438697"/>
          </a:xfrm>
          <a:custGeom>
            <a:avLst/>
            <a:gdLst/>
            <a:ahLst/>
            <a:cxnLst/>
            <a:rect l="0" t="0" r="0" b="0"/>
            <a:pathLst>
              <a:path w="8194286" h="438695">
                <a:moveTo>
                  <a:pt x="5283738" y="432000"/>
                </a:moveTo>
                <a:lnTo>
                  <a:pt x="4801215" y="6988"/>
                </a:lnTo>
                <a:cubicBezTo>
                  <a:pt x="4796089" y="2493"/>
                  <a:pt x="4789531" y="0"/>
                  <a:pt x="4782727" y="0"/>
                </a:cubicBezTo>
                <a:lnTo>
                  <a:pt x="0" y="0"/>
                </a:lnTo>
                <a:lnTo>
                  <a:pt x="0" y="438696"/>
                </a:lnTo>
                <a:lnTo>
                  <a:pt x="3189085" y="438696"/>
                </a:lnTo>
                <a:lnTo>
                  <a:pt x="8194286" y="438696"/>
                </a:lnTo>
                <a:lnTo>
                  <a:pt x="8194286" y="432000"/>
                </a:lnTo>
                <a:close/>
              </a:path>
            </a:pathLst>
          </a:custGeom>
          <a:solidFill>
            <a:srgbClr val="E6E7E8"/>
          </a:solidFill>
          <a:ln w="12700" cap="flat" cmpd="sng">
            <a:noFill/>
            <a:prstDash val="solid"/>
            <a:miter lim="800000"/>
          </a:ln>
        </p:spPr>
        <p:txBody>
          <a:bodyPr wrap="square" anchor="ctr">
            <a:spAutoFit/>
          </a:bodyPr>
          <a:lstStyle>
            <a:defPPr/>
          </a:lstStyle>
          <a:p>
            <a:pPr algn="ctr"/>
            <a:endParaRPr lang="en-US" dirty="0"/>
          </a:p>
        </p:txBody>
      </p:sp>
      <p:sp>
        <p:nvSpPr>
          <p:cNvPr id="16" name="TextBox 16"/>
          <p:cNvSpPr txBox="1"/>
          <p:nvPr/>
        </p:nvSpPr>
        <p:spPr>
          <a:xfrm>
            <a:off x="1005792" y="8079349"/>
            <a:ext cx="4563654" cy="265032"/>
          </a:xfrm>
          <a:prstGeom prst="rect">
            <a:avLst/>
          </a:prstGeom>
          <a:noFill/>
          <a:ln>
            <a:noFill/>
          </a:ln>
        </p:spPr>
        <p:txBody>
          <a:bodyPr wrap="square" lIns="0" tIns="0" rIns="0" bIns="0" anchor="t"/>
          <a:lstStyle/>
          <a:p>
            <a:pPr>
              <a:lnSpc>
                <a:spcPts val="1575"/>
              </a:lnSpc>
              <a:defRPr lang="en-US"/>
            </a:pPr>
            <a:r>
              <a:rPr lang="fr-CA" sz="1200" i="1" spc="40" dirty="0">
                <a:solidFill>
                  <a:srgbClr val="211E1C"/>
                </a:solidFill>
                <a:latin typeface="Helvetica NeueLTPro-LtIt"/>
                <a:ea typeface="Helvetica NeueLTPro-LtIt"/>
                <a:cs typeface="Helvetica NeueLTPro-LtIt"/>
              </a:rPr>
              <a:t>NOTES AFFÉRENTES AUX </a:t>
            </a:r>
            <a:r>
              <a:rPr lang="fr-CA" sz="1200" b="0" i="1" strike="noStrike" cap="none" spc="40" baseline="0" dirty="0">
                <a:solidFill>
                  <a:srgbClr val="211E1C"/>
                </a:solidFill>
                <a:effectLst/>
                <a:latin typeface="Helvetica NeueLTPro-LtIt"/>
                <a:ea typeface="Helvetica NeueLTPro-LtIt"/>
                <a:cs typeface="Helvetica NeueLTPro-LtIt"/>
              </a:rPr>
              <a:t>ÉTATS FINANCIERS </a:t>
            </a:r>
          </a:p>
        </p:txBody>
      </p:sp>
      <p:sp>
        <p:nvSpPr>
          <p:cNvPr id="24" name="Free Form 24"/>
          <p:cNvSpPr/>
          <p:nvPr/>
        </p:nvSpPr>
        <p:spPr>
          <a:xfrm>
            <a:off x="-3" y="5118492"/>
            <a:ext cx="8194297" cy="438697"/>
          </a:xfrm>
          <a:custGeom>
            <a:avLst/>
            <a:gdLst/>
            <a:ahLst/>
            <a:cxnLst/>
            <a:rect l="0" t="0" r="0" b="0"/>
            <a:pathLst>
              <a:path w="8194301" h="438695">
                <a:moveTo>
                  <a:pt x="4910174" y="431984"/>
                </a:moveTo>
                <a:lnTo>
                  <a:pt x="4427635" y="6988"/>
                </a:lnTo>
                <a:cubicBezTo>
                  <a:pt x="4422540" y="2493"/>
                  <a:pt x="4415951" y="0"/>
                  <a:pt x="4409132" y="0"/>
                </a:cubicBezTo>
                <a:lnTo>
                  <a:pt x="0" y="0"/>
                </a:lnTo>
                <a:lnTo>
                  <a:pt x="0" y="438696"/>
                </a:lnTo>
                <a:lnTo>
                  <a:pt x="2503439" y="438696"/>
                </a:lnTo>
                <a:lnTo>
                  <a:pt x="4917763" y="438696"/>
                </a:lnTo>
                <a:lnTo>
                  <a:pt x="8194301" y="438696"/>
                </a:lnTo>
                <a:lnTo>
                  <a:pt x="8194301" y="431984"/>
                </a:lnTo>
                <a:close/>
              </a:path>
            </a:pathLst>
          </a:custGeom>
          <a:solidFill>
            <a:srgbClr val="E6E7E8"/>
          </a:solidFill>
          <a:ln w="12700" cap="flat" cmpd="sng">
            <a:noFill/>
            <a:prstDash val="solid"/>
            <a:miter lim="800000"/>
          </a:ln>
        </p:spPr>
        <p:txBody>
          <a:bodyPr wrap="square" anchor="ctr">
            <a:spAutoFit/>
          </a:bodyPr>
          <a:lstStyle>
            <a:defPPr/>
          </a:lstStyle>
          <a:p>
            <a:pPr algn="ctr"/>
            <a:endParaRPr lang="en-US" dirty="0"/>
          </a:p>
        </p:txBody>
      </p:sp>
      <p:sp>
        <p:nvSpPr>
          <p:cNvPr id="25" name="TextBox 25"/>
          <p:cNvSpPr txBox="1"/>
          <p:nvPr/>
        </p:nvSpPr>
        <p:spPr>
          <a:xfrm>
            <a:off x="1005792" y="5231624"/>
            <a:ext cx="4419638" cy="224718"/>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211E1C"/>
                </a:solidFill>
                <a:effectLst/>
                <a:latin typeface="Helvetica NeueLTPro-LtIt"/>
                <a:ea typeface="Helvetica NeueLTPro-LtIt"/>
                <a:cs typeface="Helvetica NeueLTPro-LtIt"/>
              </a:rPr>
              <a:t>RAPPORT DES </a:t>
            </a:r>
            <a:r>
              <a:rPr lang="fr-CA" sz="1200" b="0" i="1" strike="noStrike" cap="none" spc="40" baseline="0" dirty="0" smtClean="0">
                <a:solidFill>
                  <a:srgbClr val="211E1C"/>
                </a:solidFill>
                <a:effectLst/>
                <a:latin typeface="Helvetica NeueLTPro-LtIt"/>
                <a:ea typeface="Helvetica NeueLTPro-LtIt"/>
                <a:cs typeface="Helvetica NeueLTPro-LtIt"/>
              </a:rPr>
              <a:t>AUDITEURS </a:t>
            </a:r>
            <a:r>
              <a:rPr lang="fr-CA" sz="1200" b="0" i="1" strike="noStrike" cap="none" spc="40" baseline="0" dirty="0">
                <a:solidFill>
                  <a:srgbClr val="211E1C"/>
                </a:solidFill>
                <a:effectLst/>
                <a:latin typeface="Helvetica NeueLTPro-LtIt"/>
                <a:ea typeface="Helvetica NeueLTPro-LtIt"/>
                <a:cs typeface="Helvetica NeueLTPro-LtIt"/>
              </a:rPr>
              <a:t>INDÉPENDANTS </a:t>
            </a:r>
          </a:p>
        </p:txBody>
      </p:sp>
      <p:sp>
        <p:nvSpPr>
          <p:cNvPr id="29" name="TextBox 29"/>
          <p:cNvSpPr txBox="1"/>
          <p:nvPr/>
        </p:nvSpPr>
        <p:spPr>
          <a:xfrm>
            <a:off x="1005800" y="2420772"/>
            <a:ext cx="3915574" cy="1723730"/>
          </a:xfrm>
          <a:prstGeom prst="rect">
            <a:avLst/>
          </a:prstGeom>
          <a:noFill/>
          <a:ln>
            <a:noFill/>
          </a:ln>
        </p:spPr>
        <p:txBody>
          <a:bodyPr wrap="square" lIns="0" tIns="0" rIns="0" bIns="0" anchor="t"/>
          <a:lstStyle/>
          <a:p>
            <a:pPr>
              <a:lnSpc>
                <a:spcPts val="4484"/>
              </a:lnSpc>
              <a:spcAft>
                <a:spcPts val="800"/>
              </a:spcAft>
              <a:defRPr lang="en-US"/>
            </a:pPr>
            <a:r>
              <a:rPr lang="fr-CA" sz="4679" b="1" i="0" strike="noStrike" cap="none" spc="0" baseline="0" dirty="0">
                <a:solidFill>
                  <a:srgbClr val="181818"/>
                </a:solidFill>
                <a:effectLst/>
                <a:latin typeface="Helvetica NeueLTPro-Hv" charset="77"/>
                <a:ea typeface="Helvetica NeueLTPro-Hv" charset="77"/>
                <a:cs typeface="Helvetica NeueLTPro-Hv" charset="77"/>
              </a:rPr>
              <a:t>TABLE DES</a:t>
            </a:r>
          </a:p>
          <a:p>
            <a:pPr>
              <a:lnSpc>
                <a:spcPts val="4484"/>
              </a:lnSpc>
              <a:spcAft>
                <a:spcPts val="1700"/>
              </a:spcAft>
              <a:defRPr lang="en-US"/>
            </a:pPr>
            <a:r>
              <a:rPr lang="fr-CA" sz="4679" b="1" i="0" strike="noStrike" cap="none" spc="0" baseline="0" dirty="0">
                <a:solidFill>
                  <a:srgbClr val="181818"/>
                </a:solidFill>
                <a:effectLst/>
                <a:latin typeface="Helvetica NeueLTPro-Hv" charset="77"/>
                <a:ea typeface="Helvetica NeueLTPro-Hv" charset="77"/>
                <a:cs typeface="Helvetica NeueLTPro-Hv" charset="77"/>
              </a:rPr>
              <a:t>MATIÈRES</a:t>
            </a:r>
          </a:p>
          <a:p>
            <a:pPr>
              <a:lnSpc>
                <a:spcPts val="1962"/>
              </a:lnSpc>
              <a:defRPr lang="en-US"/>
            </a:pPr>
            <a:r>
              <a:rPr lang="fr-CA" sz="2047" b="1" i="0" strike="noStrike" cap="none" spc="0" baseline="0" dirty="0">
                <a:solidFill>
                  <a:srgbClr val="181818"/>
                </a:solidFill>
                <a:effectLst/>
                <a:latin typeface="Helvetica NeueLTPro-Hv" charset="77"/>
                <a:ea typeface="Helvetica NeueLTPro-Hv" charset="77"/>
                <a:cs typeface="Helvetica NeueLTPro-Hv" charset="77"/>
              </a:rPr>
              <a:t>ÉTATS FINANCIERS </a:t>
            </a:r>
          </a:p>
        </p:txBody>
      </p:sp>
      <p:sp>
        <p:nvSpPr>
          <p:cNvPr id="30" name="TextBox 30"/>
          <p:cNvSpPr txBox="1"/>
          <p:nvPr/>
        </p:nvSpPr>
        <p:spPr>
          <a:xfrm>
            <a:off x="8304399" y="5398102"/>
            <a:ext cx="373888" cy="4171018"/>
          </a:xfrm>
          <a:prstGeom prst="rect">
            <a:avLst/>
          </a:prstGeom>
          <a:noFill/>
          <a:ln>
            <a:noFill/>
          </a:ln>
        </p:spPr>
        <p:txBody>
          <a:bodyPr wrap="square" lIns="0" tIns="0" rIns="0" bIns="0" anchor="t"/>
          <a:lstStyle/>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14.</a:t>
            </a:r>
          </a:p>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15.</a:t>
            </a:r>
          </a:p>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16.</a:t>
            </a:r>
          </a:p>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17.</a:t>
            </a:r>
          </a:p>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18.</a:t>
            </a:r>
          </a:p>
          <a:p>
            <a:pPr>
              <a:lnSpc>
                <a:spcPts val="1333"/>
              </a:lnSpc>
              <a:spcAft>
                <a:spcPts val="3100"/>
              </a:spcAft>
              <a:defRPr lang="en-US"/>
            </a:pPr>
            <a:r>
              <a:rPr lang="fr-CA" sz="1300" b="0" i="0" strike="noStrike" cap="none" spc="0" baseline="0" dirty="0">
                <a:solidFill>
                  <a:srgbClr val="211E1C"/>
                </a:solidFill>
                <a:effectLst/>
                <a:latin typeface="Helvetica NeueLTPro-Lt" charset="77"/>
                <a:ea typeface="Helvetica NeueLTPro-Lt" charset="77"/>
                <a:cs typeface="Helvetica NeueLTPro-Lt" charset="77"/>
              </a:rPr>
              <a:t>19.</a:t>
            </a:r>
          </a:p>
          <a:p>
            <a:pPr>
              <a:lnSpc>
                <a:spcPts val="1333"/>
              </a:lnSpc>
              <a:spcAft>
                <a:spcPts val="3100"/>
              </a:spcAft>
              <a:defRPr lang="en-US"/>
            </a:pPr>
            <a:endParaRPr sz="1300" dirty="0">
              <a:solidFill>
                <a:srgbClr val="211E1C"/>
              </a:solidFill>
              <a:latin typeface="Helvetica NeueLTPro-Lt" charset="77"/>
              <a:ea typeface="Helvetica NeueLTPro-Lt" charset="77"/>
              <a:cs typeface="Helvetica NeueLTPro-Lt" charset="77"/>
            </a:endParaRPr>
          </a:p>
          <a:p>
            <a:pPr>
              <a:lnSpc>
                <a:spcPts val="1333"/>
              </a:lnSpc>
              <a:defRPr lang="en-US"/>
            </a:pPr>
            <a:r>
              <a:rPr sz="1300" dirty="0">
                <a:solidFill>
                  <a:srgbClr val="211E1C"/>
                </a:solidFill>
                <a:latin typeface="Helvetica NeueLTPro-Lt" charset="77"/>
                <a:ea typeface="Helvetica NeueLTPro-Lt" charset="77"/>
                <a:cs typeface="Helvetica NeueLTPro-Lt" charset="77"/>
              </a:rPr>
              <a:t> </a:t>
            </a:r>
          </a:p>
        </p:txBody>
      </p:sp>
      <p:sp>
        <p:nvSpPr>
          <p:cNvPr id="31" name="TextBox 31"/>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32" name="Picture 3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3434D5E-1251-9744-BF60-79B855CD7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33" name="Rectangle 3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51CF3AF-B89E-8D42-BC72-261ABBFCEA46}"/>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34" name="Straight Connector 3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CAE61CD-FB93-DD48-B693-4A1AC0D157E9}"/>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ECC25C3-28EE-4C46-A5D2-E1CE025C0299}"/>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6"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7B73E7D-5FFD-C141-8710-889443FFF29A}"/>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12.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0" y="0"/>
            <a:ext cx="2252595" cy="12191984"/>
          </a:xfrm>
          <a:prstGeom prst="rect">
            <a:avLst/>
          </a:prstGeom>
          <a:solidFill>
            <a:srgbClr val="E6E7E8"/>
          </a:solidFill>
          <a:ln w="12700" cap="flat" cmpd="sng">
            <a:noFill/>
            <a:prstDash val="solid"/>
            <a:miter lim="800000"/>
          </a:ln>
        </p:spPr>
        <p:txBody>
          <a:bodyPr anchor="ctr">
            <a:spAutoFit/>
          </a:bodyPr>
          <a:lstStyle>
            <a:defPPr/>
          </a:lstStyle>
          <a:p>
            <a:pPr algn="ctr"/>
            <a:endParaRPr lang="en-US" dirty="0"/>
          </a:p>
        </p:txBody>
      </p:sp>
      <p:sp>
        <p:nvSpPr>
          <p:cNvPr id="4" name="Free Form 4"/>
          <p:cNvSpPr/>
          <p:nvPr/>
        </p:nvSpPr>
        <p:spPr>
          <a:xfrm>
            <a:off x="901007" y="3788962"/>
            <a:ext cx="832627" cy="832674"/>
          </a:xfrm>
          <a:custGeom>
            <a:avLst/>
            <a:gdLst/>
            <a:ahLst/>
            <a:cxnLst/>
            <a:rect l="0" t="0" r="0" b="0"/>
            <a:pathLst>
              <a:path w="832626" h="832673">
                <a:moveTo>
                  <a:pt x="768865" y="0"/>
                </a:moveTo>
                <a:lnTo>
                  <a:pt x="63792" y="0"/>
                </a:lnTo>
                <a:cubicBezTo>
                  <a:pt x="28617" y="0"/>
                  <a:pt x="0" y="28617"/>
                  <a:pt x="0" y="63792"/>
                </a:cubicBezTo>
                <a:lnTo>
                  <a:pt x="0" y="576549"/>
                </a:lnTo>
                <a:cubicBezTo>
                  <a:pt x="0" y="611739"/>
                  <a:pt x="28617" y="640341"/>
                  <a:pt x="63792" y="640341"/>
                </a:cubicBezTo>
                <a:lnTo>
                  <a:pt x="144210" y="640341"/>
                </a:lnTo>
                <a:lnTo>
                  <a:pt x="144210" y="800900"/>
                </a:lnTo>
                <a:cubicBezTo>
                  <a:pt x="144210" y="813939"/>
                  <a:pt x="151722" y="825161"/>
                  <a:pt x="163791" y="830164"/>
                </a:cubicBezTo>
                <a:cubicBezTo>
                  <a:pt x="167886" y="831842"/>
                  <a:pt x="172073" y="832673"/>
                  <a:pt x="176229" y="832673"/>
                </a:cubicBezTo>
                <a:cubicBezTo>
                  <a:pt x="184373" y="832673"/>
                  <a:pt x="192285" y="829456"/>
                  <a:pt x="198397" y="823344"/>
                </a:cubicBezTo>
                <a:lnTo>
                  <a:pt x="381400" y="640341"/>
                </a:lnTo>
                <a:lnTo>
                  <a:pt x="768865" y="640341"/>
                </a:lnTo>
                <a:cubicBezTo>
                  <a:pt x="804025" y="640341"/>
                  <a:pt x="832627" y="611739"/>
                  <a:pt x="832627" y="576549"/>
                </a:cubicBezTo>
                <a:lnTo>
                  <a:pt x="832627" y="63792"/>
                </a:lnTo>
                <a:cubicBezTo>
                  <a:pt x="832627" y="28617"/>
                  <a:pt x="804025" y="0"/>
                  <a:pt x="768865" y="0"/>
                </a:cubicBezTo>
                <a:close/>
                <a:moveTo>
                  <a:pt x="175952" y="576872"/>
                </a:moveTo>
                <a:lnTo>
                  <a:pt x="63469" y="576549"/>
                </a:lnTo>
                <a:lnTo>
                  <a:pt x="63792" y="63469"/>
                </a:lnTo>
                <a:lnTo>
                  <a:pt x="769158" y="63792"/>
                </a:lnTo>
                <a:lnTo>
                  <a:pt x="769158" y="576549"/>
                </a:lnTo>
                <a:lnTo>
                  <a:pt x="368238" y="576872"/>
                </a:lnTo>
                <a:cubicBezTo>
                  <a:pt x="359756" y="576872"/>
                  <a:pt x="351797" y="580166"/>
                  <a:pt x="345809" y="586170"/>
                </a:cubicBezTo>
                <a:lnTo>
                  <a:pt x="207695" y="724284"/>
                </a:lnTo>
                <a:lnTo>
                  <a:pt x="207695" y="608614"/>
                </a:lnTo>
                <a:cubicBezTo>
                  <a:pt x="207695" y="591111"/>
                  <a:pt x="193455" y="576872"/>
                  <a:pt x="175952" y="576872"/>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5" name="Free Form 5"/>
          <p:cNvSpPr/>
          <p:nvPr/>
        </p:nvSpPr>
        <p:spPr>
          <a:xfrm>
            <a:off x="1081382" y="3885174"/>
            <a:ext cx="471886" cy="447841"/>
          </a:xfrm>
          <a:custGeom>
            <a:avLst/>
            <a:gdLst/>
            <a:ahLst/>
            <a:cxnLst/>
            <a:rect l="0" t="0" r="0" b="0"/>
            <a:pathLst>
              <a:path w="471885" h="447840">
                <a:moveTo>
                  <a:pt x="79802" y="410617"/>
                </a:moveTo>
                <a:cubicBezTo>
                  <a:pt x="77754" y="422609"/>
                  <a:pt x="82603" y="434493"/>
                  <a:pt x="92456" y="441667"/>
                </a:cubicBezTo>
                <a:cubicBezTo>
                  <a:pt x="98013" y="445716"/>
                  <a:pt x="104524" y="447748"/>
                  <a:pt x="111082" y="447748"/>
                </a:cubicBezTo>
                <a:cubicBezTo>
                  <a:pt x="116116" y="447748"/>
                  <a:pt x="121181" y="446547"/>
                  <a:pt x="125845" y="444084"/>
                </a:cubicBezTo>
                <a:lnTo>
                  <a:pt x="235942" y="386203"/>
                </a:lnTo>
                <a:cubicBezTo>
                  <a:pt x="261573" y="399688"/>
                  <a:pt x="281416" y="410186"/>
                  <a:pt x="296841" y="418330"/>
                </a:cubicBezTo>
                <a:cubicBezTo>
                  <a:pt x="350165" y="446516"/>
                  <a:pt x="352475" y="447732"/>
                  <a:pt x="359771" y="447732"/>
                </a:cubicBezTo>
                <a:cubicBezTo>
                  <a:pt x="368869" y="447840"/>
                  <a:pt x="378783" y="443884"/>
                  <a:pt x="385064" y="436448"/>
                </a:cubicBezTo>
                <a:cubicBezTo>
                  <a:pt x="391113" y="429275"/>
                  <a:pt x="393669" y="419869"/>
                  <a:pt x="392083" y="410617"/>
                </a:cubicBezTo>
                <a:lnTo>
                  <a:pt x="371040" y="288051"/>
                </a:lnTo>
                <a:lnTo>
                  <a:pt x="460124" y="201229"/>
                </a:lnTo>
                <a:cubicBezTo>
                  <a:pt x="468822" y="192747"/>
                  <a:pt x="471885" y="180278"/>
                  <a:pt x="468129" y="168702"/>
                </a:cubicBezTo>
                <a:cubicBezTo>
                  <a:pt x="464373" y="157125"/>
                  <a:pt x="454567" y="148844"/>
                  <a:pt x="442544" y="147089"/>
                </a:cubicBezTo>
                <a:lnTo>
                  <a:pt x="319455" y="129216"/>
                </a:lnTo>
                <a:lnTo>
                  <a:pt x="264406" y="17672"/>
                </a:lnTo>
                <a:cubicBezTo>
                  <a:pt x="259018" y="6788"/>
                  <a:pt x="248119" y="0"/>
                  <a:pt x="235942" y="0"/>
                </a:cubicBezTo>
                <a:cubicBezTo>
                  <a:pt x="223766" y="0"/>
                  <a:pt x="212867" y="6788"/>
                  <a:pt x="207479" y="17672"/>
                </a:cubicBezTo>
                <a:lnTo>
                  <a:pt x="152430" y="129216"/>
                </a:lnTo>
                <a:lnTo>
                  <a:pt x="29340" y="147089"/>
                </a:lnTo>
                <a:cubicBezTo>
                  <a:pt x="17333" y="148844"/>
                  <a:pt x="7512" y="157125"/>
                  <a:pt x="3756" y="168702"/>
                </a:cubicBezTo>
                <a:cubicBezTo>
                  <a:pt x="0" y="180278"/>
                  <a:pt x="3063" y="192747"/>
                  <a:pt x="11760" y="201244"/>
                </a:cubicBezTo>
                <a:lnTo>
                  <a:pt x="100830" y="288051"/>
                </a:lnTo>
                <a:close/>
                <a:moveTo>
                  <a:pt x="314790" y="254261"/>
                </a:moveTo>
                <a:cubicBezTo>
                  <a:pt x="307340" y="261558"/>
                  <a:pt x="303922" y="272041"/>
                  <a:pt x="305677" y="282340"/>
                </a:cubicBezTo>
                <a:lnTo>
                  <a:pt x="318654" y="357986"/>
                </a:lnTo>
                <a:lnTo>
                  <a:pt x="250705" y="322272"/>
                </a:lnTo>
                <a:cubicBezTo>
                  <a:pt x="246087" y="319839"/>
                  <a:pt x="241007" y="318623"/>
                  <a:pt x="235942" y="318623"/>
                </a:cubicBezTo>
                <a:cubicBezTo>
                  <a:pt x="230878" y="318623"/>
                  <a:pt x="225798" y="319839"/>
                  <a:pt x="221180" y="322272"/>
                </a:cubicBezTo>
                <a:lnTo>
                  <a:pt x="153231" y="357986"/>
                </a:lnTo>
                <a:lnTo>
                  <a:pt x="166192" y="282340"/>
                </a:lnTo>
                <a:cubicBezTo>
                  <a:pt x="167978" y="272057"/>
                  <a:pt x="164576" y="261573"/>
                  <a:pt x="157079" y="254246"/>
                </a:cubicBezTo>
                <a:lnTo>
                  <a:pt x="102108" y="200675"/>
                </a:lnTo>
                <a:lnTo>
                  <a:pt x="178077" y="189637"/>
                </a:lnTo>
                <a:cubicBezTo>
                  <a:pt x="188421" y="188113"/>
                  <a:pt x="197350" y="181633"/>
                  <a:pt x="201968" y="172273"/>
                </a:cubicBezTo>
                <a:lnTo>
                  <a:pt x="235942" y="103416"/>
                </a:lnTo>
                <a:lnTo>
                  <a:pt x="269917" y="172273"/>
                </a:lnTo>
                <a:cubicBezTo>
                  <a:pt x="274535" y="181633"/>
                  <a:pt x="283464" y="188113"/>
                  <a:pt x="293808" y="189637"/>
                </a:cubicBezTo>
                <a:lnTo>
                  <a:pt x="369777" y="200675"/>
                </a:lnTo>
                <a:lnTo>
                  <a:pt x="314806" y="254246"/>
                </a:ln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6" name="Free Form 6"/>
          <p:cNvSpPr/>
          <p:nvPr/>
        </p:nvSpPr>
        <p:spPr>
          <a:xfrm>
            <a:off x="1638652" y="6221134"/>
            <a:ext cx="254031" cy="204016"/>
          </a:xfrm>
          <a:custGeom>
            <a:avLst/>
            <a:gdLst/>
            <a:ahLst/>
            <a:cxnLst/>
            <a:rect l="0" t="0" r="0" b="0"/>
            <a:pathLst>
              <a:path w="254030" h="204015">
                <a:moveTo>
                  <a:pt x="77200" y="204015"/>
                </a:moveTo>
                <a:cubicBezTo>
                  <a:pt x="76523" y="204015"/>
                  <a:pt x="75892" y="203754"/>
                  <a:pt x="75414" y="203276"/>
                </a:cubicBezTo>
                <a:lnTo>
                  <a:pt x="754" y="128631"/>
                </a:lnTo>
                <a:cubicBezTo>
                  <a:pt x="261" y="128139"/>
                  <a:pt x="0" y="127508"/>
                  <a:pt x="0" y="126830"/>
                </a:cubicBezTo>
                <a:cubicBezTo>
                  <a:pt x="0" y="126153"/>
                  <a:pt x="277" y="125522"/>
                  <a:pt x="738" y="125044"/>
                </a:cubicBezTo>
                <a:lnTo>
                  <a:pt x="25384" y="100414"/>
                </a:lnTo>
                <a:cubicBezTo>
                  <a:pt x="25861" y="99922"/>
                  <a:pt x="26492" y="99675"/>
                  <a:pt x="27170" y="99675"/>
                </a:cubicBezTo>
                <a:cubicBezTo>
                  <a:pt x="27847" y="99675"/>
                  <a:pt x="28478" y="99922"/>
                  <a:pt x="28940" y="100414"/>
                </a:cubicBezTo>
                <a:lnTo>
                  <a:pt x="77200" y="148643"/>
                </a:lnTo>
                <a:lnTo>
                  <a:pt x="225105" y="754"/>
                </a:lnTo>
                <a:cubicBezTo>
                  <a:pt x="225582" y="277"/>
                  <a:pt x="226229" y="0"/>
                  <a:pt x="226906" y="0"/>
                </a:cubicBezTo>
                <a:cubicBezTo>
                  <a:pt x="227568" y="0"/>
                  <a:pt x="228215" y="277"/>
                  <a:pt x="228676" y="754"/>
                </a:cubicBezTo>
                <a:lnTo>
                  <a:pt x="253291" y="25384"/>
                </a:lnTo>
                <a:cubicBezTo>
                  <a:pt x="253784" y="25861"/>
                  <a:pt x="254030" y="26492"/>
                  <a:pt x="254030" y="27170"/>
                </a:cubicBezTo>
                <a:cubicBezTo>
                  <a:pt x="254030" y="27847"/>
                  <a:pt x="253784" y="28494"/>
                  <a:pt x="253291" y="28956"/>
                </a:cubicBezTo>
                <a:lnTo>
                  <a:pt x="78970" y="203276"/>
                </a:lnTo>
                <a:cubicBezTo>
                  <a:pt x="78509" y="203754"/>
                  <a:pt x="77862" y="204015"/>
                  <a:pt x="77200" y="204015"/>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7" name="Free Form 7"/>
          <p:cNvSpPr/>
          <p:nvPr/>
        </p:nvSpPr>
        <p:spPr>
          <a:xfrm>
            <a:off x="1057051" y="6344732"/>
            <a:ext cx="554181" cy="63762"/>
          </a:xfrm>
          <a:custGeom>
            <a:avLst/>
            <a:gdLst/>
            <a:ahLst/>
            <a:cxnLst/>
            <a:rect l="0" t="0" r="0" b="0"/>
            <a:pathLst>
              <a:path w="554181" h="63761">
                <a:moveTo>
                  <a:pt x="522300" y="63761"/>
                </a:moveTo>
                <a:lnTo>
                  <a:pt x="31880" y="63761"/>
                </a:lnTo>
                <a:cubicBezTo>
                  <a:pt x="14270" y="63761"/>
                  <a:pt x="0" y="49476"/>
                  <a:pt x="0" y="31880"/>
                </a:cubicBezTo>
                <a:cubicBezTo>
                  <a:pt x="0" y="14270"/>
                  <a:pt x="14270" y="0"/>
                  <a:pt x="31880" y="0"/>
                </a:cubicBezTo>
                <a:lnTo>
                  <a:pt x="522300" y="0"/>
                </a:lnTo>
                <a:cubicBezTo>
                  <a:pt x="539911" y="0"/>
                  <a:pt x="554181" y="14270"/>
                  <a:pt x="554181" y="31880"/>
                </a:cubicBezTo>
                <a:cubicBezTo>
                  <a:pt x="554181" y="49476"/>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8" name="Free Form 8"/>
          <p:cNvSpPr/>
          <p:nvPr/>
        </p:nvSpPr>
        <p:spPr>
          <a:xfrm>
            <a:off x="1057051" y="6496100"/>
            <a:ext cx="554181" cy="63762"/>
          </a:xfrm>
          <a:custGeom>
            <a:avLst/>
            <a:gdLst/>
            <a:ahLst/>
            <a:cxnLst/>
            <a:rect l="0" t="0" r="0" b="0"/>
            <a:pathLst>
              <a:path w="554181" h="63761">
                <a:moveTo>
                  <a:pt x="522300" y="63761"/>
                </a:moveTo>
                <a:lnTo>
                  <a:pt x="31880" y="63761"/>
                </a:lnTo>
                <a:cubicBezTo>
                  <a:pt x="14270" y="63761"/>
                  <a:pt x="0" y="49491"/>
                  <a:pt x="0" y="31896"/>
                </a:cubicBezTo>
                <a:cubicBezTo>
                  <a:pt x="0" y="14270"/>
                  <a:pt x="14270" y="0"/>
                  <a:pt x="31880" y="0"/>
                </a:cubicBezTo>
                <a:lnTo>
                  <a:pt x="522300" y="0"/>
                </a:lnTo>
                <a:cubicBezTo>
                  <a:pt x="539911" y="0"/>
                  <a:pt x="554181" y="14270"/>
                  <a:pt x="554181" y="31896"/>
                </a:cubicBezTo>
                <a:cubicBezTo>
                  <a:pt x="554181" y="49491"/>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9" name="Free Form 9"/>
          <p:cNvSpPr/>
          <p:nvPr/>
        </p:nvSpPr>
        <p:spPr>
          <a:xfrm>
            <a:off x="1057051" y="6647469"/>
            <a:ext cx="554181" cy="63762"/>
          </a:xfrm>
          <a:custGeom>
            <a:avLst/>
            <a:gdLst/>
            <a:ahLst/>
            <a:cxnLst/>
            <a:rect l="0" t="0" r="0" b="0"/>
            <a:pathLst>
              <a:path w="554181" h="63761">
                <a:moveTo>
                  <a:pt x="522300" y="63761"/>
                </a:moveTo>
                <a:lnTo>
                  <a:pt x="31880" y="63761"/>
                </a:lnTo>
                <a:cubicBezTo>
                  <a:pt x="14270" y="63761"/>
                  <a:pt x="0" y="49491"/>
                  <a:pt x="0" y="31896"/>
                </a:cubicBezTo>
                <a:cubicBezTo>
                  <a:pt x="0" y="14285"/>
                  <a:pt x="14270" y="0"/>
                  <a:pt x="31880" y="0"/>
                </a:cubicBezTo>
                <a:lnTo>
                  <a:pt x="522300" y="0"/>
                </a:lnTo>
                <a:cubicBezTo>
                  <a:pt x="539911" y="0"/>
                  <a:pt x="554181" y="14285"/>
                  <a:pt x="554181" y="31896"/>
                </a:cubicBezTo>
                <a:cubicBezTo>
                  <a:pt x="554181" y="49491"/>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0" name="Free Form 10"/>
          <p:cNvSpPr/>
          <p:nvPr/>
        </p:nvSpPr>
        <p:spPr>
          <a:xfrm>
            <a:off x="1057051" y="6798853"/>
            <a:ext cx="554181" cy="63762"/>
          </a:xfrm>
          <a:custGeom>
            <a:avLst/>
            <a:gdLst/>
            <a:ahLst/>
            <a:cxnLst/>
            <a:rect l="0" t="0" r="0" b="0"/>
            <a:pathLst>
              <a:path w="554181" h="63761">
                <a:moveTo>
                  <a:pt x="522300" y="63761"/>
                </a:moveTo>
                <a:lnTo>
                  <a:pt x="31880" y="63761"/>
                </a:lnTo>
                <a:cubicBezTo>
                  <a:pt x="14270" y="63761"/>
                  <a:pt x="0" y="49476"/>
                  <a:pt x="0" y="31880"/>
                </a:cubicBezTo>
                <a:cubicBezTo>
                  <a:pt x="0" y="14270"/>
                  <a:pt x="14270" y="0"/>
                  <a:pt x="31880" y="0"/>
                </a:cubicBezTo>
                <a:lnTo>
                  <a:pt x="522300" y="0"/>
                </a:lnTo>
                <a:cubicBezTo>
                  <a:pt x="539911" y="0"/>
                  <a:pt x="554181" y="14270"/>
                  <a:pt x="554181" y="31880"/>
                </a:cubicBezTo>
                <a:cubicBezTo>
                  <a:pt x="554181" y="49476"/>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1" name="Free Form 11"/>
          <p:cNvSpPr/>
          <p:nvPr/>
        </p:nvSpPr>
        <p:spPr>
          <a:xfrm>
            <a:off x="1684989" y="6495911"/>
            <a:ext cx="64147" cy="64147"/>
          </a:xfrm>
          <a:custGeom>
            <a:avLst/>
            <a:gdLst/>
            <a:ahLst/>
            <a:cxnLst/>
            <a:rect l="0" t="0" r="0" b="0"/>
            <a:pathLst>
              <a:path w="64146" h="64146">
                <a:moveTo>
                  <a:pt x="64146" y="32080"/>
                </a:moveTo>
                <a:cubicBezTo>
                  <a:pt x="64146" y="49784"/>
                  <a:pt x="49784" y="64146"/>
                  <a:pt x="32080" y="64146"/>
                </a:cubicBezTo>
                <a:cubicBezTo>
                  <a:pt x="14362" y="64146"/>
                  <a:pt x="0" y="49784"/>
                  <a:pt x="0" y="32080"/>
                </a:cubicBezTo>
                <a:cubicBezTo>
                  <a:pt x="0" y="14362"/>
                  <a:pt x="14362" y="0"/>
                  <a:pt x="32080" y="0"/>
                </a:cubicBezTo>
                <a:cubicBezTo>
                  <a:pt x="49784" y="0"/>
                  <a:pt x="64146" y="14362"/>
                  <a:pt x="64146" y="32080"/>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2" name="Free Form 12"/>
          <p:cNvSpPr/>
          <p:nvPr/>
        </p:nvSpPr>
        <p:spPr>
          <a:xfrm>
            <a:off x="1684989" y="6647295"/>
            <a:ext cx="64147" cy="64131"/>
          </a:xfrm>
          <a:custGeom>
            <a:avLst/>
            <a:gdLst/>
            <a:ahLst/>
            <a:cxnLst/>
            <a:rect l="0" t="0" r="0" b="0"/>
            <a:pathLst>
              <a:path w="64146" h="64131">
                <a:moveTo>
                  <a:pt x="64146" y="32065"/>
                </a:moveTo>
                <a:cubicBezTo>
                  <a:pt x="64146" y="49768"/>
                  <a:pt x="49784" y="64131"/>
                  <a:pt x="32080" y="64131"/>
                </a:cubicBezTo>
                <a:cubicBezTo>
                  <a:pt x="14362" y="64131"/>
                  <a:pt x="0" y="49768"/>
                  <a:pt x="0" y="32065"/>
                </a:cubicBezTo>
                <a:cubicBezTo>
                  <a:pt x="0" y="14362"/>
                  <a:pt x="14362" y="0"/>
                  <a:pt x="32080" y="0"/>
                </a:cubicBezTo>
                <a:cubicBezTo>
                  <a:pt x="49784" y="0"/>
                  <a:pt x="64146" y="14362"/>
                  <a:pt x="64146" y="32065"/>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3" name="Free Form 13"/>
          <p:cNvSpPr/>
          <p:nvPr/>
        </p:nvSpPr>
        <p:spPr>
          <a:xfrm>
            <a:off x="1684989" y="6798664"/>
            <a:ext cx="64147" cy="64146"/>
          </a:xfrm>
          <a:custGeom>
            <a:avLst/>
            <a:gdLst/>
            <a:ahLst/>
            <a:cxnLst/>
            <a:rect l="0" t="0" r="0" b="0"/>
            <a:pathLst>
              <a:path w="64146" h="64146">
                <a:moveTo>
                  <a:pt x="64146" y="32065"/>
                </a:moveTo>
                <a:cubicBezTo>
                  <a:pt x="64146" y="49768"/>
                  <a:pt x="49784" y="64146"/>
                  <a:pt x="32080" y="64146"/>
                </a:cubicBezTo>
                <a:cubicBezTo>
                  <a:pt x="14362" y="64146"/>
                  <a:pt x="0" y="49768"/>
                  <a:pt x="0" y="32065"/>
                </a:cubicBezTo>
                <a:cubicBezTo>
                  <a:pt x="0" y="14362"/>
                  <a:pt x="14362" y="0"/>
                  <a:pt x="32080" y="0"/>
                </a:cubicBezTo>
                <a:cubicBezTo>
                  <a:pt x="49784" y="0"/>
                  <a:pt x="64146" y="14362"/>
                  <a:pt x="64146" y="32065"/>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4" name="Free Form 14"/>
          <p:cNvSpPr/>
          <p:nvPr/>
        </p:nvSpPr>
        <p:spPr>
          <a:xfrm>
            <a:off x="1638652" y="9891673"/>
            <a:ext cx="254031" cy="204016"/>
          </a:xfrm>
          <a:custGeom>
            <a:avLst/>
            <a:gdLst/>
            <a:ahLst/>
            <a:cxnLst/>
            <a:rect l="0" t="0" r="0" b="0"/>
            <a:pathLst>
              <a:path w="254030" h="204015">
                <a:moveTo>
                  <a:pt x="77200" y="204015"/>
                </a:moveTo>
                <a:cubicBezTo>
                  <a:pt x="76523" y="204015"/>
                  <a:pt x="75892" y="203738"/>
                  <a:pt x="75414" y="203276"/>
                </a:cubicBezTo>
                <a:lnTo>
                  <a:pt x="754" y="128616"/>
                </a:lnTo>
                <a:cubicBezTo>
                  <a:pt x="261" y="128123"/>
                  <a:pt x="0" y="127508"/>
                  <a:pt x="0" y="126815"/>
                </a:cubicBezTo>
                <a:cubicBezTo>
                  <a:pt x="0" y="126137"/>
                  <a:pt x="277" y="125506"/>
                  <a:pt x="738" y="125044"/>
                </a:cubicBezTo>
                <a:lnTo>
                  <a:pt x="25384" y="100414"/>
                </a:lnTo>
                <a:cubicBezTo>
                  <a:pt x="25861" y="99922"/>
                  <a:pt x="26492" y="99660"/>
                  <a:pt x="27170" y="99660"/>
                </a:cubicBezTo>
                <a:cubicBezTo>
                  <a:pt x="27847" y="99660"/>
                  <a:pt x="28478" y="99922"/>
                  <a:pt x="28940" y="100414"/>
                </a:cubicBezTo>
                <a:lnTo>
                  <a:pt x="77200" y="148643"/>
                </a:lnTo>
                <a:lnTo>
                  <a:pt x="225105" y="738"/>
                </a:lnTo>
                <a:cubicBezTo>
                  <a:pt x="225582" y="261"/>
                  <a:pt x="226229" y="0"/>
                  <a:pt x="226906" y="0"/>
                </a:cubicBezTo>
                <a:cubicBezTo>
                  <a:pt x="227568" y="0"/>
                  <a:pt x="228215" y="261"/>
                  <a:pt x="228676" y="738"/>
                </a:cubicBezTo>
                <a:lnTo>
                  <a:pt x="253291" y="25384"/>
                </a:lnTo>
                <a:cubicBezTo>
                  <a:pt x="253784" y="25861"/>
                  <a:pt x="254030" y="26492"/>
                  <a:pt x="254030" y="27170"/>
                </a:cubicBezTo>
                <a:cubicBezTo>
                  <a:pt x="254030" y="27832"/>
                  <a:pt x="253784" y="28478"/>
                  <a:pt x="253291" y="28956"/>
                </a:cubicBezTo>
                <a:lnTo>
                  <a:pt x="78970" y="203261"/>
                </a:lnTo>
                <a:cubicBezTo>
                  <a:pt x="78509" y="203738"/>
                  <a:pt x="77862" y="204015"/>
                  <a:pt x="77200" y="204015"/>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5" name="Free Form 15"/>
          <p:cNvSpPr/>
          <p:nvPr/>
        </p:nvSpPr>
        <p:spPr>
          <a:xfrm>
            <a:off x="1057051" y="9701377"/>
            <a:ext cx="554181" cy="63762"/>
          </a:xfrm>
          <a:custGeom>
            <a:avLst/>
            <a:gdLst/>
            <a:ahLst/>
            <a:cxnLst/>
            <a:rect l="0" t="0" r="0" b="0"/>
            <a:pathLst>
              <a:path w="554181" h="63761">
                <a:moveTo>
                  <a:pt x="522300" y="63761"/>
                </a:moveTo>
                <a:lnTo>
                  <a:pt x="31880" y="63761"/>
                </a:lnTo>
                <a:cubicBezTo>
                  <a:pt x="14270" y="63761"/>
                  <a:pt x="0" y="49491"/>
                  <a:pt x="0" y="31896"/>
                </a:cubicBezTo>
                <a:cubicBezTo>
                  <a:pt x="0" y="14285"/>
                  <a:pt x="14270" y="0"/>
                  <a:pt x="31880" y="0"/>
                </a:cubicBezTo>
                <a:lnTo>
                  <a:pt x="522300" y="0"/>
                </a:lnTo>
                <a:cubicBezTo>
                  <a:pt x="539911" y="0"/>
                  <a:pt x="554181" y="14285"/>
                  <a:pt x="554181" y="31896"/>
                </a:cubicBezTo>
                <a:cubicBezTo>
                  <a:pt x="554181" y="49491"/>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6" name="Free Form 16"/>
          <p:cNvSpPr/>
          <p:nvPr/>
        </p:nvSpPr>
        <p:spPr>
          <a:xfrm>
            <a:off x="1057051" y="9852746"/>
            <a:ext cx="554181" cy="63777"/>
          </a:xfrm>
          <a:custGeom>
            <a:avLst/>
            <a:gdLst/>
            <a:ahLst/>
            <a:cxnLst/>
            <a:rect l="0" t="0" r="0" b="0"/>
            <a:pathLst>
              <a:path w="554181" h="63777">
                <a:moveTo>
                  <a:pt x="522300" y="63777"/>
                </a:moveTo>
                <a:lnTo>
                  <a:pt x="31880" y="63777"/>
                </a:lnTo>
                <a:cubicBezTo>
                  <a:pt x="14270" y="63777"/>
                  <a:pt x="0" y="49491"/>
                  <a:pt x="0" y="31896"/>
                </a:cubicBezTo>
                <a:cubicBezTo>
                  <a:pt x="0" y="14285"/>
                  <a:pt x="14270" y="0"/>
                  <a:pt x="31880" y="0"/>
                </a:cubicBezTo>
                <a:lnTo>
                  <a:pt x="522300" y="0"/>
                </a:lnTo>
                <a:cubicBezTo>
                  <a:pt x="539911" y="0"/>
                  <a:pt x="554181" y="14285"/>
                  <a:pt x="554181" y="31896"/>
                </a:cubicBezTo>
                <a:cubicBezTo>
                  <a:pt x="554181" y="49491"/>
                  <a:pt x="539911" y="63777"/>
                  <a:pt x="522300" y="63777"/>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7" name="Free Form 17"/>
          <p:cNvSpPr/>
          <p:nvPr/>
        </p:nvSpPr>
        <p:spPr>
          <a:xfrm>
            <a:off x="1057051" y="10004130"/>
            <a:ext cx="554181" cy="63762"/>
          </a:xfrm>
          <a:custGeom>
            <a:avLst/>
            <a:gdLst/>
            <a:ahLst/>
            <a:cxnLst/>
            <a:rect l="0" t="0" r="0" b="0"/>
            <a:pathLst>
              <a:path w="554181" h="63761">
                <a:moveTo>
                  <a:pt x="522300" y="63761"/>
                </a:moveTo>
                <a:lnTo>
                  <a:pt x="31880" y="63761"/>
                </a:lnTo>
                <a:cubicBezTo>
                  <a:pt x="14270" y="63761"/>
                  <a:pt x="0" y="49491"/>
                  <a:pt x="0" y="31880"/>
                </a:cubicBezTo>
                <a:cubicBezTo>
                  <a:pt x="0" y="14270"/>
                  <a:pt x="14270" y="0"/>
                  <a:pt x="31880" y="0"/>
                </a:cubicBezTo>
                <a:lnTo>
                  <a:pt x="522300" y="0"/>
                </a:lnTo>
                <a:cubicBezTo>
                  <a:pt x="539911" y="0"/>
                  <a:pt x="554181" y="14270"/>
                  <a:pt x="554181" y="31880"/>
                </a:cubicBezTo>
                <a:cubicBezTo>
                  <a:pt x="554181" y="49491"/>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8" name="Free Form 18"/>
          <p:cNvSpPr/>
          <p:nvPr/>
        </p:nvSpPr>
        <p:spPr>
          <a:xfrm>
            <a:off x="1057051" y="10155499"/>
            <a:ext cx="554181" cy="63761"/>
          </a:xfrm>
          <a:custGeom>
            <a:avLst/>
            <a:gdLst/>
            <a:ahLst/>
            <a:cxnLst/>
            <a:rect l="0" t="0" r="0" b="0"/>
            <a:pathLst>
              <a:path w="554181" h="63761">
                <a:moveTo>
                  <a:pt x="522300" y="63761"/>
                </a:moveTo>
                <a:lnTo>
                  <a:pt x="31880" y="63761"/>
                </a:lnTo>
                <a:cubicBezTo>
                  <a:pt x="14270" y="63761"/>
                  <a:pt x="0" y="49491"/>
                  <a:pt x="0" y="31896"/>
                </a:cubicBezTo>
                <a:cubicBezTo>
                  <a:pt x="0" y="14285"/>
                  <a:pt x="14270" y="0"/>
                  <a:pt x="31880" y="0"/>
                </a:cubicBezTo>
                <a:lnTo>
                  <a:pt x="522300" y="0"/>
                </a:lnTo>
                <a:cubicBezTo>
                  <a:pt x="539911" y="0"/>
                  <a:pt x="554181" y="14285"/>
                  <a:pt x="554181" y="31896"/>
                </a:cubicBezTo>
                <a:cubicBezTo>
                  <a:pt x="554181" y="49491"/>
                  <a:pt x="539911" y="63761"/>
                  <a:pt x="522300" y="63761"/>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19" name="Free Form 19"/>
          <p:cNvSpPr/>
          <p:nvPr/>
        </p:nvSpPr>
        <p:spPr>
          <a:xfrm>
            <a:off x="1684989" y="9852572"/>
            <a:ext cx="64147" cy="64131"/>
          </a:xfrm>
          <a:custGeom>
            <a:avLst/>
            <a:gdLst/>
            <a:ahLst/>
            <a:cxnLst/>
            <a:rect l="0" t="0" r="0" b="0"/>
            <a:pathLst>
              <a:path w="64146" h="64131">
                <a:moveTo>
                  <a:pt x="64146" y="32065"/>
                </a:moveTo>
                <a:cubicBezTo>
                  <a:pt x="64146" y="49768"/>
                  <a:pt x="49784" y="64131"/>
                  <a:pt x="32080" y="64131"/>
                </a:cubicBezTo>
                <a:cubicBezTo>
                  <a:pt x="14362" y="64131"/>
                  <a:pt x="0" y="49768"/>
                  <a:pt x="0" y="32065"/>
                </a:cubicBezTo>
                <a:cubicBezTo>
                  <a:pt x="0" y="14362"/>
                  <a:pt x="14362" y="0"/>
                  <a:pt x="32080" y="0"/>
                </a:cubicBezTo>
                <a:cubicBezTo>
                  <a:pt x="49784" y="0"/>
                  <a:pt x="64146" y="14362"/>
                  <a:pt x="64146" y="32065"/>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20" name="Free Form 20"/>
          <p:cNvSpPr/>
          <p:nvPr/>
        </p:nvSpPr>
        <p:spPr>
          <a:xfrm>
            <a:off x="1684989" y="9701188"/>
            <a:ext cx="64147" cy="64147"/>
          </a:xfrm>
          <a:custGeom>
            <a:avLst/>
            <a:gdLst/>
            <a:ahLst/>
            <a:cxnLst/>
            <a:rect l="0" t="0" r="0" b="0"/>
            <a:pathLst>
              <a:path w="64146" h="64146">
                <a:moveTo>
                  <a:pt x="64146" y="32080"/>
                </a:moveTo>
                <a:cubicBezTo>
                  <a:pt x="64146" y="49784"/>
                  <a:pt x="49784" y="64146"/>
                  <a:pt x="32080" y="64146"/>
                </a:cubicBezTo>
                <a:cubicBezTo>
                  <a:pt x="14362" y="64146"/>
                  <a:pt x="0" y="49784"/>
                  <a:pt x="0" y="32080"/>
                </a:cubicBezTo>
                <a:cubicBezTo>
                  <a:pt x="0" y="14377"/>
                  <a:pt x="14362" y="0"/>
                  <a:pt x="32080" y="0"/>
                </a:cubicBezTo>
                <a:cubicBezTo>
                  <a:pt x="49784" y="0"/>
                  <a:pt x="64146" y="14377"/>
                  <a:pt x="64146" y="32080"/>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21" name="Free Form 21"/>
          <p:cNvSpPr/>
          <p:nvPr/>
        </p:nvSpPr>
        <p:spPr>
          <a:xfrm>
            <a:off x="1684989" y="10155309"/>
            <a:ext cx="64147" cy="64147"/>
          </a:xfrm>
          <a:custGeom>
            <a:avLst/>
            <a:gdLst/>
            <a:ahLst/>
            <a:cxnLst/>
            <a:rect l="0" t="0" r="0" b="0"/>
            <a:pathLst>
              <a:path w="64146" h="64146">
                <a:moveTo>
                  <a:pt x="64146" y="32080"/>
                </a:moveTo>
                <a:cubicBezTo>
                  <a:pt x="64146" y="49784"/>
                  <a:pt x="49784" y="64146"/>
                  <a:pt x="32080" y="64146"/>
                </a:cubicBezTo>
                <a:cubicBezTo>
                  <a:pt x="14362" y="64146"/>
                  <a:pt x="0" y="49784"/>
                  <a:pt x="0" y="32080"/>
                </a:cubicBezTo>
                <a:cubicBezTo>
                  <a:pt x="0" y="14377"/>
                  <a:pt x="14362" y="0"/>
                  <a:pt x="32080" y="0"/>
                </a:cubicBezTo>
                <a:cubicBezTo>
                  <a:pt x="49784" y="0"/>
                  <a:pt x="64146" y="14377"/>
                  <a:pt x="64146" y="32080"/>
                </a:cubicBezTo>
                <a:close/>
              </a:path>
            </a:pathLst>
          </a:custGeom>
          <a:solidFill>
            <a:srgbClr val="181818">
              <a:alpha val="100000"/>
            </a:srgbClr>
          </a:solidFill>
          <a:ln w="12700" cap="flat" cmpd="sng">
            <a:noFill/>
            <a:prstDash val="solid"/>
            <a:miter lim="800000"/>
          </a:ln>
        </p:spPr>
        <p:txBody>
          <a:bodyPr anchor="ctr">
            <a:spAutoFit/>
          </a:bodyPr>
          <a:lstStyle>
            <a:defPPr/>
          </a:lstStyle>
          <a:p>
            <a:pPr algn="ctr"/>
            <a:endParaRPr lang="en-US" dirty="0"/>
          </a:p>
        </p:txBody>
      </p:sp>
      <p:sp>
        <p:nvSpPr>
          <p:cNvPr id="25" name="TextBox 25"/>
          <p:cNvSpPr txBox="1"/>
          <p:nvPr/>
        </p:nvSpPr>
        <p:spPr>
          <a:xfrm>
            <a:off x="2668533" y="752709"/>
            <a:ext cx="5734088" cy="10148875"/>
          </a:xfrm>
          <a:prstGeom prst="rect">
            <a:avLst/>
          </a:prstGeom>
          <a:noFill/>
          <a:ln>
            <a:noFill/>
          </a:ln>
        </p:spPr>
        <p:txBody>
          <a:bodyPr wrap="square" lIns="0" tIns="0" rIns="0" bIns="0" anchor="t"/>
          <a:lstStyle/>
          <a:p>
            <a:pPr algn="ctr">
              <a:lnSpc>
                <a:spcPts val="1939"/>
              </a:lnSpc>
              <a:spcAft>
                <a:spcPts val="1800"/>
              </a:spcAft>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RAPPORT DES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AUDITEURS INDÉPENDANTS</a:t>
            </a:r>
            <a:endParaRPr lang="fr-CA" sz="2023" b="1" i="0" strike="noStrike" cap="none" spc="0" baseline="0" dirty="0">
              <a:solidFill>
                <a:srgbClr val="181818"/>
              </a:solidFill>
              <a:effectLst/>
              <a:latin typeface="Helvetica NeueLTPro-Hv" charset="77"/>
              <a:ea typeface="Helvetica NeueLTPro-Hv" charset="77"/>
              <a:cs typeface="Helvetica NeueLTPro-Hv" charset="77"/>
            </a:endParaRPr>
          </a:p>
          <a:p>
            <a:pPr>
              <a:tabLst>
                <a:tab pos="457200" algn="l"/>
              </a:tabLst>
            </a:pPr>
            <a:endParaRPr lang="en-US" sz="1200" b="1" dirty="0">
              <a:solidFill>
                <a:srgbClr val="000000"/>
              </a:solidFill>
              <a:latin typeface="Helvetica Neue LT Pro 45 Light"/>
              <a:ea typeface="Times New Roman" panose="02020603050405020304" pitchFamily="18" charset="0"/>
            </a:endParaRPr>
          </a:p>
          <a:p>
            <a:pPr>
              <a:tabLst>
                <a:tab pos="457200" algn="l"/>
              </a:tabLst>
            </a:pPr>
            <a:endParaRPr lang="en-US" sz="1200" b="1" dirty="0">
              <a:solidFill>
                <a:srgbClr val="000000"/>
              </a:solidFill>
              <a:latin typeface="Helvetica Neue LT Pro 45 Light"/>
              <a:ea typeface="Times New Roman" panose="02020603050405020304" pitchFamily="18" charset="0"/>
            </a:endParaRPr>
          </a:p>
          <a:p>
            <a:pPr>
              <a:tabLst>
                <a:tab pos="457200" algn="l"/>
              </a:tabLst>
            </a:pPr>
            <a:r>
              <a:rPr lang="fr-CA" sz="1200" b="1" i="0" strike="noStrike" cap="none" spc="0" baseline="0" dirty="0">
                <a:solidFill>
                  <a:srgbClr val="000000"/>
                </a:solidFill>
                <a:effectLst/>
                <a:latin typeface="Helvetica Neue LT Pro 45 Light"/>
                <a:ea typeface="Helvetica Neue LT Pro 45 Light"/>
                <a:cs typeface="Helvetica Neue LT Pro 45 Light"/>
              </a:rPr>
              <a:t>Aux membres de l’Organisation canadienne des régulateurs paramédicaux</a:t>
            </a:r>
          </a:p>
          <a:p>
            <a:pPr algn="just">
              <a:tabLst>
                <a:tab pos="457200" algn="l"/>
                <a:tab pos="5760720" algn="r"/>
              </a:tabLst>
            </a:pPr>
            <a:r>
              <a:rPr lang="en-US" sz="1600" dirty="0">
                <a:solidFill>
                  <a:srgbClr val="000000"/>
                </a:solidFill>
                <a:latin typeface="Helvetica Neue LT Pro 45 Light"/>
                <a:ea typeface="Times New Roman" panose="02020603050405020304" pitchFamily="18" charset="0"/>
              </a:rPr>
              <a:t> </a:t>
            </a:r>
          </a:p>
          <a:p>
            <a:pPr algn="just"/>
            <a:r>
              <a:rPr lang="fr-CA" sz="1200" b="0" i="1" strike="noStrike" cap="none" spc="0" baseline="0" dirty="0">
                <a:solidFill>
                  <a:srgbClr val="000000"/>
                </a:solidFill>
                <a:effectLst/>
                <a:latin typeface="Helvetica Neue LT Pro 45 Light"/>
                <a:ea typeface="Helvetica Neue LT Pro 45 Light"/>
                <a:cs typeface="Helvetica Neue LT Pro 45 Light"/>
              </a:rPr>
              <a:t>Opinion</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Nous avons audité les états financiers de l’Organisation canadienne des régulateurs paramédicaux, qui constituent l’état de la situation financière au 31 mars 2020, les résultats, les changements dans les actifs nets et les flux de trésorerie pour l’année, ainsi que les notes afférentes aux états financiers, y compris un résumé des principales politiques comptables.</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À notre avis, les états financiers connexes présentent équitablement, à tous égards importants, la position financière de l’organisation au 31 mars 2020, ainsi que ses résultats d’exploitation et ses flux de trésorerie pour l’année terminée à cette date conformément aux normes comptables canadiennes pour les organismes sans but lucratif.</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1" strike="noStrike" cap="none" spc="0" baseline="0" dirty="0">
                <a:solidFill>
                  <a:srgbClr val="000000"/>
                </a:solidFill>
                <a:effectLst/>
                <a:latin typeface="Helvetica Neue LT Pro 45 Light"/>
                <a:ea typeface="Helvetica Neue LT Pro 45 Light"/>
                <a:cs typeface="Helvetica Neue LT Pro 45 Light"/>
              </a:rPr>
              <a:t>Base de l’opinion </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Nous avons mené notre audit conformément aux normes d’audit généralement reconnues du Canada. Nos responsabilités en vertu de ces normes sont décrites plus en détail dans la section des responsabilités des auditeurs pour l’audit des états financiers de notre rapport. Nous sommes indépendants de l’organisation conformément aux exigences éthiques pertinentes à notre audit des états financiers au Canada et nous avons rempli nos autres responsabilités éthiques conformément à ces exigences. Nous croyons que les preuves d’audit que nous avons obtenues sont suffisantes et appropriées pour exprimer notre opinion.</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1" strike="noStrike" cap="none" spc="0" baseline="0" dirty="0">
                <a:solidFill>
                  <a:srgbClr val="000000"/>
                </a:solidFill>
                <a:effectLst/>
                <a:latin typeface="Helvetica Neue LT Pro 45 Light"/>
                <a:ea typeface="Helvetica Neue LT Pro 45 Light"/>
                <a:cs typeface="Helvetica Neue LT Pro 45 Light"/>
              </a:rPr>
              <a:t>Observation</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Nous attirons l’attention à la note 6 afférente aux états financiers, concernant la propagation mondiale d’un nouveau coronavirus connu sous le nom de COVID-19 après la fin de l’année et son effet sur l’économie mondiale. Notre opinion n’est pas modifiée à ce sujet.</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1" strike="noStrike" cap="none" spc="0" baseline="0" dirty="0">
                <a:solidFill>
                  <a:srgbClr val="000000"/>
                </a:solidFill>
                <a:effectLst/>
                <a:latin typeface="Helvetica Neue LT Pro 45 Light"/>
                <a:ea typeface="Helvetica Neue LT Pro 45 Light"/>
                <a:cs typeface="Helvetica Neue LT Pro 45 Light"/>
              </a:rPr>
              <a:t>Responsabilités de la direction et des personnes chargées de la gouvernance des états financiers</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La direction est responsable de la préparation et de la présentation équitable des états financiers conformément aux normes comptables canadiennes pour les organismes sans but lucratif, et pour ce contrôle interne, la direction détermine qu’elle est nécessaire pour permettre la préparation d’états financiers exempts de fausses déclarations, qu’elles soient dues à une fraude ou à une erreur.</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Dans la préparation des états financiers, la direction est responsable d’évaluer la capacité de l’organisation de poursuivre ses activités, en divulguant, selon le cas, les questions liées à la continuité et à l’utilisation de la base de la comptabilité à moins que la direction n’ait l’intention de liquider l’organisation ou de cesser les opérations, ou n’ait aucune alternative réaliste de ce faire.</a:t>
            </a:r>
          </a:p>
          <a:p>
            <a:pPr algn="just"/>
            <a:r>
              <a:rPr lang="en-US" sz="1200" dirty="0">
                <a:solidFill>
                  <a:srgbClr val="000000"/>
                </a:solidFill>
                <a:latin typeface="Helvetica Neue LT Pro 45 Light"/>
                <a:ea typeface="Times New Roman" panose="02020603050405020304" pitchFamily="18" charset="0"/>
              </a:rPr>
              <a:t> </a:t>
            </a:r>
          </a:p>
          <a:p>
            <a:pPr algn="just"/>
            <a:r>
              <a:rPr lang="fr-CA" sz="1200" b="0" i="0" strike="noStrike" cap="none" spc="0" baseline="0" dirty="0">
                <a:solidFill>
                  <a:srgbClr val="000000"/>
                </a:solidFill>
                <a:effectLst/>
                <a:latin typeface="Helvetica Neue LT Pro 45 Light"/>
                <a:ea typeface="Helvetica Neue LT Pro 45 Light"/>
                <a:cs typeface="Helvetica Neue LT Pro 45 Light"/>
              </a:rPr>
              <a:t>Les responsables de la gouvernance sont chargés de superviser le processus de rapport financier de l’organisation.</a:t>
            </a:r>
          </a:p>
          <a:p>
            <a:pPr algn="just"/>
            <a:r>
              <a:rPr lang="en-US" sz="1200" dirty="0">
                <a:solidFill>
                  <a:srgbClr val="000000"/>
                </a:solidFill>
                <a:latin typeface="Arial" pitchFamily="34" charset="0"/>
                <a:ea typeface="Times New Roman" panose="02020603050405020304" pitchFamily="18" charset="0"/>
              </a:rPr>
              <a:t> </a:t>
            </a:r>
          </a:p>
        </p:txBody>
      </p:sp>
      <p:sp>
        <p:nvSpPr>
          <p:cNvPr id="26" name="TextBox 26"/>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27" name="Picture 2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8624DCF-87F0-B149-80DC-BDD01ED9D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28" name="Rectangle 2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CD5B987-9D24-C54F-83CD-8A2C0179135A}"/>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29" name="Straight Connector 2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4328143-EC3E-324C-A400-7303403DC86B}"/>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05B7EDE-330C-2A4C-B2DE-40B6BDEABA0C}"/>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1"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2FDA302-2E28-014C-B9A6-449F5AC9C3DF}"/>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13.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585575" y="983432"/>
            <a:ext cx="6360135" cy="9505056"/>
          </a:xfrm>
          <a:prstGeom prst="rect">
            <a:avLst/>
          </a:prstGeom>
          <a:noFill/>
          <a:ln>
            <a:noFill/>
          </a:ln>
        </p:spPr>
        <p:txBody>
          <a:bodyPr wrap="square" lIns="0" tIns="0" rIns="0" bIns="0" anchor="t"/>
          <a:lstStyle>
            <a:defPPr/>
          </a:lstStyle>
          <a:p>
            <a:pPr>
              <a:lnSpc>
                <a:spcPts val="1212"/>
              </a:lnSpc>
              <a:defRPr lang="en-US"/>
            </a:pPr>
            <a:endParaRPr lang="en-US" sz="1232" dirty="0">
              <a:latin typeface="Helvetica NeueLTPro-Md" charset="77"/>
              <a:ea typeface="Helvetica NeueLTPro-Md" charset="77"/>
              <a:cs typeface="Helvetica NeueLTPro-Md" charset="77"/>
            </a:endParaRPr>
          </a:p>
        </p:txBody>
      </p:sp>
      <p:sp>
        <p:nvSpPr>
          <p:cNvPr id="6" name="TextBox 6"/>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7" name="Picture 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8457FF3-F430-A743-9FE6-AA0DEE2C3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 name="Rectangle 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2C00E0C-C47D-F041-9D26-AE887BEDF1C0}"/>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9" name="Straight Connector 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001E8FC-48C3-3440-A2D3-E297D87F102D}"/>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580F542-10A6-C445-A1C3-A8C6CA4DB772}"/>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1"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B8E968F-965E-5B45-AA41-3EE2389A8149}"/>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14. </a:t>
            </a:r>
          </a:p>
        </p:txBody>
      </p:sp>
      <p:graphicFrame>
        <p:nvGraphicFramePr>
          <p:cNvPr id="13" name="Table 1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E1E6C85-BFDA-403D-9061-81D1DEC09A18}"/>
              </a:ext>
            </a:extLst>
          </p:cNvPr>
          <p:cNvGraphicFramePr>
            <a:graphicFrameLocks noGrp="1"/>
          </p:cNvGraphicFramePr>
          <p:nvPr>
            <p:extLst>
              <p:ext uri="{D42A27DB-BD31-4B8C-83A1-F6EECF244321}">
                <p14:modId xmlns:p14="http://schemas.microsoft.com/office/powerpoint/2010/main" val="3888262779"/>
              </p:ext>
            </p:extLst>
          </p:nvPr>
        </p:nvGraphicFramePr>
        <p:xfrm>
          <a:off x="1464991" y="974720"/>
          <a:ext cx="6894780" cy="10289750"/>
        </p:xfrm>
        <a:graphic>
          <a:graphicData uri="http://schemas.openxmlformats.org/drawingml/2006/table">
            <a:tbl>
              <a:tblPr/>
              <a:tblGrid>
                <a:gridCol w="6894780">
                  <a:extLst>
                    <a:ext uri="{9D8B030D-6E8A-4147-A177-3AD203B41FA5}">
                      <a16:col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398481408"/>
                    </a:ext>
                  </a:extLst>
                </a:gridCol>
              </a:tblGrid>
              <a:tr h="1566969">
                <a:tc>
                  <a:txBody>
                    <a:bodyPr/>
                    <a:lstStyle/>
                    <a:p>
                      <a:pPr marL="0" marR="0" algn="just">
                        <a:lnSpc>
                          <a:spcPct val="107000"/>
                        </a:lnSpc>
                        <a:spcBef>
                          <a:spcPct val="0"/>
                        </a:spcBef>
                        <a:spcAft>
                          <a:spcPct val="0"/>
                        </a:spcAft>
                        <a:tabLst>
                          <a:tab pos="457200" algn="l"/>
                          <a:tab pos="5760720" algn="r"/>
                        </a:tabLst>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p>
                      <a:pPr marL="0" marR="0" algn="just">
                        <a:lnSpc>
                          <a:spcPct val="107000"/>
                        </a:lnSpc>
                        <a:spcBef>
                          <a:spcPct val="0"/>
                        </a:spcBef>
                        <a:spcAft>
                          <a:spcPct val="0"/>
                        </a:spcAft>
                        <a:tabLst>
                          <a:tab pos="457200" algn="l"/>
                          <a:tab pos="5760720" algn="r"/>
                        </a:tabLst>
                      </a:pPr>
                      <a:r>
                        <a:rPr lang="fr-CA" sz="1200" b="0" i="1" strike="noStrike" cap="none" spc="0" baseline="0" dirty="0">
                          <a:solidFill>
                            <a:srgbClr val="000000"/>
                          </a:solidFill>
                          <a:effectLst/>
                          <a:latin typeface="Helvetica Neue LT Pro 45 Light"/>
                          <a:ea typeface="Helvetica Neue LT Pro 45 Light"/>
                          <a:cs typeface="Helvetica Neue LT Pro 45 Light"/>
                        </a:rPr>
                        <a:t>Responsabilités des auditeurs pour l’audit des états financiers</a:t>
                      </a:r>
                    </a:p>
                    <a:p>
                      <a:pPr marL="0" marR="0" algn="just">
                        <a:lnSpc>
                          <a:spcPct val="107000"/>
                        </a:lnSpc>
                        <a:spcBef>
                          <a:spcPct val="0"/>
                        </a:spcBef>
                        <a:spcAft>
                          <a:spcPct val="0"/>
                        </a:spcAft>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Nos objectifs sont d’obtenir l’assurance raisonnable que les états financiers dans leur ensemble sont exempts de fausses déclarations, qu’il s’agisse d’une fraude ou d’une erreur, et d’émettre un rapport d’auditeurs qui comprend notre opinion. L’assurance raisonnable est un niveau élevé d’assurance, mais n’est pas une garantie qu’un audit effectué conformément aux normes d’audit généralement reconnues au Canada détectera toujours une anomalie significative lorsqu’elle existe. Les fausses déclarations peuvent provenir de fraudes ou d’erreurs et sont considérées comme importantes si, individuellement ou regroupées, elles pourraient raisonnablement influencer les décisions économiques des utilisateurs en fonction de ces états financiers. Dans le cadre d’un audit conformément aux normes d’audit généralement reconnues au Canada, nous faisons preuve de jugement professionnel et maintenons un scepticisme professionnel tout au long de la vérification. Également, nous :</a:t>
                      </a:r>
                    </a:p>
                    <a:p>
                      <a:pPr marL="0" marR="0" algn="just">
                        <a:lnSpc>
                          <a:spcPct val="107000"/>
                        </a:lnSpc>
                        <a:spcBef>
                          <a:spcPct val="0"/>
                        </a:spcBef>
                        <a:spcAft>
                          <a:spcPct val="0"/>
                        </a:spcAft>
                        <a:tabLst>
                          <a:tab pos="457200" algn="l"/>
                          <a:tab pos="5760720" algn="r"/>
                        </a:tabLst>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p>
                      <a:pPr marL="171450" marR="0" indent="-171450" algn="just">
                        <a:lnSpc>
                          <a:spcPct val="107000"/>
                        </a:lnSpc>
                        <a:spcBef>
                          <a:spcPct val="0"/>
                        </a:spcBef>
                        <a:spcAft>
                          <a:spcPct val="0"/>
                        </a:spcAft>
                        <a:buFont typeface="Arial" pitchFamily="34" charset="0"/>
                        <a:buChar char="•"/>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Cernons et évaluons les risques de fausses déclarations des états financiers, qu’il s’agisse de fraude ou d’erreur, de conception et d’exécution des procédures d’audit qui répondent à ces risques, et obtenir des preuves d’audit suffisantes et appropriées pour exprimer notre opinion. Le risque de ne pas détecter une fausse déclaration résultant de la fraude est plus élevé que celui de l’erreur, car la fraude peut comporter une collusion, une falsification, des omissions intentionnelles, des fausses représentations ou le contournement des contrôles internes. </a:t>
                      </a:r>
                    </a:p>
                    <a:p>
                      <a:pPr marL="0" marR="0" algn="just">
                        <a:lnSpc>
                          <a:spcPct val="107000"/>
                        </a:lnSpc>
                        <a:spcBef>
                          <a:spcPct val="0"/>
                        </a:spcBef>
                        <a:spcAft>
                          <a:spcPct val="0"/>
                        </a:spcAft>
                      </a:pPr>
                      <a:r>
                        <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rPr>
                        <a:t> </a:t>
                      </a:r>
                    </a:p>
                  </a:txBody>
                  <a:tcPr marL="0" marR="0" marT="0" marB="0">
                    <a:lnL>
                      <a:noFill/>
                    </a:lnL>
                    <a:lnR>
                      <a:noFill/>
                    </a:lnR>
                    <a:lnT>
                      <a:noFill/>
                    </a:lnT>
                    <a:lnB>
                      <a:noFill/>
                    </a:lnB>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304434326"/>
                  </a:ext>
                </a:extLst>
              </a:tr>
              <a:tr h="696927">
                <a:tc>
                  <a:txBody>
                    <a:bodyPr/>
                    <a:lstStyle/>
                    <a:p>
                      <a:pPr marL="171450" marR="0" indent="-171450" algn="just">
                        <a:lnSpc>
                          <a:spcPct val="107000"/>
                        </a:lnSpc>
                        <a:spcBef>
                          <a:spcPct val="0"/>
                        </a:spcBef>
                        <a:spcAft>
                          <a:spcPct val="0"/>
                        </a:spcAft>
                        <a:buFont typeface="Arial" pitchFamily="34" charset="0"/>
                        <a:buChar char="•"/>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Acquérons une compréhension des contrôles internes pertinents à l’audit pour concevoir des procédures d’audit appropriées dans les circonstances, mais pas dans le but d’exprimer une opinion sur l’efficacité du contrôle interne de l’organisme.</a:t>
                      </a:r>
                    </a:p>
                    <a:p>
                      <a:pPr marL="171450" marR="0" indent="-171450" algn="just">
                        <a:lnSpc>
                          <a:spcPct val="107000"/>
                        </a:lnSpc>
                        <a:spcBef>
                          <a:spcPct val="0"/>
                        </a:spcBef>
                        <a:spcAft>
                          <a:spcPct val="0"/>
                        </a:spcAft>
                        <a:buFont typeface="Arial" pitchFamily="34" charset="0"/>
                        <a:buChar char="•"/>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2341816059"/>
                  </a:ext>
                </a:extLst>
              </a:tr>
              <a:tr h="662146">
                <a:tc>
                  <a:txBody>
                    <a:bodyPr/>
                    <a:lstStyle/>
                    <a:p>
                      <a:pPr marL="171450" marR="0" indent="-171450" algn="just">
                        <a:lnSpc>
                          <a:spcPct val="107000"/>
                        </a:lnSpc>
                        <a:spcBef>
                          <a:spcPct val="0"/>
                        </a:spcBef>
                        <a:spcAft>
                          <a:spcPct val="0"/>
                        </a:spcAft>
                        <a:buFont typeface="Arial" pitchFamily="34" charset="0"/>
                        <a:buChar char="•"/>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Évaluons la pertinence des conventions comptables utilisées et le caractère raisonnable des estimations comptables et des divulgations connexes faites par la direction.</a:t>
                      </a:r>
                    </a:p>
                    <a:p>
                      <a:pPr marL="171450" marR="0" indent="-171450" algn="just">
                        <a:lnSpc>
                          <a:spcPct val="107000"/>
                        </a:lnSpc>
                        <a:spcBef>
                          <a:spcPct val="0"/>
                        </a:spcBef>
                        <a:spcAft>
                          <a:spcPct val="0"/>
                        </a:spcAft>
                        <a:buFont typeface="Arial" pitchFamily="34" charset="0"/>
                        <a:buChar char="•"/>
                      </a:pPr>
                      <a:r>
                        <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rPr>
                        <a:t> </a:t>
                      </a:r>
                    </a:p>
                  </a:txBody>
                  <a:tcPr marL="0" marR="0" marT="0" marB="0">
                    <a:lnL>
                      <a:noFill/>
                    </a:lnL>
                    <a:lnR>
                      <a:noFill/>
                    </a:lnR>
                    <a:lnT>
                      <a:noFill/>
                    </a:lnT>
                    <a:lnB>
                      <a:noFill/>
                    </a:lnB>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443766213"/>
                  </a:ext>
                </a:extLst>
              </a:tr>
              <a:tr h="1810725">
                <a:tc>
                  <a:txBody>
                    <a:bodyPr/>
                    <a:lstStyle/>
                    <a:p>
                      <a:pPr marL="171450" marR="0" indent="-171450" algn="just">
                        <a:lnSpc>
                          <a:spcPct val="107000"/>
                        </a:lnSpc>
                        <a:spcBef>
                          <a:spcPct val="0"/>
                        </a:spcBef>
                        <a:spcAft>
                          <a:spcPct val="0"/>
                        </a:spcAft>
                        <a:buFont typeface="Arial" pitchFamily="34" charset="0"/>
                        <a:buChar char="•"/>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Concluons sur la pertinence de l’utilisation par la direction du fondement de la comptabilité et, en fonction des preuves d’audit obtenues, si une incertitude importante existe en lien avec des événements ou des conditions qui pourraient entraîner un doute important sur la capacité de l’organisation à poursuivre ses activités. Si nous concluons qu’une incertitude importante existe, nous devons attirer l’attention dans le rapport de nos auditeurs aux divulgations connexes dans les états financiers ou, si ces divulgations sont inadéquates, pour modifier notre opinion. Nos conclusions sont basées sur les preuves d’audit obtenues jusqu’à la date du rapport de nos auditeurs. Cependant, des événements ou conditions futurs peuvent empêcher l’organisation de continuer à poursuivre ses activités.</a:t>
                      </a:r>
                    </a:p>
                  </a:txBody>
                  <a:tcPr marL="0" marR="0" marT="0" marB="0">
                    <a:lnL>
                      <a:noFill/>
                    </a:lnL>
                    <a:lnR>
                      <a:noFill/>
                    </a:lnR>
                    <a:lnT>
                      <a:noFill/>
                    </a:lnT>
                    <a:lnB>
                      <a:noFill/>
                    </a:lnB>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3210639769"/>
                  </a:ext>
                </a:extLst>
              </a:tr>
              <a:tr h="2924204">
                <a:tc>
                  <a:txBody>
                    <a:bodyPr/>
                    <a:lstStyle/>
                    <a:p>
                      <a:pPr marL="171450" marR="0" indent="-171450" algn="just">
                        <a:lnSpc>
                          <a:spcPct val="107000"/>
                        </a:lnSpc>
                        <a:spcBef>
                          <a:spcPct val="0"/>
                        </a:spcBef>
                        <a:spcAft>
                          <a:spcPct val="0"/>
                        </a:spcAft>
                        <a:buFont typeface="Arial" pitchFamily="34" charset="0"/>
                        <a:buChar char="•"/>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Évaluons la présentation, la structure et le contenu globaux des états financiers, y compris les divulgations, et déterminons si les états financiers représentent les transactions et les événements sous-jacents d’une manière qui permet d’obtenir une présentation équitable.</a:t>
                      </a:r>
                    </a:p>
                    <a:p>
                      <a:pPr marL="0" marR="0" algn="just">
                        <a:lnSpc>
                          <a:spcPct val="107000"/>
                        </a:lnSpc>
                        <a:spcBef>
                          <a:spcPct val="0"/>
                        </a:spcBef>
                        <a:spcAft>
                          <a:spcPct val="0"/>
                        </a:spcAft>
                        <a:tabLst>
                          <a:tab pos="457200" algn="l"/>
                          <a:tab pos="5760720" algn="r"/>
                        </a:tabLst>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p>
                      <a:pPr marL="0" marR="0" algn="just">
                        <a:lnSpc>
                          <a:spcPct val="107000"/>
                        </a:lnSpc>
                        <a:spcBef>
                          <a:spcPct val="0"/>
                        </a:spcBef>
                        <a:spcAft>
                          <a:spcPct val="0"/>
                        </a:spcAft>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Nous communiquons avec les personnes chargées de la gouvernance, entre autres, la portée et le calendrier prévus de l’audit et les conclusions importantes de l’audit, y compris toute lacune importante dans le contrôle interne que nous identifions au cours de notre audit.</a:t>
                      </a:r>
                    </a:p>
                    <a:p>
                      <a:pPr marL="0" marR="0" algn="just">
                        <a:lnSpc>
                          <a:spcPct val="107000"/>
                        </a:lnSpc>
                        <a:spcBef>
                          <a:spcPct val="0"/>
                        </a:spcBef>
                        <a:spcAft>
                          <a:spcPct val="0"/>
                        </a:spcAft>
                        <a:tabLst>
                          <a:tab pos="457200" algn="l"/>
                          <a:tab pos="5760720" algn="r"/>
                        </a:tabLst>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p>
                      <a:pPr marL="0" marR="0" algn="just">
                        <a:lnSpc>
                          <a:spcPct val="107000"/>
                        </a:lnSpc>
                        <a:spcBef>
                          <a:spcPct val="0"/>
                        </a:spcBef>
                        <a:spcAft>
                          <a:spcPct val="0"/>
                        </a:spcAft>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Regina, Canada</a:t>
                      </a:r>
                    </a:p>
                    <a:p>
                      <a:pPr marL="0" marR="0" algn="just">
                        <a:lnSpc>
                          <a:spcPct val="107000"/>
                        </a:lnSpc>
                        <a:spcBef>
                          <a:spcPct val="0"/>
                        </a:spcBef>
                        <a:spcAft>
                          <a:spcPct val="0"/>
                        </a:spcAft>
                        <a:tabLst>
                          <a:tab pos="457200" algn="l"/>
                          <a:tab pos="5760720" algn="r"/>
                        </a:tabLst>
                      </a:pPr>
                      <a:r>
                        <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rPr>
                        <a:t>	</a:t>
                      </a:r>
                    </a:p>
                    <a:p>
                      <a:pPr marL="0" marR="0" algn="just">
                        <a:lnSpc>
                          <a:spcPct val="107000"/>
                        </a:lnSpc>
                        <a:spcBef>
                          <a:spcPct val="0"/>
                        </a:spcBef>
                        <a:spcAft>
                          <a:spcPct val="0"/>
                        </a:spcAft>
                        <a:tabLst>
                          <a:tab pos="457200" algn="l"/>
                          <a:tab pos="5760720" algn="r"/>
                        </a:tabLst>
                      </a:pPr>
                      <a:r>
                        <a:rPr lang="fr-CA" sz="1200" b="0" i="0" strike="noStrike" cap="none" spc="0" baseline="0" dirty="0">
                          <a:solidFill>
                            <a:srgbClr val="000000"/>
                          </a:solidFill>
                          <a:effectLst/>
                          <a:latin typeface="Helvetica Neue LT Pro 45 Light"/>
                          <a:ea typeface="Helvetica Neue LT Pro 45 Light"/>
                          <a:cs typeface="Helvetica Neue LT Pro 45 Light"/>
                        </a:rPr>
                        <a:t>                                                                        Comptables professionnels agréés</a:t>
                      </a:r>
                    </a:p>
                    <a:p>
                      <a:pPr marL="0" marR="0" algn="just">
                        <a:lnSpc>
                          <a:spcPct val="107000"/>
                        </a:lnSpc>
                        <a:spcBef>
                          <a:spcPct val="0"/>
                        </a:spcBef>
                        <a:spcAft>
                          <a:spcPct val="0"/>
                        </a:spcAft>
                        <a:tabLst>
                          <a:tab pos="457200" algn="l"/>
                          <a:tab pos="5760720" algn="r"/>
                        </a:tabLst>
                      </a:pPr>
                      <a:endPar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endParaRPr>
                    </a:p>
                    <a:p>
                      <a:pPr marL="0" marR="0" algn="just">
                        <a:lnSpc>
                          <a:spcPct val="107000"/>
                        </a:lnSpc>
                        <a:spcBef>
                          <a:spcPct val="0"/>
                        </a:spcBef>
                        <a:spcAft>
                          <a:spcPct val="0"/>
                        </a:spcAft>
                      </a:pPr>
                      <a:r>
                        <a:rPr lang="en-US" sz="1200" dirty="0">
                          <a:solidFill>
                            <a:srgbClr val="000000"/>
                          </a:solidFill>
                          <a:effectLst/>
                          <a:latin typeface="Helvetica Neue LT Pro 45 Light"/>
                          <a:ea typeface="Times New Roman" panose="02020603050405020304" pitchFamily="18" charset="0"/>
                          <a:cs typeface="Times New Roman" panose="02020603050405020304" pitchFamily="18" charset="0"/>
                        </a:rPr>
                        <a:t> </a:t>
                      </a:r>
                    </a:p>
                  </a:txBody>
                  <a:tcPr marL="0" marR="0" marT="0" marB="0">
                    <a:lnL>
                      <a:noFill/>
                    </a:lnL>
                    <a:lnR>
                      <a:noFill/>
                    </a:lnR>
                    <a:lnT>
                      <a:noFill/>
                    </a:lnT>
                    <a:lnB>
                      <a:noFill/>
                    </a:lnB>
                  </a:tcPr>
                </a:tc>
                <a:extLst>
                  <a:ext uri="{0D108BD9-81ED-4DB2-BD59-A6C34878D82A}">
                    <a16:row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val="937809218"/>
                  </a:ext>
                </a:extLst>
              </a:tr>
            </a:tbl>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ÉTAT DES OPÉRATIONS</a:t>
            </a:r>
          </a:p>
          <a:p>
            <a:pPr>
              <a:lnSpc>
                <a:spcPts val="1212"/>
              </a:lnSpc>
              <a:spcAft>
                <a:spcPts val="17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15. </a:t>
            </a:r>
          </a:p>
        </p:txBody>
      </p:sp>
      <p:sp>
        <p:nvSpPr>
          <p:cNvPr id="17" name="TextBox 1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169CBD7-3D6B-416F-BD7A-162091EE65B1}"/>
              </a:ext>
            </a:extLst>
          </p:cNvPr>
          <p:cNvSpPr txBox="1"/>
          <p:nvPr/>
        </p:nvSpPr>
        <p:spPr>
          <a:xfrm>
            <a:off x="1248966" y="1991544"/>
            <a:ext cx="7110805" cy="7848872"/>
          </a:xfrm>
          <a:prstGeom prst="rect">
            <a:avLst/>
          </a:prstGeom>
          <a:noFill/>
        </p:spPr>
        <p:txBody>
          <a:bodyPr wrap="square" rtlCol="0">
            <a:spAutoFit/>
          </a:bodyPr>
          <a:lstStyle>
            <a:defPPr/>
          </a:lstStyle>
          <a:p>
            <a:endParaRPr lang="en-US" dirty="0"/>
          </a:p>
        </p:txBody>
      </p:sp>
      <p:pic>
        <p:nvPicPr>
          <p:cNvPr id="2" name="Image 1"/>
          <p:cNvPicPr>
            <a:picLocks noChangeAspect="1"/>
          </p:cNvPicPr>
          <p:nvPr/>
        </p:nvPicPr>
        <p:blipFill>
          <a:blip r:embed="rId3"/>
          <a:stretch>
            <a:fillRect/>
          </a:stretch>
        </p:blipFill>
        <p:spPr>
          <a:xfrm>
            <a:off x="724795" y="2320780"/>
            <a:ext cx="7815610" cy="6117218"/>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ÉTAT DES CHANGEMENTS DANS LES ACTIFS NETS</a:t>
            </a:r>
          </a:p>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16. </a:t>
            </a:r>
          </a:p>
        </p:txBody>
      </p:sp>
      <p:pic>
        <p:nvPicPr>
          <p:cNvPr id="2" name="Image 1"/>
          <p:cNvPicPr>
            <a:picLocks noChangeAspect="1"/>
          </p:cNvPicPr>
          <p:nvPr/>
        </p:nvPicPr>
        <p:blipFill>
          <a:blip r:embed="rId3"/>
          <a:stretch>
            <a:fillRect/>
          </a:stretch>
        </p:blipFill>
        <p:spPr>
          <a:xfrm>
            <a:off x="725189" y="2150687"/>
            <a:ext cx="8128262" cy="5678863"/>
          </a:xfrm>
          <a:prstGeom prst="rect">
            <a:avLst/>
          </a:prstGeom>
        </p:spPr>
      </p:pic>
    </p:spTree>
    <p:extLst>
      <p:ext uri="{BB962C8B-B14F-4D97-AF65-F5344CB8AC3E}">
        <p14:creationId xmlns:p14="http://schemas.microsoft.com/office/powerpoint/2010/main" val="213169103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cstate="print">
            <a:extLst>
              <a:ext uri="{28A0092B-C50C-407E-A947-70E740481C1C}">
                <a14:useLocalDpi xmlns:a14="http://schemas.microsoft.com/office/drawing/2010/main" val="0"/>
              </a:ext>
            </a:extLst>
          </a:blip>
          <a:srcRect t="13846" r="-1" b="-1"/>
          <a:stretch>
            <a:fillRect/>
          </a:stretch>
        </p:blipFill>
        <p:spPr>
          <a:xfrm>
            <a:off x="20" y="10"/>
            <a:ext cx="9410680" cy="12191990"/>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ÉTAT DE LA SITUATION FINANCIÈRE</a:t>
            </a:r>
          </a:p>
          <a:p>
            <a:pPr>
              <a:lnSpc>
                <a:spcPts val="1212"/>
              </a:lnSpc>
              <a:spcAft>
                <a:spcPts val="17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17. </a:t>
            </a:r>
          </a:p>
        </p:txBody>
      </p:sp>
      <p:pic>
        <p:nvPicPr>
          <p:cNvPr id="4" name="Image 3"/>
          <p:cNvPicPr>
            <a:picLocks noChangeAspect="1"/>
          </p:cNvPicPr>
          <p:nvPr/>
        </p:nvPicPr>
        <p:blipFill>
          <a:blip r:embed="rId3"/>
          <a:stretch>
            <a:fillRect/>
          </a:stretch>
        </p:blipFill>
        <p:spPr>
          <a:xfrm>
            <a:off x="647614" y="1356964"/>
            <a:ext cx="8121699" cy="7056305"/>
          </a:xfrm>
          <a:prstGeom prst="rect">
            <a:avLst/>
          </a:prstGeom>
        </p:spPr>
      </p:pic>
      <p:pic>
        <p:nvPicPr>
          <p:cNvPr id="8" name="Image 7"/>
          <p:cNvPicPr>
            <a:picLocks noChangeAspect="1"/>
          </p:cNvPicPr>
          <p:nvPr/>
        </p:nvPicPr>
        <p:blipFill>
          <a:blip r:embed="rId4"/>
          <a:stretch>
            <a:fillRect/>
          </a:stretch>
        </p:blipFill>
        <p:spPr>
          <a:xfrm>
            <a:off x="1054546" y="8476990"/>
            <a:ext cx="7301607" cy="1691659"/>
          </a:xfrm>
          <a:prstGeom prst="rect">
            <a:avLst/>
          </a:prstGeom>
        </p:spPr>
      </p:pic>
    </p:spTree>
    <p:extLst>
      <p:ext uri="{BB962C8B-B14F-4D97-AF65-F5344CB8AC3E}">
        <p14:creationId xmlns:p14="http://schemas.microsoft.com/office/powerpoint/2010/main" val="6908192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ÉTAT DES FLUX DE TRÉSORERIE</a:t>
            </a:r>
          </a:p>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18. </a:t>
            </a:r>
          </a:p>
        </p:txBody>
      </p:sp>
      <p:pic>
        <p:nvPicPr>
          <p:cNvPr id="2" name="Image 1"/>
          <p:cNvPicPr>
            <a:picLocks noChangeAspect="1"/>
          </p:cNvPicPr>
          <p:nvPr/>
        </p:nvPicPr>
        <p:blipFill>
          <a:blip r:embed="rId3"/>
          <a:stretch>
            <a:fillRect/>
          </a:stretch>
        </p:blipFill>
        <p:spPr>
          <a:xfrm>
            <a:off x="340360" y="2711624"/>
            <a:ext cx="8745959" cy="4549242"/>
          </a:xfrm>
          <a:prstGeom prst="rect">
            <a:avLst/>
          </a:prstGeom>
        </p:spPr>
      </p:pic>
    </p:spTree>
    <p:extLst>
      <p:ext uri="{BB962C8B-B14F-4D97-AF65-F5344CB8AC3E}">
        <p14:creationId xmlns:p14="http://schemas.microsoft.com/office/powerpoint/2010/main" val="41924885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NOTES AFFÉRENTES AUX ÉTATS FINANCIERS </a:t>
            </a:r>
          </a:p>
          <a:p>
            <a:pPr>
              <a:lnSpc>
                <a:spcPts val="1212"/>
              </a:lnSpc>
              <a:spcAft>
                <a:spcPts val="17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19. </a:t>
            </a:r>
          </a:p>
        </p:txBody>
      </p:sp>
      <p:pic>
        <p:nvPicPr>
          <p:cNvPr id="2" name="Image 1"/>
          <p:cNvPicPr>
            <a:picLocks noChangeAspect="1"/>
          </p:cNvPicPr>
          <p:nvPr/>
        </p:nvPicPr>
        <p:blipFill>
          <a:blip r:embed="rId3"/>
          <a:stretch>
            <a:fillRect/>
          </a:stretch>
        </p:blipFill>
        <p:spPr>
          <a:xfrm>
            <a:off x="469465" y="1432150"/>
            <a:ext cx="8383986" cy="9393169"/>
          </a:xfrm>
          <a:prstGeom prst="rect">
            <a:avLst/>
          </a:prstGeom>
        </p:spPr>
      </p:pic>
    </p:spTree>
    <p:extLst>
      <p:ext uri="{BB962C8B-B14F-4D97-AF65-F5344CB8AC3E}">
        <p14:creationId xmlns:p14="http://schemas.microsoft.com/office/powerpoint/2010/main" val="38338842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NOTES AFFÉRENTES AUX ÉTATS FINANCIERS </a:t>
            </a:r>
          </a:p>
          <a:p>
            <a:pPr>
              <a:lnSpc>
                <a:spcPts val="1212"/>
              </a:lnSpc>
              <a:spcAft>
                <a:spcPts val="17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20. </a:t>
            </a:r>
          </a:p>
        </p:txBody>
      </p:sp>
      <p:pic>
        <p:nvPicPr>
          <p:cNvPr id="2" name="Image 1"/>
          <p:cNvPicPr>
            <a:picLocks noChangeAspect="1"/>
          </p:cNvPicPr>
          <p:nvPr/>
        </p:nvPicPr>
        <p:blipFill>
          <a:blip r:embed="rId4"/>
          <a:stretch>
            <a:fillRect/>
          </a:stretch>
        </p:blipFill>
        <p:spPr>
          <a:xfrm>
            <a:off x="717825" y="1494585"/>
            <a:ext cx="8135626" cy="9497959"/>
          </a:xfrm>
          <a:prstGeom prst="rect">
            <a:avLst/>
          </a:prstGeom>
        </p:spPr>
      </p:pic>
    </p:spTree>
    <p:extLst>
      <p:ext uri="{BB962C8B-B14F-4D97-AF65-F5344CB8AC3E}">
        <p14:creationId xmlns:p14="http://schemas.microsoft.com/office/powerpoint/2010/main" val="13243921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7"/>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58" name="Rectangle 5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56869CE-FB28-084F-B76A-D85CC6CFBE00}"/>
              </a:ext>
            </a:extLst>
          </p:cNvPr>
          <p:cNvSpPr/>
          <p:nvPr/>
        </p:nvSpPr>
        <p:spPr>
          <a:xfrm>
            <a:off x="1497597" y="634624"/>
            <a:ext cx="4710056" cy="425113"/>
          </a:xfrm>
          <a:prstGeom prst="rect">
            <a:avLst/>
          </a:prstGeom>
        </p:spPr>
        <p:txBody>
          <a:bodyPr>
            <a:spAutoFit/>
          </a:bodyPr>
          <a:lstStyle/>
          <a:p>
            <a:pPr>
              <a:lnSpc>
                <a:spcPts val="1212"/>
              </a:lnSpc>
              <a:spcAft>
                <a:spcPts val="2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NOTES AFFÉRENTES AUX ÉTATS FINANCIERS </a:t>
            </a:r>
          </a:p>
          <a:p>
            <a:pPr>
              <a:lnSpc>
                <a:spcPts val="1212"/>
              </a:lnSpc>
              <a:spcAft>
                <a:spcPts val="1700"/>
              </a:spcAft>
              <a:defRPr lang="en-US"/>
            </a:pPr>
            <a:r>
              <a:rPr lang="fr-CA" sz="1200" b="0" i="0" strike="noStrike" cap="none" spc="0" baseline="0" dirty="0">
                <a:solidFill>
                  <a:srgbClr val="000000"/>
                </a:solidFill>
                <a:effectLst/>
                <a:latin typeface="Helvetica NeueLTPro-Md" charset="77"/>
                <a:ea typeface="Helvetica NeueLTPro-Md" charset="77"/>
                <a:cs typeface="Helvetica NeueLTPro-Md" charset="77"/>
              </a:rPr>
              <a:t>AU 31 MARS 2020</a:t>
            </a:r>
          </a:p>
        </p:txBody>
      </p:sp>
      <p:pic>
        <p:nvPicPr>
          <p:cNvPr id="79" name="Picture 7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A8E4A0A-F8AC-2A4D-98A5-F878C836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80" name="Rectangle 7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33AC7E6-3AD5-CA4D-92A1-E9D0BF93B6D8}"/>
              </a:ext>
            </a:extLst>
          </p:cNvPr>
          <p:cNvSpPr/>
          <p:nvPr/>
        </p:nvSpPr>
        <p:spPr>
          <a:xfrm>
            <a:off x="562842"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81" name="Straight Connector 8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114E637-74A4-9D47-9951-2561E714F5EE}"/>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F99EC85-7DDF-BC4C-A89E-ED2BD926F3E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3"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0DFC1ED-6B08-ED43-BB37-4B1898F59294}"/>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21. </a:t>
            </a:r>
          </a:p>
        </p:txBody>
      </p:sp>
      <p:pic>
        <p:nvPicPr>
          <p:cNvPr id="2" name="Image 1"/>
          <p:cNvPicPr>
            <a:picLocks noChangeAspect="1"/>
          </p:cNvPicPr>
          <p:nvPr/>
        </p:nvPicPr>
        <p:blipFill>
          <a:blip r:embed="rId3"/>
          <a:stretch>
            <a:fillRect/>
          </a:stretch>
        </p:blipFill>
        <p:spPr>
          <a:xfrm>
            <a:off x="589275" y="1774960"/>
            <a:ext cx="8395245" cy="6954270"/>
          </a:xfrm>
          <a:prstGeom prst="rect">
            <a:avLst/>
          </a:prstGeom>
        </p:spPr>
      </p:pic>
    </p:spTree>
    <p:extLst>
      <p:ext uri="{BB962C8B-B14F-4D97-AF65-F5344CB8AC3E}">
        <p14:creationId xmlns:p14="http://schemas.microsoft.com/office/powerpoint/2010/main" val="31244689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 name="Picture 105" descr="A picture containing indoor, decorated, red, cake&#10;&#10;Description automatically generated">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177BB90-3668-411C-89C4-DA3AA9AF4F7F}"/>
              </a:ext>
            </a:extLst>
          </p:cNvPr>
          <p:cNvPicPr>
            <a:picLocks noChangeAspect="1"/>
          </p:cNvPicPr>
          <p:nvPr/>
        </p:nvPicPr>
        <p:blipFill>
          <a:blip r:embed="rId2" cstate="print">
            <a:extLst>
              <a:ext uri="{28A0092B-C50C-407E-A947-70E740481C1C}">
                <a14:useLocalDpi xmlns:a14="http://schemas.microsoft.com/office/drawing/2010/main" val="0"/>
              </a:ext>
            </a:extLst>
          </a:blip>
          <a:srcRect t="4800" b="8722"/>
          <a:stretch>
            <a:fillRect/>
          </a:stretch>
        </p:blipFill>
        <p:spPr>
          <a:xfrm>
            <a:off x="20" y="10"/>
            <a:ext cx="9410680" cy="1219199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 Form 9"/>
          <p:cNvSpPr/>
          <p:nvPr/>
        </p:nvSpPr>
        <p:spPr>
          <a:xfrm>
            <a:off x="-19767" y="8557381"/>
            <a:ext cx="8194301" cy="438697"/>
          </a:xfrm>
          <a:custGeom>
            <a:avLst/>
            <a:gdLst/>
            <a:ahLst/>
            <a:cxnLst/>
            <a:rect l="0" t="0" r="0" b="0"/>
            <a:pathLst>
              <a:path w="8194301" h="438695">
                <a:moveTo>
                  <a:pt x="8194301" y="431984"/>
                </a:moveTo>
                <a:lnTo>
                  <a:pt x="7891503" y="431984"/>
                </a:lnTo>
                <a:lnTo>
                  <a:pt x="7408980" y="6988"/>
                </a:lnTo>
                <a:cubicBezTo>
                  <a:pt x="7403869" y="2493"/>
                  <a:pt x="7397280" y="0"/>
                  <a:pt x="7390476" y="0"/>
                </a:cubicBezTo>
                <a:lnTo>
                  <a:pt x="0" y="0"/>
                </a:lnTo>
                <a:lnTo>
                  <a:pt x="0" y="438696"/>
                </a:lnTo>
                <a:lnTo>
                  <a:pt x="7899107" y="438696"/>
                </a:lnTo>
                <a:lnTo>
                  <a:pt x="8194301" y="438696"/>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34" name="Free Form 9"/>
          <p:cNvSpPr/>
          <p:nvPr/>
        </p:nvSpPr>
        <p:spPr>
          <a:xfrm>
            <a:off x="0" y="7392144"/>
            <a:ext cx="8194301" cy="438697"/>
          </a:xfrm>
          <a:custGeom>
            <a:avLst/>
            <a:gdLst/>
            <a:ahLst/>
            <a:cxnLst/>
            <a:rect l="0" t="0" r="0" b="0"/>
            <a:pathLst>
              <a:path w="8194301" h="438695">
                <a:moveTo>
                  <a:pt x="8194301" y="431984"/>
                </a:moveTo>
                <a:lnTo>
                  <a:pt x="7891503" y="431984"/>
                </a:lnTo>
                <a:lnTo>
                  <a:pt x="7408980" y="6988"/>
                </a:lnTo>
                <a:cubicBezTo>
                  <a:pt x="7403869" y="2493"/>
                  <a:pt x="7397280" y="0"/>
                  <a:pt x="7390476" y="0"/>
                </a:cubicBezTo>
                <a:lnTo>
                  <a:pt x="0" y="0"/>
                </a:lnTo>
                <a:lnTo>
                  <a:pt x="0" y="438696"/>
                </a:lnTo>
                <a:lnTo>
                  <a:pt x="7899107" y="438696"/>
                </a:lnTo>
                <a:lnTo>
                  <a:pt x="8194301" y="438696"/>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33" name="Free Form 9"/>
          <p:cNvSpPr/>
          <p:nvPr/>
        </p:nvSpPr>
        <p:spPr>
          <a:xfrm>
            <a:off x="-13" y="6243394"/>
            <a:ext cx="8194301" cy="438697"/>
          </a:xfrm>
          <a:custGeom>
            <a:avLst/>
            <a:gdLst/>
            <a:ahLst/>
            <a:cxnLst/>
            <a:rect l="0" t="0" r="0" b="0"/>
            <a:pathLst>
              <a:path w="8194301" h="438695">
                <a:moveTo>
                  <a:pt x="8194301" y="431984"/>
                </a:moveTo>
                <a:lnTo>
                  <a:pt x="7891503" y="431984"/>
                </a:lnTo>
                <a:lnTo>
                  <a:pt x="7408980" y="6988"/>
                </a:lnTo>
                <a:cubicBezTo>
                  <a:pt x="7403869" y="2493"/>
                  <a:pt x="7397280" y="0"/>
                  <a:pt x="7390476" y="0"/>
                </a:cubicBezTo>
                <a:lnTo>
                  <a:pt x="0" y="0"/>
                </a:lnTo>
                <a:lnTo>
                  <a:pt x="0" y="438696"/>
                </a:lnTo>
                <a:lnTo>
                  <a:pt x="7899107" y="438696"/>
                </a:lnTo>
                <a:lnTo>
                  <a:pt x="8194301" y="438696"/>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26" name="Free Form 9"/>
          <p:cNvSpPr/>
          <p:nvPr/>
        </p:nvSpPr>
        <p:spPr>
          <a:xfrm>
            <a:off x="-12" y="5694640"/>
            <a:ext cx="8194301" cy="438697"/>
          </a:xfrm>
          <a:custGeom>
            <a:avLst/>
            <a:gdLst/>
            <a:ahLst/>
            <a:cxnLst/>
            <a:rect l="0" t="0" r="0" b="0"/>
            <a:pathLst>
              <a:path w="8194301" h="438695">
                <a:moveTo>
                  <a:pt x="8194301" y="431984"/>
                </a:moveTo>
                <a:lnTo>
                  <a:pt x="7891503" y="431984"/>
                </a:lnTo>
                <a:lnTo>
                  <a:pt x="7408980" y="6988"/>
                </a:lnTo>
                <a:cubicBezTo>
                  <a:pt x="7403869" y="2493"/>
                  <a:pt x="7397280" y="0"/>
                  <a:pt x="7390476" y="0"/>
                </a:cubicBezTo>
                <a:lnTo>
                  <a:pt x="0" y="0"/>
                </a:lnTo>
                <a:lnTo>
                  <a:pt x="0" y="438696"/>
                </a:lnTo>
                <a:lnTo>
                  <a:pt x="7899107" y="438696"/>
                </a:lnTo>
                <a:lnTo>
                  <a:pt x="8194301" y="438696"/>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25" name="Free Form 15"/>
          <p:cNvSpPr/>
          <p:nvPr/>
        </p:nvSpPr>
        <p:spPr>
          <a:xfrm>
            <a:off x="1960" y="5110652"/>
            <a:ext cx="8194301" cy="438697"/>
          </a:xfrm>
          <a:custGeom>
            <a:avLst/>
            <a:gdLst/>
            <a:ahLst/>
            <a:cxnLst/>
            <a:rect l="0" t="0" r="0" b="0"/>
            <a:pathLst>
              <a:path w="8194301" h="438695">
                <a:moveTo>
                  <a:pt x="4196911" y="432000"/>
                </a:moveTo>
                <a:lnTo>
                  <a:pt x="3714403" y="6988"/>
                </a:lnTo>
                <a:cubicBezTo>
                  <a:pt x="3709277" y="2493"/>
                  <a:pt x="3702704" y="0"/>
                  <a:pt x="3695900" y="0"/>
                </a:cubicBezTo>
                <a:lnTo>
                  <a:pt x="0" y="0"/>
                </a:lnTo>
                <a:lnTo>
                  <a:pt x="0" y="438696"/>
                </a:lnTo>
                <a:lnTo>
                  <a:pt x="3189085" y="438696"/>
                </a:lnTo>
                <a:lnTo>
                  <a:pt x="8194301" y="438696"/>
                </a:lnTo>
                <a:lnTo>
                  <a:pt x="8194301" y="432000"/>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3" name="Free Form 3"/>
          <p:cNvSpPr/>
          <p:nvPr/>
        </p:nvSpPr>
        <p:spPr>
          <a:xfrm>
            <a:off x="-2" y="5690157"/>
            <a:ext cx="8194292" cy="438696"/>
          </a:xfrm>
          <a:custGeom>
            <a:avLst/>
            <a:gdLst/>
            <a:ahLst/>
            <a:cxnLst/>
            <a:rect l="0" t="0" r="0" b="0"/>
            <a:pathLst>
              <a:path w="8194301" h="438695">
                <a:moveTo>
                  <a:pt x="5582350" y="431984"/>
                </a:moveTo>
                <a:lnTo>
                  <a:pt x="5099858" y="6988"/>
                </a:lnTo>
                <a:cubicBezTo>
                  <a:pt x="5094732" y="2478"/>
                  <a:pt x="5088143" y="0"/>
                  <a:pt x="5081354" y="0"/>
                </a:cubicBezTo>
                <a:lnTo>
                  <a:pt x="0" y="0"/>
                </a:lnTo>
                <a:lnTo>
                  <a:pt x="0" y="438696"/>
                </a:lnTo>
                <a:lnTo>
                  <a:pt x="3189085" y="438696"/>
                </a:lnTo>
                <a:lnTo>
                  <a:pt x="8194301" y="438696"/>
                </a:lnTo>
                <a:lnTo>
                  <a:pt x="8194301" y="431984"/>
                </a:lnTo>
                <a:close/>
              </a:path>
            </a:pathLst>
          </a:custGeom>
          <a:solidFill>
            <a:srgbClr val="BC312B"/>
          </a:solidFill>
          <a:ln w="12700" cap="flat" cmpd="sng">
            <a:noFill/>
            <a:prstDash val="solid"/>
            <a:miter lim="800000"/>
          </a:ln>
        </p:spPr>
        <p:txBody>
          <a:bodyPr wrap="square" anchor="ctr">
            <a:spAutoFit/>
          </a:bodyPr>
          <a:lstStyle>
            <a:defPPr/>
          </a:lstStyle>
          <a:p>
            <a:pPr algn="ctr"/>
            <a:endParaRPr lang="en-US" dirty="0"/>
          </a:p>
        </p:txBody>
      </p:sp>
      <p:sp>
        <p:nvSpPr>
          <p:cNvPr id="4" name="TextBox 4"/>
          <p:cNvSpPr txBox="1"/>
          <p:nvPr/>
        </p:nvSpPr>
        <p:spPr>
          <a:xfrm>
            <a:off x="1005792" y="5801169"/>
            <a:ext cx="6720852" cy="202256"/>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MESSAGE DU PRÉSIDENT ET DE LA DIRECTRICE ADMINISTRATIVE </a:t>
            </a:r>
          </a:p>
        </p:txBody>
      </p:sp>
      <p:sp>
        <p:nvSpPr>
          <p:cNvPr id="7" name="TextBox 7"/>
          <p:cNvSpPr txBox="1"/>
          <p:nvPr/>
        </p:nvSpPr>
        <p:spPr>
          <a:xfrm>
            <a:off x="1005792" y="6370714"/>
            <a:ext cx="6720852" cy="204376"/>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MEMBRES CONSTITUTIFS, ADMINISTRATEURS ET PERSONNEL </a:t>
            </a:r>
          </a:p>
        </p:txBody>
      </p:sp>
      <p:sp>
        <p:nvSpPr>
          <p:cNvPr id="9" name="Free Form 9"/>
          <p:cNvSpPr/>
          <p:nvPr/>
        </p:nvSpPr>
        <p:spPr>
          <a:xfrm>
            <a:off x="-6" y="6833474"/>
            <a:ext cx="8194301" cy="438697"/>
          </a:xfrm>
          <a:custGeom>
            <a:avLst/>
            <a:gdLst/>
            <a:ahLst/>
            <a:cxnLst/>
            <a:rect l="0" t="0" r="0" b="0"/>
            <a:pathLst>
              <a:path w="8194301" h="438695">
                <a:moveTo>
                  <a:pt x="8194301" y="431984"/>
                </a:moveTo>
                <a:lnTo>
                  <a:pt x="7891503" y="431984"/>
                </a:lnTo>
                <a:lnTo>
                  <a:pt x="7408980" y="6988"/>
                </a:lnTo>
                <a:cubicBezTo>
                  <a:pt x="7403869" y="2493"/>
                  <a:pt x="7397280" y="0"/>
                  <a:pt x="7390476" y="0"/>
                </a:cubicBezTo>
                <a:lnTo>
                  <a:pt x="0" y="0"/>
                </a:lnTo>
                <a:lnTo>
                  <a:pt x="0" y="438696"/>
                </a:lnTo>
                <a:lnTo>
                  <a:pt x="7899107" y="438696"/>
                </a:lnTo>
                <a:lnTo>
                  <a:pt x="8194301" y="438696"/>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10" name="TextBox 10"/>
          <p:cNvSpPr txBox="1"/>
          <p:nvPr/>
        </p:nvSpPr>
        <p:spPr>
          <a:xfrm>
            <a:off x="1005792" y="6960096"/>
            <a:ext cx="6579878" cy="216024"/>
          </a:xfrm>
          <a:prstGeom prst="rect">
            <a:avLst/>
          </a:prstGeom>
          <a:noFill/>
          <a:ln>
            <a:noFill/>
          </a:ln>
        </p:spPr>
        <p:txBody>
          <a:bodyPr wrap="square" lIns="0" tIns="0" rIns="0" bIns="0" anchor="t"/>
          <a:lstStyle/>
          <a:p>
            <a:pPr>
              <a:lnSpc>
                <a:spcPts val="1575"/>
              </a:lnSpc>
              <a:defRPr lang="en-US"/>
            </a:pPr>
            <a:r>
              <a:rPr lang="fr-CA" sz="1200" b="0" i="1" strike="noStrike" cap="none" spc="40" baseline="0" dirty="0">
                <a:solidFill>
                  <a:srgbClr val="FFFFFF"/>
                </a:solidFill>
                <a:effectLst/>
                <a:latin typeface="Helvetica NeueLTPro-LtIt"/>
                <a:ea typeface="Helvetica NeueLTPro-LtIt"/>
                <a:cs typeface="Helvetica NeueLTPro-LtIt"/>
              </a:rPr>
              <a:t>RAPPORTS DU COMITÉ, GROUPE DE TRAVAIL SUR LE PARTAGE DE L’INFORMATION </a:t>
            </a:r>
          </a:p>
        </p:txBody>
      </p:sp>
      <p:sp>
        <p:nvSpPr>
          <p:cNvPr id="13" name="TextBox 13"/>
          <p:cNvSpPr txBox="1"/>
          <p:nvPr/>
        </p:nvSpPr>
        <p:spPr>
          <a:xfrm>
            <a:off x="1005792" y="7509804"/>
            <a:ext cx="6256790" cy="208603"/>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SYSTÈME D’ÉVALUATION DES ÉQUIVALENCES PARAMÉDICALES </a:t>
            </a:r>
          </a:p>
        </p:txBody>
      </p:sp>
      <p:sp>
        <p:nvSpPr>
          <p:cNvPr id="15" name="Free Form 15"/>
          <p:cNvSpPr/>
          <p:nvPr/>
        </p:nvSpPr>
        <p:spPr>
          <a:xfrm>
            <a:off x="-3" y="7976788"/>
            <a:ext cx="8194301" cy="438697"/>
          </a:xfrm>
          <a:custGeom>
            <a:avLst/>
            <a:gdLst/>
            <a:ahLst/>
            <a:cxnLst/>
            <a:rect l="0" t="0" r="0" b="0"/>
            <a:pathLst>
              <a:path w="8194301" h="438695">
                <a:moveTo>
                  <a:pt x="4196911" y="432000"/>
                </a:moveTo>
                <a:lnTo>
                  <a:pt x="3714403" y="6988"/>
                </a:lnTo>
                <a:cubicBezTo>
                  <a:pt x="3709277" y="2493"/>
                  <a:pt x="3702704" y="0"/>
                  <a:pt x="3695900" y="0"/>
                </a:cubicBezTo>
                <a:lnTo>
                  <a:pt x="0" y="0"/>
                </a:lnTo>
                <a:lnTo>
                  <a:pt x="0" y="438696"/>
                </a:lnTo>
                <a:lnTo>
                  <a:pt x="3189085" y="438696"/>
                </a:lnTo>
                <a:lnTo>
                  <a:pt x="8194301" y="438696"/>
                </a:lnTo>
                <a:lnTo>
                  <a:pt x="8194301" y="432000"/>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16" name="TextBox 16"/>
          <p:cNvSpPr txBox="1"/>
          <p:nvPr/>
        </p:nvSpPr>
        <p:spPr>
          <a:xfrm>
            <a:off x="1005792" y="8079349"/>
            <a:ext cx="2594371" cy="200121"/>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COMITÉ D’EXAMEN </a:t>
            </a:r>
          </a:p>
        </p:txBody>
      </p:sp>
      <p:sp>
        <p:nvSpPr>
          <p:cNvPr id="19" name="TextBox 19"/>
          <p:cNvSpPr txBox="1"/>
          <p:nvPr/>
        </p:nvSpPr>
        <p:spPr>
          <a:xfrm>
            <a:off x="1005792" y="8648895"/>
            <a:ext cx="4384266" cy="183410"/>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GROUPE DE TRAVAIL SUR L’EXAMEN </a:t>
            </a:r>
          </a:p>
        </p:txBody>
      </p:sp>
      <p:sp>
        <p:nvSpPr>
          <p:cNvPr id="21" name="Free Form 21"/>
          <p:cNvSpPr/>
          <p:nvPr/>
        </p:nvSpPr>
        <p:spPr>
          <a:xfrm>
            <a:off x="-6" y="9120105"/>
            <a:ext cx="8194301" cy="438712"/>
          </a:xfrm>
          <a:custGeom>
            <a:avLst/>
            <a:gdLst/>
            <a:ahLst/>
            <a:cxnLst/>
            <a:rect l="0" t="0" r="0" b="0"/>
            <a:pathLst>
              <a:path w="8194301" h="438711">
                <a:moveTo>
                  <a:pt x="8194301" y="431984"/>
                </a:moveTo>
                <a:lnTo>
                  <a:pt x="2813026" y="431984"/>
                </a:lnTo>
                <a:lnTo>
                  <a:pt x="2330534" y="6988"/>
                </a:lnTo>
                <a:cubicBezTo>
                  <a:pt x="2325408" y="2493"/>
                  <a:pt x="2318835" y="0"/>
                  <a:pt x="2312031" y="0"/>
                </a:cubicBezTo>
                <a:lnTo>
                  <a:pt x="0" y="0"/>
                </a:lnTo>
                <a:lnTo>
                  <a:pt x="0" y="438711"/>
                </a:lnTo>
                <a:lnTo>
                  <a:pt x="2820646" y="438711"/>
                </a:lnTo>
                <a:lnTo>
                  <a:pt x="8194301" y="438711"/>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22" name="TextBox 22"/>
          <p:cNvSpPr txBox="1"/>
          <p:nvPr/>
        </p:nvSpPr>
        <p:spPr>
          <a:xfrm>
            <a:off x="1005792" y="9218439"/>
            <a:ext cx="2115382" cy="318486"/>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STATISTIQUES </a:t>
            </a:r>
          </a:p>
        </p:txBody>
      </p:sp>
      <p:sp>
        <p:nvSpPr>
          <p:cNvPr id="24" name="Free Form 24"/>
          <p:cNvSpPr/>
          <p:nvPr/>
        </p:nvSpPr>
        <p:spPr>
          <a:xfrm>
            <a:off x="-2" y="5118485"/>
            <a:ext cx="8194292" cy="438696"/>
          </a:xfrm>
          <a:custGeom>
            <a:avLst/>
            <a:gdLst/>
            <a:ahLst/>
            <a:cxnLst/>
            <a:rect l="0" t="0" r="0" b="0"/>
            <a:pathLst>
              <a:path w="8194301" h="438695">
                <a:moveTo>
                  <a:pt x="2606209" y="432000"/>
                </a:moveTo>
                <a:lnTo>
                  <a:pt x="2123686" y="6988"/>
                </a:lnTo>
                <a:cubicBezTo>
                  <a:pt x="2118575" y="2493"/>
                  <a:pt x="2111986" y="0"/>
                  <a:pt x="2105182" y="0"/>
                </a:cubicBezTo>
                <a:lnTo>
                  <a:pt x="0" y="0"/>
                </a:lnTo>
                <a:lnTo>
                  <a:pt x="0" y="438696"/>
                </a:lnTo>
                <a:lnTo>
                  <a:pt x="2503439" y="438696"/>
                </a:lnTo>
                <a:lnTo>
                  <a:pt x="2613814" y="438696"/>
                </a:lnTo>
                <a:lnTo>
                  <a:pt x="8194301" y="438696"/>
                </a:lnTo>
                <a:lnTo>
                  <a:pt x="8194301" y="432000"/>
                </a:lnTo>
                <a:close/>
              </a:path>
            </a:pathLst>
          </a:custGeom>
          <a:blipFill dpi="0" rotWithShape="1">
            <a:blip r:embed="rId2">
              <a:extLst>
                <a:ext uri="{28A0092B-C50C-407E-A947-70E740481C1C}">
                  <a14:useLocalDpi xmlns:a14="http://schemas.microsoft.com/office/drawing/2010/main" val="0"/>
                </a:ext>
              </a:extLst>
            </a:blip>
            <a:stretch>
              <a:fillRect/>
            </a:stretch>
          </a:blipFill>
          <a:ln w="12700" cap="flat" cmpd="sng">
            <a:noFill/>
            <a:prstDash val="solid"/>
            <a:miter lim="800000"/>
          </a:ln>
        </p:spPr>
        <p:txBody>
          <a:bodyPr wrap="square" anchor="ctr">
            <a:spAutoFit/>
          </a:bodyPr>
          <a:lstStyle>
            <a:defPPr/>
          </a:lstStyle>
          <a:p>
            <a:pPr algn="ctr"/>
            <a:endParaRPr lang="en-US" dirty="0"/>
          </a:p>
        </p:txBody>
      </p:sp>
      <p:sp>
        <p:nvSpPr>
          <p:cNvPr id="27" name="Free Form 27"/>
          <p:cNvSpPr/>
          <p:nvPr/>
        </p:nvSpPr>
        <p:spPr>
          <a:xfrm>
            <a:off x="-6" y="9688057"/>
            <a:ext cx="8194301" cy="438712"/>
          </a:xfrm>
          <a:custGeom>
            <a:avLst/>
            <a:gdLst/>
            <a:ahLst/>
            <a:cxnLst/>
            <a:rect l="0" t="0" r="0" b="0"/>
            <a:pathLst>
              <a:path w="8194301" h="438711">
                <a:moveTo>
                  <a:pt x="8194301" y="431984"/>
                </a:moveTo>
                <a:lnTo>
                  <a:pt x="4016494" y="431984"/>
                </a:lnTo>
                <a:lnTo>
                  <a:pt x="3534032" y="6988"/>
                </a:lnTo>
                <a:cubicBezTo>
                  <a:pt x="3528891" y="2493"/>
                  <a:pt x="3522318" y="0"/>
                  <a:pt x="3515514" y="0"/>
                </a:cubicBezTo>
                <a:lnTo>
                  <a:pt x="0" y="0"/>
                </a:lnTo>
                <a:lnTo>
                  <a:pt x="0" y="438711"/>
                </a:lnTo>
                <a:lnTo>
                  <a:pt x="4024145" y="438711"/>
                </a:lnTo>
                <a:lnTo>
                  <a:pt x="4024129" y="438711"/>
                </a:lnTo>
                <a:lnTo>
                  <a:pt x="8194301" y="438711"/>
                </a:lnTo>
                <a:close/>
              </a:path>
            </a:pathLst>
          </a:custGeom>
          <a:solidFill>
            <a:srgbClr val="BC312B"/>
          </a:solidFill>
          <a:ln w="12700" cap="flat" cmpd="sng">
            <a:noFill/>
            <a:prstDash val="solid"/>
            <a:miter lim="800000"/>
          </a:ln>
        </p:spPr>
        <p:txBody>
          <a:bodyPr anchor="ctr">
            <a:spAutoFit/>
          </a:bodyPr>
          <a:lstStyle>
            <a:defPPr/>
          </a:lstStyle>
          <a:p>
            <a:pPr algn="ctr"/>
            <a:endParaRPr lang="en-US" dirty="0"/>
          </a:p>
        </p:txBody>
      </p:sp>
      <p:sp>
        <p:nvSpPr>
          <p:cNvPr id="28" name="TextBox 28"/>
          <p:cNvSpPr txBox="1"/>
          <p:nvPr/>
        </p:nvSpPr>
        <p:spPr>
          <a:xfrm>
            <a:off x="1005792" y="9786397"/>
            <a:ext cx="2426470" cy="200121"/>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ÉTATS FINANCIERS </a:t>
            </a:r>
          </a:p>
        </p:txBody>
      </p:sp>
      <p:sp>
        <p:nvSpPr>
          <p:cNvPr id="29" name="TextBox 29"/>
          <p:cNvSpPr txBox="1"/>
          <p:nvPr/>
        </p:nvSpPr>
        <p:spPr>
          <a:xfrm>
            <a:off x="1005792" y="3188034"/>
            <a:ext cx="3566208" cy="1253066"/>
          </a:xfrm>
          <a:prstGeom prst="rect">
            <a:avLst/>
          </a:prstGeom>
          <a:noFill/>
          <a:ln>
            <a:noFill/>
          </a:ln>
        </p:spPr>
        <p:txBody>
          <a:bodyPr wrap="square" lIns="0" tIns="0" rIns="0" bIns="0" anchor="t"/>
          <a:lstStyle/>
          <a:p>
            <a:pPr>
              <a:lnSpc>
                <a:spcPts val="4484"/>
              </a:lnSpc>
              <a:spcAft>
                <a:spcPts val="800"/>
              </a:spcAft>
              <a:defRPr lang="en-US"/>
            </a:pPr>
            <a:r>
              <a:rPr lang="fr-CA" sz="4679" b="1" i="0" strike="noStrike" cap="none" spc="0" baseline="0" dirty="0">
                <a:solidFill>
                  <a:srgbClr val="181818"/>
                </a:solidFill>
                <a:effectLst/>
                <a:latin typeface="Helvetica NeueLTPro-Hv" charset="77"/>
                <a:ea typeface="Helvetica NeueLTPro-Hv" charset="77"/>
                <a:cs typeface="Helvetica NeueLTPro-Hv" charset="77"/>
              </a:rPr>
              <a:t>TABLE DES MATIÈRES </a:t>
            </a:r>
            <a:endParaRPr sz="4679" b="1" dirty="0">
              <a:solidFill>
                <a:srgbClr val="181818"/>
              </a:solidFill>
              <a:latin typeface="Helvetica NeueLTPro-Hv" charset="77"/>
              <a:ea typeface="Helvetica NeueLTPro-Hv" charset="77"/>
              <a:cs typeface="Helvetica NeueLTPro-Hv" charset="77"/>
            </a:endParaRPr>
          </a:p>
        </p:txBody>
      </p:sp>
      <p:sp>
        <p:nvSpPr>
          <p:cNvPr id="30" name="TextBox 30"/>
          <p:cNvSpPr txBox="1"/>
          <p:nvPr/>
        </p:nvSpPr>
        <p:spPr>
          <a:xfrm>
            <a:off x="8257324" y="5398102"/>
            <a:ext cx="277504" cy="4738912"/>
          </a:xfrm>
          <a:prstGeom prst="rect">
            <a:avLst/>
          </a:prstGeom>
          <a:noFill/>
          <a:ln>
            <a:noFill/>
          </a:ln>
        </p:spPr>
        <p:txBody>
          <a:bodyPr wrap="square" lIns="0" tIns="0" rIns="0" bIns="0" anchor="t"/>
          <a:lstStyle/>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1.</a:t>
            </a:r>
          </a:p>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2.</a:t>
            </a:r>
          </a:p>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4.</a:t>
            </a:r>
          </a:p>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5.</a:t>
            </a:r>
          </a:p>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7.</a:t>
            </a:r>
          </a:p>
          <a:p>
            <a:pPr indent="38100">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9.</a:t>
            </a:r>
          </a:p>
          <a:p>
            <a:pPr>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10.</a:t>
            </a:r>
          </a:p>
          <a:p>
            <a:pPr>
              <a:lnSpc>
                <a:spcPts val="1333"/>
              </a:lnSpc>
              <a:spcAft>
                <a:spcPts val="3100"/>
              </a:spcAft>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11.</a:t>
            </a:r>
          </a:p>
          <a:p>
            <a:pPr>
              <a:lnSpc>
                <a:spcPts val="1333"/>
              </a:lnSpc>
              <a:defRPr lang="en-US"/>
            </a:pPr>
            <a:r>
              <a:rPr lang="fr-CA" sz="1300" b="0" i="0" strike="noStrike" cap="none" spc="0" baseline="0" dirty="0">
                <a:solidFill>
                  <a:srgbClr val="BC312B"/>
                </a:solidFill>
                <a:effectLst/>
                <a:latin typeface="Helvetica NeueLTPro-Lt" charset="77"/>
                <a:ea typeface="Helvetica NeueLTPro-Lt" charset="77"/>
                <a:cs typeface="Helvetica NeueLTPro-Lt" charset="77"/>
              </a:rPr>
              <a:t>12. </a:t>
            </a:r>
          </a:p>
        </p:txBody>
      </p:sp>
      <p:sp>
        <p:nvSpPr>
          <p:cNvPr id="31" name="TextBox 31"/>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BC312B"/>
                </a:solidFill>
                <a:effectLst/>
                <a:latin typeface="Helvetica NeueLTPro-Hv" charset="77"/>
                <a:ea typeface="Helvetica NeueLTPro-Hv" charset="77"/>
                <a:cs typeface="Helvetica NeueLTPro-Hv" charset="77"/>
              </a:rPr>
              <a:t>copr.ca </a:t>
            </a:r>
          </a:p>
        </p:txBody>
      </p:sp>
      <p:sp>
        <p:nvSpPr>
          <p:cNvPr id="32"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D8188C5-60CF-394E-9312-82773D49615F}"/>
              </a:ext>
            </a:extLst>
          </p:cNvPr>
          <p:cNvSpPr txBox="1"/>
          <p:nvPr/>
        </p:nvSpPr>
        <p:spPr>
          <a:xfrm>
            <a:off x="1005792" y="5257159"/>
            <a:ext cx="5643774" cy="303743"/>
          </a:xfrm>
          <a:prstGeom prst="rect">
            <a:avLst/>
          </a:prstGeom>
          <a:noFill/>
          <a:ln>
            <a:noFill/>
          </a:ln>
        </p:spPr>
        <p:txBody>
          <a:bodyPr wrap="square" lIns="0" tIns="0" rIns="0" bIns="0" anchor="t"/>
          <a:lstStyle/>
          <a:p>
            <a:pPr>
              <a:lnSpc>
                <a:spcPts val="1575"/>
              </a:lnSpc>
              <a:defRPr lang="en-US"/>
            </a:pPr>
            <a:r>
              <a:rPr lang="fr-CA" sz="1400" b="0" i="1" strike="noStrike" cap="none" spc="40" baseline="0" dirty="0">
                <a:solidFill>
                  <a:srgbClr val="FFFFFF"/>
                </a:solidFill>
                <a:effectLst/>
                <a:latin typeface="Helvetica NeueLTPro-LtIt"/>
                <a:ea typeface="Helvetica NeueLTPro-LtIt"/>
                <a:cs typeface="Helvetica NeueLTPro-LtIt"/>
              </a:rPr>
              <a:t>À PROPOS DE NOUS</a:t>
            </a:r>
            <a:endParaRPr sz="1400" i="1" spc="40" dirty="0">
              <a:solidFill>
                <a:srgbClr val="FFFFFF"/>
              </a:solidFill>
              <a:latin typeface="Helvetica NeueLTPro-LtIt"/>
              <a:ea typeface="Helvetica NeueLTPro-LtIt"/>
              <a:cs typeface="Helvetica NeueLTPro-LtI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A722B2F-E1AB-E240-B4B7-DE16CAF72C57}"/>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23" name="Free Form 23"/>
          <p:cNvSpPr/>
          <p:nvPr/>
        </p:nvSpPr>
        <p:spPr>
          <a:xfrm>
            <a:off x="2636197" y="3428444"/>
            <a:ext cx="5723574" cy="0"/>
          </a:xfrm>
          <a:custGeom>
            <a:avLst/>
            <a:gdLst/>
            <a:ahLst/>
            <a:cxnLst/>
            <a:rect l="0" t="0" r="0" b="0"/>
            <a:pathLst>
              <a:path w="5723574">
                <a:moveTo>
                  <a:pt x="0" y="0"/>
                </a:moveTo>
                <a:lnTo>
                  <a:pt x="5723574"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24" name="Free Form 24"/>
          <p:cNvSpPr/>
          <p:nvPr/>
        </p:nvSpPr>
        <p:spPr>
          <a:xfrm>
            <a:off x="2636197" y="4898198"/>
            <a:ext cx="5723574" cy="0"/>
          </a:xfrm>
          <a:custGeom>
            <a:avLst/>
            <a:gdLst/>
            <a:ahLst/>
            <a:cxnLst/>
            <a:rect l="0" t="0" r="0" b="0"/>
            <a:pathLst>
              <a:path w="5723574">
                <a:moveTo>
                  <a:pt x="0" y="0"/>
                </a:moveTo>
                <a:lnTo>
                  <a:pt x="5723574"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25" name="Free Form 25"/>
          <p:cNvSpPr/>
          <p:nvPr/>
        </p:nvSpPr>
        <p:spPr>
          <a:xfrm>
            <a:off x="2653559" y="8400256"/>
            <a:ext cx="5723574" cy="0"/>
          </a:xfrm>
          <a:custGeom>
            <a:avLst/>
            <a:gdLst/>
            <a:ahLst/>
            <a:cxnLst/>
            <a:rect l="0" t="0" r="0" b="0"/>
            <a:pathLst>
              <a:path w="5723574">
                <a:moveTo>
                  <a:pt x="0" y="0"/>
                </a:moveTo>
                <a:lnTo>
                  <a:pt x="5723574"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27" name="TextBox 27"/>
          <p:cNvSpPr txBox="1"/>
          <p:nvPr/>
        </p:nvSpPr>
        <p:spPr>
          <a:xfrm>
            <a:off x="2665235" y="763318"/>
            <a:ext cx="5700222" cy="2558296"/>
          </a:xfrm>
          <a:prstGeom prst="rect">
            <a:avLst/>
          </a:prstGeom>
          <a:noFill/>
          <a:ln>
            <a:noFill/>
          </a:ln>
        </p:spPr>
        <p:txBody>
          <a:bodyPr wrap="square" lIns="0" tIns="0" rIns="0" bIns="0" anchor="t"/>
          <a:lstStyle/>
          <a:p>
            <a:pPr>
              <a:lnSpc>
                <a:spcPts val="1575"/>
              </a:lnSpc>
              <a:spcAft>
                <a:spcPts val="800"/>
              </a:spcAft>
              <a:defRPr lang="en-US"/>
            </a:pPr>
            <a:r>
              <a:rPr lang="fr-CA" sz="1644" b="1" i="0" strike="noStrike" cap="none" spc="0" baseline="0" dirty="0">
                <a:solidFill>
                  <a:srgbClr val="181818"/>
                </a:solidFill>
                <a:effectLst/>
                <a:latin typeface="Helvetica NeueLTPro-Hv" charset="77"/>
                <a:ea typeface="Helvetica NeueLTPro-Hv" charset="77"/>
                <a:cs typeface="Helvetica NeueLTPro-Hv" charset="77"/>
              </a:rPr>
              <a:t>À PROPOS DE NOUS</a:t>
            </a:r>
          </a:p>
          <a:p>
            <a:pPr>
              <a:lnSpc>
                <a:spcPts val="1212"/>
              </a:lnSpc>
              <a:spcAft>
                <a:spcPts val="1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Fondée en 2009, l’Organisation canadienne des régulateurs paramédicaux (OCRP) regroupe des collèges autoréglementés et des régulateurs gouvernementaux de la profession paramédicale au Canada.</a:t>
            </a:r>
          </a:p>
          <a:p>
            <a:pPr>
              <a:lnSpc>
                <a:spcPts val="1212"/>
              </a:lnSpc>
              <a:spcAft>
                <a:spcPts val="100"/>
              </a:spcAft>
              <a:defRPr lang="en-US"/>
            </a:pPr>
            <a:endParaRPr lang="en-US" sz="1182" dirty="0">
              <a:latin typeface="Helvetica NeueLTPro-Lt" charset="77"/>
              <a:ea typeface="Helvetica NeueLTPro-Lt" charset="77"/>
              <a:cs typeface="Helvetica NeueLTPro-Lt" charset="77"/>
            </a:endParaRPr>
          </a:p>
          <a:p>
            <a:pPr>
              <a:lnSpc>
                <a:spcPts val="1212"/>
              </a:lnSpc>
              <a:spcAft>
                <a:spcPts val="1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L’objectif de l’OCRP est de favoriser l’action collective et collaborative dans les intérêts actuels et futurs de la réglementation pancanadienne des paramédicaux et de soutenir le développement d’une compréhension commune des obligations provinciales et fédérales qui peuvent avoir des répercussions sur les fonctions du régulateur.</a:t>
            </a:r>
          </a:p>
          <a:p>
            <a:pPr>
              <a:lnSpc>
                <a:spcPts val="1212"/>
              </a:lnSpc>
              <a:spcAft>
                <a:spcPts val="100"/>
              </a:spcAft>
              <a:defRPr lang="en-US"/>
            </a:pPr>
            <a:endParaRPr lang="en-US" sz="1182" dirty="0">
              <a:latin typeface="Helvetica NeueLTPro-Lt" charset="77"/>
              <a:ea typeface="Helvetica NeueLTPro-Lt" charset="77"/>
              <a:cs typeface="Helvetica NeueLTPro-Lt" charset="77"/>
            </a:endParaRPr>
          </a:p>
          <a:p>
            <a:pPr>
              <a:lnSpc>
                <a:spcPts val="1212"/>
              </a:lnSpc>
              <a:spcAft>
                <a:spcPts val="1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L’OCRP administre les examens d’admissibilité à la pratique de soins paramédicaux pour six provinces au Canada et sert de point d’accès unique et d’entité responsable de l’évaluation préliminaire des titres de compétences des paramédicaux formés à l’échelle internationale.</a:t>
            </a:r>
          </a:p>
        </p:txBody>
      </p:sp>
      <p:sp>
        <p:nvSpPr>
          <p:cNvPr id="28" name="TextBox 28"/>
          <p:cNvSpPr txBox="1"/>
          <p:nvPr/>
        </p:nvSpPr>
        <p:spPr>
          <a:xfrm>
            <a:off x="2641547" y="3689153"/>
            <a:ext cx="5563678" cy="1003405"/>
          </a:xfrm>
          <a:prstGeom prst="rect">
            <a:avLst/>
          </a:prstGeom>
          <a:noFill/>
          <a:ln>
            <a:noFill/>
          </a:ln>
        </p:spPr>
        <p:txBody>
          <a:bodyPr wrap="square" lIns="0" tIns="0" rIns="0" bIns="0" anchor="t"/>
          <a:lstStyle/>
          <a:p>
            <a:pPr>
              <a:lnSpc>
                <a:spcPts val="1575"/>
              </a:lnSpc>
              <a:spcAft>
                <a:spcPts val="700"/>
              </a:spcAft>
              <a:defRPr lang="en-US"/>
            </a:pPr>
            <a:r>
              <a:rPr lang="fr-CA" sz="1644" b="1" i="0" strike="noStrike" cap="none" spc="0" baseline="0" dirty="0">
                <a:solidFill>
                  <a:srgbClr val="C00000"/>
                </a:solidFill>
                <a:effectLst/>
                <a:latin typeface="Helvetica NeueLTPro-Hv" charset="77"/>
                <a:ea typeface="Helvetica NeueLTPro-Hv" charset="77"/>
                <a:cs typeface="Helvetica NeueLTPro-Hv" charset="77"/>
              </a:rPr>
              <a:t>Vision et énoncé de rôle</a:t>
            </a:r>
          </a:p>
          <a:p>
            <a:pPr>
              <a:lnSpc>
                <a:spcPts val="1212"/>
              </a:lnSpc>
              <a:spcAft>
                <a:spcPts val="1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L’OCRP fournira un forum officiel et représentera les intérêts collectifs de tous les régulateurs paramédicaux canadiens. L’objectif de l’ORCP est d’être une source d’information principale, de faire progresser la compréhension de la réglementation des paramédicaux au Canada et de contribuer au développement continu de la profession paramédicale. </a:t>
            </a:r>
          </a:p>
        </p:txBody>
      </p:sp>
      <p:sp>
        <p:nvSpPr>
          <p:cNvPr id="29" name="TextBox 29"/>
          <p:cNvSpPr txBox="1"/>
          <p:nvPr/>
        </p:nvSpPr>
        <p:spPr>
          <a:xfrm>
            <a:off x="2665236" y="5087888"/>
            <a:ext cx="5711897" cy="2822738"/>
          </a:xfrm>
          <a:prstGeom prst="rect">
            <a:avLst/>
          </a:prstGeom>
          <a:noFill/>
          <a:ln>
            <a:noFill/>
          </a:ln>
        </p:spPr>
        <p:txBody>
          <a:bodyPr wrap="square" lIns="0" tIns="0" rIns="0" bIns="0" anchor="t"/>
          <a:lstStyle/>
          <a:p>
            <a:pPr>
              <a:lnSpc>
                <a:spcPts val="1575"/>
              </a:lnSpc>
              <a:spcAft>
                <a:spcPts val="500"/>
              </a:spcAft>
              <a:defRPr lang="en-US"/>
            </a:pPr>
            <a:r>
              <a:rPr lang="fr-CA" sz="1644" b="1" i="0" strike="noStrike" cap="none" spc="0" baseline="0" dirty="0">
                <a:solidFill>
                  <a:srgbClr val="C00000"/>
                </a:solidFill>
                <a:effectLst/>
                <a:latin typeface="Helvetica NeueLTPro-Hv" charset="77"/>
                <a:ea typeface="Helvetica NeueLTPro-Hv" charset="77"/>
                <a:cs typeface="Helvetica NeueLTPro-Hv" charset="77"/>
              </a:rPr>
              <a:t>L’OCRP s’engage à :</a:t>
            </a: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1.</a:t>
            </a:r>
            <a:r>
              <a:rPr lang="fr-CA" sz="1182" b="0" i="0" strike="noStrike" cap="none" spc="0" baseline="0" dirty="0">
                <a:solidFill>
                  <a:srgbClr val="000000"/>
                </a:solidFill>
                <a:effectLst/>
                <a:latin typeface="Helvetica NeueLTPro-Lt" charset="77"/>
                <a:ea typeface="Helvetica NeueLTPro-Lt" charset="77"/>
                <a:cs typeface="Helvetica NeueLTPro-Lt" charset="77"/>
              </a:rPr>
              <a:t> rassembler les régulateurs paramédicaux du Canada afin d’améliorer la gouvernance ouverte et transparente de la profession paramédicale au Canada, définir des directives et établir un cadre de référence en matière de règles et de procédures provinciales;</a:t>
            </a:r>
            <a:endParaRPr lang="en-US" sz="1182" dirty="0" smtClean="0">
              <a:latin typeface="Helvetica NeueLTPro-Lt" charset="77"/>
              <a:ea typeface="Helvetica NeueLTPro-Lt" charset="77"/>
              <a:cs typeface="Helvetica NeueLTPro-Lt" charset="77"/>
            </a:endParaRP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2.</a:t>
            </a:r>
            <a:r>
              <a:rPr lang="fr-CA" sz="1182" b="0" i="0" strike="noStrike" cap="none" spc="0" baseline="0" dirty="0">
                <a:solidFill>
                  <a:srgbClr val="000000"/>
                </a:solidFill>
                <a:effectLst/>
                <a:latin typeface="Helvetica NeueLTPro-Lt" charset="77"/>
                <a:ea typeface="Helvetica NeueLTPro-Lt" charset="77"/>
                <a:cs typeface="Helvetica NeueLTPro-Lt" charset="77"/>
              </a:rPr>
              <a:t> promouvoir la cause de la réglementation paramédicale;</a:t>
            </a:r>
            <a:endParaRPr lang="en-US" sz="1182" dirty="0" smtClean="0">
              <a:latin typeface="Helvetica NeueLTPro-Lt" charset="77"/>
              <a:ea typeface="Helvetica NeueLTPro-Lt" charset="77"/>
              <a:cs typeface="Helvetica NeueLTPro-Lt" charset="77"/>
            </a:endParaRP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3.</a:t>
            </a:r>
            <a:r>
              <a:rPr lang="fr-CA" sz="1182" b="0" i="0" strike="noStrike" cap="none" spc="0" baseline="0" dirty="0">
                <a:solidFill>
                  <a:srgbClr val="000000"/>
                </a:solidFill>
                <a:effectLst/>
                <a:latin typeface="Helvetica NeueLTPro-Lt" charset="77"/>
                <a:ea typeface="Helvetica NeueLTPro-Lt" charset="77"/>
                <a:cs typeface="Helvetica NeueLTPro-Lt" charset="77"/>
              </a:rPr>
              <a:t> offrir un forum pour l’échange d’informations d’intérêt mutuel aux régulateurs paramédicaux du Canada</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a:t>
            </a:r>
            <a:br>
              <a:rPr lang="fr-CA" sz="1182" b="0" i="0" strike="noStrike" cap="none" spc="0" baseline="0" dirty="0" smtClean="0">
                <a:solidFill>
                  <a:srgbClr val="000000"/>
                </a:solidFill>
                <a:effectLst/>
                <a:latin typeface="Helvetica NeueLTPro-Lt" charset="77"/>
                <a:ea typeface="Helvetica NeueLTPro-Lt" charset="77"/>
                <a:cs typeface="Helvetica NeueLTPro-Lt" charset="77"/>
              </a:rPr>
            </a:br>
            <a:r>
              <a:rPr lang="fr-CA" sz="1264" b="1" i="0" strike="noStrike" cap="none" spc="0" baseline="0" dirty="0" smtClean="0">
                <a:solidFill>
                  <a:srgbClr val="000000"/>
                </a:solidFill>
                <a:effectLst/>
                <a:latin typeface="Helvetica NeueLTPro-Hv" charset="77"/>
                <a:ea typeface="Helvetica NeueLTPro-Hv" charset="77"/>
                <a:cs typeface="Helvetica NeueLTPro-Hv" charset="77"/>
              </a:rPr>
              <a:t>4</a:t>
            </a:r>
            <a:r>
              <a:rPr lang="fr-CA" sz="1264" b="1" i="0" strike="noStrike" cap="none" spc="0" baseline="0" dirty="0">
                <a:solidFill>
                  <a:srgbClr val="000000"/>
                </a:solidFill>
                <a:effectLst/>
                <a:latin typeface="Helvetica NeueLTPro-Hv" charset="77"/>
                <a:ea typeface="Helvetica NeueLTPro-Hv" charset="77"/>
                <a:cs typeface="Helvetica NeueLTPro-Hv" charset="77"/>
              </a:rPr>
              <a:t>.</a:t>
            </a:r>
            <a:r>
              <a:rPr lang="fr-CA" sz="1182" b="0" i="0" strike="noStrike" cap="none" spc="0" baseline="0" dirty="0">
                <a:solidFill>
                  <a:srgbClr val="000000"/>
                </a:solidFill>
                <a:effectLst/>
                <a:latin typeface="Helvetica NeueLTPro-Lt" charset="77"/>
                <a:ea typeface="Helvetica NeueLTPro-Lt" charset="77"/>
                <a:cs typeface="Helvetica NeueLTPro-Lt" charset="77"/>
              </a:rPr>
              <a:t> entreprendre des initiatives nationales au nom des régulateurs paramédicaux du Canada;</a:t>
            </a:r>
            <a:endParaRPr lang="en-US" sz="1182" dirty="0" smtClean="0">
              <a:latin typeface="Helvetica NeueLTPro-Lt" charset="77"/>
              <a:ea typeface="Helvetica NeueLTPro-Lt" charset="77"/>
              <a:cs typeface="Helvetica NeueLTPro-Lt" charset="77"/>
            </a:endParaRP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5.</a:t>
            </a:r>
            <a:r>
              <a:rPr lang="fr-CA" sz="1182" b="0" i="0" strike="noStrike" cap="none" spc="0" baseline="0" dirty="0">
                <a:solidFill>
                  <a:srgbClr val="000000"/>
                </a:solidFill>
                <a:effectLst/>
                <a:latin typeface="Helvetica NeueLTPro-Lt" charset="77"/>
                <a:ea typeface="Helvetica NeueLTPro-Lt" charset="77"/>
                <a:cs typeface="Helvetica NeueLTPro-Lt" charset="77"/>
              </a:rPr>
              <a:t> représenter les régulateurs paramédicaux du Canada à l’échelle nationale et internationale;</a:t>
            </a: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6.</a:t>
            </a:r>
            <a:r>
              <a:rPr lang="fr-CA" sz="1182" b="0" i="0" strike="noStrike" cap="none" spc="0" baseline="0" dirty="0">
                <a:solidFill>
                  <a:srgbClr val="000000"/>
                </a:solidFill>
                <a:effectLst/>
                <a:latin typeface="Helvetica NeueLTPro-Lt" charset="77"/>
                <a:ea typeface="Helvetica NeueLTPro-Lt" charset="77"/>
                <a:cs typeface="Helvetica NeueLTPro-Lt" charset="77"/>
              </a:rPr>
              <a:t> informer le public, les gouvernements et les membres de la profession paramédicale du rôle, des responsabilités et des activités de l’OCRP;</a:t>
            </a:r>
            <a:endParaRPr lang="en-US" sz="1182" dirty="0" smtClean="0">
              <a:latin typeface="Helvetica NeueLTPro-Lt" charset="77"/>
              <a:ea typeface="Helvetica NeueLTPro-Lt" charset="77"/>
              <a:cs typeface="Helvetica NeueLTPro-Lt" charset="77"/>
            </a:endParaRPr>
          </a:p>
          <a:p>
            <a:pPr>
              <a:lnSpc>
                <a:spcPts val="1381"/>
              </a:lnSpc>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7.</a:t>
            </a:r>
            <a:r>
              <a:rPr lang="fr-CA" sz="1182" b="0" i="0" strike="noStrike" cap="none" spc="0" baseline="0" dirty="0">
                <a:solidFill>
                  <a:srgbClr val="000000"/>
                </a:solidFill>
                <a:effectLst/>
                <a:latin typeface="Helvetica NeueLTPro-Lt" charset="77"/>
                <a:ea typeface="Helvetica NeueLTPro-Lt" charset="77"/>
                <a:cs typeface="Helvetica NeueLTPro-Lt" charset="77"/>
              </a:rPr>
              <a:t> partager l’expertise des régulateurs paramédicaux canadiens afin de contribuer à l’élaboration d’une réglementation efficace de la profession au Canada et partout dans le monde.</a:t>
            </a:r>
          </a:p>
        </p:txBody>
      </p:sp>
      <p:sp>
        <p:nvSpPr>
          <p:cNvPr id="30" name="TextBox 30"/>
          <p:cNvSpPr txBox="1"/>
          <p:nvPr/>
        </p:nvSpPr>
        <p:spPr>
          <a:xfrm>
            <a:off x="2636197" y="8469343"/>
            <a:ext cx="5672821" cy="2505101"/>
          </a:xfrm>
          <a:prstGeom prst="rect">
            <a:avLst/>
          </a:prstGeom>
          <a:noFill/>
          <a:ln>
            <a:noFill/>
          </a:ln>
        </p:spPr>
        <p:txBody>
          <a:bodyPr wrap="square" lIns="0" tIns="0" rIns="0" bIns="0" anchor="t"/>
          <a:lstStyle/>
          <a:p>
            <a:pPr>
              <a:lnSpc>
                <a:spcPts val="1575"/>
              </a:lnSpc>
              <a:spcAft>
                <a:spcPts val="500"/>
              </a:spcAft>
              <a:defRPr lang="en-US"/>
            </a:pPr>
            <a:r>
              <a:rPr lang="fr-CA" sz="1644" b="1" i="0" strike="noStrike" cap="none" spc="0" baseline="0" dirty="0">
                <a:solidFill>
                  <a:srgbClr val="BC312B"/>
                </a:solidFill>
                <a:effectLst/>
                <a:latin typeface="Helvetica NeueLTPro-Hv" charset="77"/>
                <a:ea typeface="Helvetica NeueLTPro-Hv" charset="77"/>
                <a:cs typeface="Helvetica NeueLTPro-Hv" charset="77"/>
              </a:rPr>
              <a:t>Valeurs</a:t>
            </a:r>
          </a:p>
          <a:p>
            <a:pPr>
              <a:spcAft>
                <a:spcPts val="100"/>
              </a:spcAft>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Collaboration : </a:t>
            </a:r>
            <a:r>
              <a:rPr lang="fr-CA" sz="1182" b="0" i="0" strike="noStrike" cap="none" spc="0" baseline="0" dirty="0">
                <a:solidFill>
                  <a:srgbClr val="000000"/>
                </a:solidFill>
                <a:effectLst/>
                <a:latin typeface="Helvetica NeueLTPro-Lt" charset="77"/>
                <a:ea typeface="Helvetica NeueLTPro-Lt" charset="77"/>
                <a:cs typeface="Helvetica NeueLTPro-Lt" charset="77"/>
              </a:rPr>
              <a:t>être coopératifs, inclusifs, raisonnables et équitables.</a:t>
            </a:r>
          </a:p>
          <a:p>
            <a:pPr>
              <a:spcAft>
                <a:spcPts val="200"/>
              </a:spcAft>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Respect : </a:t>
            </a:r>
            <a:r>
              <a:rPr lang="fr-CA" sz="1182" b="0" i="0" strike="noStrike" cap="none" spc="0" baseline="0" dirty="0">
                <a:solidFill>
                  <a:srgbClr val="000000"/>
                </a:solidFill>
                <a:effectLst/>
                <a:latin typeface="Helvetica NeueLTPro-Lt" charset="77"/>
                <a:ea typeface="Helvetica NeueLTPro-Lt" charset="77"/>
                <a:cs typeface="Helvetica NeueLTPro-Lt" charset="77"/>
              </a:rPr>
              <a:t>comprendre et apprécier les différences entre les autres et dans les relations avec les intervenants.</a:t>
            </a:r>
          </a:p>
          <a:p>
            <a:pPr>
              <a:spcAft>
                <a:spcPts val="100"/>
              </a:spcAft>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Vision : </a:t>
            </a:r>
            <a:r>
              <a:rPr lang="fr-CA" sz="1182" b="0" i="0" strike="noStrike" cap="none" spc="0" baseline="0" dirty="0">
                <a:solidFill>
                  <a:srgbClr val="000000"/>
                </a:solidFill>
                <a:effectLst/>
                <a:latin typeface="Helvetica NeueLTPro-Lt" charset="77"/>
                <a:ea typeface="Helvetica NeueLTPro-Lt" charset="77"/>
                <a:cs typeface="Helvetica NeueLTPro-Lt" charset="77"/>
              </a:rPr>
              <a:t>être novateurs, analytiques et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réceptifs.</a:t>
            </a:r>
            <a:endParaRPr lang="fr-CA" sz="1182" b="0" i="0" strike="noStrike" cap="none" spc="0" baseline="0" dirty="0">
              <a:solidFill>
                <a:srgbClr val="000000"/>
              </a:solidFill>
              <a:effectLst/>
              <a:latin typeface="Helvetica NeueLTPro-Lt" charset="77"/>
              <a:ea typeface="Helvetica NeueLTPro-Lt" charset="77"/>
              <a:cs typeface="Helvetica NeueLTPro-Lt" charset="77"/>
            </a:endParaRPr>
          </a:p>
          <a:p>
            <a:pPr>
              <a:spcAft>
                <a:spcPts val="200"/>
              </a:spcAft>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Transparence : </a:t>
            </a:r>
            <a:r>
              <a:rPr lang="fr-CA" sz="1182" b="0" i="0" strike="noStrike" cap="none" spc="0" baseline="0" dirty="0">
                <a:solidFill>
                  <a:srgbClr val="000000"/>
                </a:solidFill>
                <a:effectLst/>
                <a:latin typeface="Helvetica NeueLTPro-Lt" charset="77"/>
                <a:ea typeface="Helvetica NeueLTPro-Lt" charset="77"/>
                <a:cs typeface="Helvetica NeueLTPro-Lt" charset="77"/>
              </a:rPr>
              <a:t>communiquer avec les autres, les intervenants et le public d’une manière ouverte, honnête, complète et réfléchie en action.</a:t>
            </a:r>
          </a:p>
          <a:p>
            <a:pPr>
              <a:spcAft>
                <a:spcPts val="1700"/>
              </a:spcAft>
              <a:defRPr lang="en-US"/>
            </a:pPr>
            <a:r>
              <a:rPr lang="fr-CA" sz="1264" b="1" i="0" strike="noStrike" cap="none" spc="0" baseline="0" dirty="0">
                <a:solidFill>
                  <a:srgbClr val="000000"/>
                </a:solidFill>
                <a:effectLst/>
                <a:latin typeface="Helvetica NeueLTPro-Hv" charset="77"/>
                <a:ea typeface="Helvetica NeueLTPro-Hv" charset="77"/>
                <a:cs typeface="Helvetica NeueLTPro-Hv" charset="77"/>
              </a:rPr>
              <a:t>Responsabilité : </a:t>
            </a:r>
            <a:r>
              <a:rPr lang="fr-CA" sz="1182" b="0" i="0" strike="noStrike" cap="none" spc="0" baseline="0" dirty="0">
                <a:solidFill>
                  <a:srgbClr val="000000"/>
                </a:solidFill>
                <a:effectLst/>
                <a:latin typeface="Helvetica NeueLTPro-Lt" charset="77"/>
                <a:ea typeface="Helvetica NeueLTPro-Lt" charset="77"/>
                <a:cs typeface="Helvetica NeueLTPro-Lt" charset="77"/>
              </a:rPr>
              <a:t>être responsable envers les autres, les principaux intervenants et le public.</a:t>
            </a:r>
          </a:p>
          <a:p>
            <a:pPr>
              <a:defRPr lang="en-US"/>
            </a:pPr>
            <a:r>
              <a:rPr lang="fr-CA" sz="1248" b="1" i="1" strike="noStrike" cap="none" spc="0" baseline="0" dirty="0">
                <a:solidFill>
                  <a:srgbClr val="000000"/>
                </a:solidFill>
                <a:effectLst/>
                <a:latin typeface="Helvetica NeueLTPro-BdIt"/>
                <a:ea typeface="Helvetica NeueLTPro-BdIt"/>
                <a:cs typeface="Helvetica NeueLTPro-BdIt"/>
              </a:rPr>
              <a:t>Ce rapport annuel est un résumé des activités pour l’exercice financier du </a:t>
            </a:r>
            <a:r>
              <a:rPr lang="fr-CA" sz="1248" b="1" i="1" strike="noStrike" cap="none" spc="0" baseline="0" dirty="0" smtClean="0">
                <a:solidFill>
                  <a:srgbClr val="000000"/>
                </a:solidFill>
                <a:effectLst/>
                <a:latin typeface="Helvetica NeueLTPro-BdIt"/>
                <a:ea typeface="Helvetica NeueLTPro-BdIt"/>
                <a:cs typeface="Helvetica NeueLTPro-BdIt"/>
              </a:rPr>
              <a:t>1</a:t>
            </a:r>
            <a:r>
              <a:rPr lang="fr-CA" sz="1248" b="1" i="1" strike="noStrike" cap="none" spc="0" baseline="30000" dirty="0" smtClean="0">
                <a:solidFill>
                  <a:srgbClr val="000000"/>
                </a:solidFill>
                <a:effectLst/>
                <a:latin typeface="Helvetica NeueLTPro-BdIt"/>
                <a:ea typeface="Helvetica NeueLTPro-BdIt"/>
                <a:cs typeface="Helvetica NeueLTPro-BdIt"/>
              </a:rPr>
              <a:t>er</a:t>
            </a:r>
            <a:r>
              <a:rPr lang="fr-CA" sz="1248" b="1" i="1" strike="noStrike" cap="none" spc="0" baseline="0" dirty="0">
                <a:solidFill>
                  <a:srgbClr val="000000"/>
                </a:solidFill>
                <a:effectLst/>
                <a:latin typeface="Helvetica NeueLTPro-BdIt"/>
                <a:ea typeface="Helvetica NeueLTPro-BdIt"/>
                <a:cs typeface="Helvetica NeueLTPro-BdIt"/>
              </a:rPr>
              <a:t> avril 2019 au 31 mars 2020. </a:t>
            </a:r>
          </a:p>
        </p:txBody>
      </p:sp>
      <p:sp>
        <p:nvSpPr>
          <p:cNvPr id="31" name="TextBox 31"/>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35" name="Picture 3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A054FB20-1A21-AC49-B4F7-189E97800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36" name="Rectangle 35">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055530E-AEA3-544F-A27E-BB0DB53E1EE2}"/>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40" name="Straight Connector 3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FD785CF-EDCB-AA43-8750-3A62E0DACEB8}"/>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6DA8D265-32C3-E144-89A4-C0E73649D573}"/>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1. </a:t>
            </a:r>
          </a:p>
        </p:txBody>
      </p:sp>
      <p:sp>
        <p:nvSpPr>
          <p:cNvPr id="32" name="TextBox 3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727A713-5081-4C26-BBF3-AEDF34E8F1B9}"/>
              </a:ext>
            </a:extLst>
          </p:cNvPr>
          <p:cNvSpPr txBox="1"/>
          <p:nvPr/>
        </p:nvSpPr>
        <p:spPr>
          <a:xfrm>
            <a:off x="0" y="-5924"/>
            <a:ext cx="2473102" cy="11467597"/>
          </a:xfrm>
          <a:prstGeom prst="rect">
            <a:avLst/>
          </a:prstGeom>
          <a:noFill/>
        </p:spPr>
        <p:txBody>
          <a:bodyPr wrap="square" rtlCol="0">
            <a:spAutoFit/>
          </a:bodyPr>
          <a:lstStyle>
            <a:defPPr/>
          </a:lstStyle>
          <a:p>
            <a:endParaRPr lang="en-US" dirty="0"/>
          </a:p>
        </p:txBody>
      </p:sp>
      <p:pic>
        <p:nvPicPr>
          <p:cNvPr id="41" name="Picture 40" descr="A picture containing table, person, sitting, wooden&#10;&#10;Description automatically generated">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96BBDE1C-AD79-45FC-80F8-AFFDF54F72D6}"/>
              </a:ext>
            </a:extLst>
          </p:cNvPr>
          <p:cNvPicPr>
            <a:picLocks noChangeAspect="1"/>
          </p:cNvPicPr>
          <p:nvPr/>
        </p:nvPicPr>
        <p:blipFill>
          <a:blip r:embed="rId4">
            <a:alphaModFix amt="46000"/>
            <a:extLst>
              <a:ext uri="{28A0092B-C50C-407E-A947-70E740481C1C}">
                <a14:useLocalDpi xmlns:a14="http://schemas.microsoft.com/office/drawing/2010/main" val="0"/>
              </a:ext>
            </a:extLst>
          </a:blip>
          <a:srcRect l="23950" r="28202"/>
          <a:stretch>
            <a:fillRect/>
          </a:stretch>
        </p:blipFill>
        <p:spPr>
          <a:xfrm>
            <a:off x="1" y="14942"/>
            <a:ext cx="2473102" cy="11467598"/>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45678B8-00C8-724F-AE4C-E83F1982CFD4}"/>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pic>
        <p:nvPicPr>
          <p:cNvPr id="5" name="Imag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1828896" y="1444523"/>
            <a:ext cx="2372402" cy="2016693"/>
          </a:xfrm>
          <a:prstGeom prst="rect">
            <a:avLst/>
          </a:prstGeom>
          <a:noFill/>
          <a:ln>
            <a:noFill/>
          </a:ln>
        </p:spPr>
      </p:pic>
      <p:pic>
        <p:nvPicPr>
          <p:cNvPr id="6" name="Image 6"/>
          <p:cNvPicPr>
            <a:picLocks noChangeAspect="1" noChangeArrowheads="1"/>
          </p:cNvPicPr>
          <p:nvPr/>
        </p:nvPicPr>
        <p:blipFill>
          <a:blip r:embed="rId3">
            <a:alphaModFix/>
          </a:blip>
          <a:stretch>
            <a:fillRect/>
          </a:stretch>
        </p:blipFill>
        <p:spPr>
          <a:xfrm>
            <a:off x="4897324" y="1452220"/>
            <a:ext cx="2368147" cy="2008996"/>
          </a:xfrm>
          <a:prstGeom prst="rect">
            <a:avLst/>
          </a:prstGeom>
          <a:noFill/>
          <a:ln>
            <a:noFill/>
          </a:ln>
        </p:spPr>
      </p:pic>
      <p:sp>
        <p:nvSpPr>
          <p:cNvPr id="7" name="TextBox 7"/>
          <p:cNvSpPr txBox="1"/>
          <p:nvPr/>
        </p:nvSpPr>
        <p:spPr>
          <a:xfrm>
            <a:off x="2051351" y="752702"/>
            <a:ext cx="5512385" cy="246303"/>
          </a:xfrm>
          <a:prstGeom prst="rect">
            <a:avLst/>
          </a:prstGeom>
          <a:noFill/>
          <a:ln>
            <a:noFill/>
          </a:ln>
        </p:spPr>
        <p:txBody>
          <a:bodyPr wrap="square" lIns="0" tIns="0" rIns="0" bIns="0" anchor="t"/>
          <a:lstStyle/>
          <a:p>
            <a:pPr algn="ctr">
              <a:lnSpc>
                <a:spcPts val="1939"/>
              </a:lnSpc>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MESSAGE DU PRÉSIDENT ET DE LA DIRECTRICE ADMINISTRATIVE </a:t>
            </a:r>
          </a:p>
        </p:txBody>
      </p:sp>
      <p:sp>
        <p:nvSpPr>
          <p:cNvPr id="8" name="TextBox 8"/>
          <p:cNvSpPr txBox="1"/>
          <p:nvPr/>
        </p:nvSpPr>
        <p:spPr>
          <a:xfrm>
            <a:off x="4897324" y="3632390"/>
            <a:ext cx="2256298" cy="402099"/>
          </a:xfrm>
          <a:prstGeom prst="rect">
            <a:avLst/>
          </a:prstGeom>
          <a:noFill/>
          <a:ln>
            <a:noFill/>
          </a:ln>
        </p:spPr>
        <p:txBody>
          <a:bodyPr wrap="square" lIns="0" tIns="0" rIns="0" bIns="0" anchor="t"/>
          <a:lstStyle/>
          <a:p>
            <a:pPr>
              <a:lnSpc>
                <a:spcPts val="1454"/>
              </a:lnSpc>
              <a:spcAft>
                <a:spcPts val="400"/>
              </a:spcAft>
              <a:defRPr lang="en-US"/>
            </a:pPr>
            <a:r>
              <a:rPr lang="fr-CA" sz="1517" b="1" i="0" strike="noStrike" cap="none" spc="0" baseline="0" dirty="0">
                <a:solidFill>
                  <a:srgbClr val="181818"/>
                </a:solidFill>
                <a:effectLst/>
                <a:latin typeface="Helvetica NeueLTPro-Hv" charset="77"/>
                <a:ea typeface="Helvetica NeueLTPro-Hv" charset="77"/>
                <a:cs typeface="Helvetica NeueLTPro-Hv" charset="77"/>
              </a:rPr>
              <a:t>Chelsea Wilker</a:t>
            </a:r>
          </a:p>
          <a:p>
            <a:pPr>
              <a:lnSpc>
                <a:spcPts val="1212"/>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Directrice administrative </a:t>
            </a:r>
          </a:p>
        </p:txBody>
      </p:sp>
      <p:sp>
        <p:nvSpPr>
          <p:cNvPr id="9" name="TextBox 9"/>
          <p:cNvSpPr txBox="1"/>
          <p:nvPr/>
        </p:nvSpPr>
        <p:spPr>
          <a:xfrm>
            <a:off x="2033085" y="3632398"/>
            <a:ext cx="2168209" cy="402091"/>
          </a:xfrm>
          <a:prstGeom prst="rect">
            <a:avLst/>
          </a:prstGeom>
          <a:noFill/>
          <a:ln>
            <a:noFill/>
          </a:ln>
        </p:spPr>
        <p:txBody>
          <a:bodyPr wrap="square" lIns="0" tIns="0" rIns="0" bIns="0" anchor="t"/>
          <a:lstStyle/>
          <a:p>
            <a:pPr algn="r">
              <a:lnSpc>
                <a:spcPts val="1454"/>
              </a:lnSpc>
              <a:spcAft>
                <a:spcPts val="400"/>
              </a:spcAft>
              <a:defRPr lang="en-US"/>
            </a:pPr>
            <a:r>
              <a:rPr lang="fr-CA" sz="1517" b="1" i="0" strike="noStrike" cap="none" spc="0" baseline="0" dirty="0">
                <a:solidFill>
                  <a:srgbClr val="181818"/>
                </a:solidFill>
                <a:effectLst/>
                <a:latin typeface="Helvetica NeueLTPro-Hv" charset="77"/>
                <a:ea typeface="Helvetica NeueLTPro-Hv" charset="77"/>
                <a:cs typeface="Helvetica NeueLTPro-Hv" charset="77"/>
              </a:rPr>
              <a:t>Karl Kowalczyk</a:t>
            </a:r>
          </a:p>
          <a:p>
            <a:pPr indent="609600" algn="r">
              <a:lnSpc>
                <a:spcPts val="1212"/>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Président de l’OCRP </a:t>
            </a:r>
          </a:p>
        </p:txBody>
      </p:sp>
      <p:sp>
        <p:nvSpPr>
          <p:cNvPr id="10" name="TextBox 10"/>
          <p:cNvSpPr txBox="1"/>
          <p:nvPr/>
        </p:nvSpPr>
        <p:spPr>
          <a:xfrm>
            <a:off x="960935" y="4227106"/>
            <a:ext cx="7579470" cy="7701542"/>
          </a:xfrm>
          <a:prstGeom prst="rect">
            <a:avLst/>
          </a:prstGeom>
          <a:noFill/>
          <a:ln>
            <a:noFill/>
          </a:ln>
        </p:spPr>
        <p:txBody>
          <a:bodyPr wrap="square" lIns="0" tIns="0" rIns="0" bIns="0" anchor="t"/>
          <a:lstStyle/>
          <a:p>
            <a:r>
              <a:rPr lang="fr-CA" sz="1150" b="0" i="0" strike="noStrike" cap="none" spc="0" baseline="0" dirty="0">
                <a:solidFill>
                  <a:srgbClr val="000000"/>
                </a:solidFill>
                <a:effectLst/>
                <a:latin typeface="Arial"/>
                <a:ea typeface="Arial"/>
                <a:cs typeface="Arial"/>
              </a:rPr>
              <a:t>Nous avons le plaisir de présenter, au nom de l’OCRP, le DIXIÈME rapport annuel pour l’exercice financier 2019-2020.</a:t>
            </a:r>
            <a:endParaRPr lang="en-US" sz="1150" dirty="0">
              <a:latin typeface="Arial" panose="020B0604020202020204" pitchFamily="34" charset="0"/>
              <a:ea typeface="Times New Roman" panose="02020603050405020304" pitchFamily="18" charset="0"/>
            </a:endParaRPr>
          </a:p>
          <a:p>
            <a:r>
              <a:rPr lang="en-US" sz="1150" dirty="0">
                <a:latin typeface="Arial" panose="020B0604020202020204" pitchFamily="34" charset="0"/>
                <a:ea typeface="Times New Roman" panose="02020603050405020304" pitchFamily="18" charset="0"/>
              </a:rPr>
              <a:t> </a:t>
            </a:r>
          </a:p>
          <a:p>
            <a:r>
              <a:rPr lang="fr-CA" sz="1150" b="0" i="0" strike="noStrike" cap="none" spc="0" baseline="0" dirty="0">
                <a:solidFill>
                  <a:srgbClr val="000000"/>
                </a:solidFill>
                <a:effectLst/>
                <a:latin typeface="Arial"/>
                <a:ea typeface="Arial"/>
                <a:cs typeface="Arial"/>
              </a:rPr>
              <a:t>Cette année a été une autre année productive, car nous avons mis l’accent non seulement sur l’exécution de nombreuses initiatives indiquées dans le Plan stratégique 2017-2019, mais également sur la préparation de l’avenir quand nous avons de nouveau convoqué une réunion à Québec afin de déterminer de nouvelles initiatives pour les trois prochaines années! </a:t>
            </a:r>
            <a:endParaRPr lang="en-US" sz="1150" dirty="0">
              <a:latin typeface="Arial" panose="020B0604020202020204" pitchFamily="34" charset="0"/>
              <a:ea typeface="Times New Roman" panose="02020603050405020304" pitchFamily="18" charset="0"/>
            </a:endParaRPr>
          </a:p>
          <a:p>
            <a:r>
              <a:rPr lang="en-US" sz="1150" dirty="0">
                <a:latin typeface="Arial" panose="020B0604020202020204" pitchFamily="34" charset="0"/>
                <a:ea typeface="Times New Roman" panose="02020603050405020304" pitchFamily="18" charset="0"/>
              </a:rPr>
              <a:t> </a:t>
            </a:r>
          </a:p>
          <a:p>
            <a:r>
              <a:rPr lang="fr-CA" sz="1150" b="0" i="0" strike="noStrike" cap="none" spc="0" baseline="0" dirty="0">
                <a:solidFill>
                  <a:srgbClr val="000000"/>
                </a:solidFill>
                <a:effectLst/>
                <a:latin typeface="Arial"/>
                <a:ea typeface="Arial"/>
                <a:cs typeface="Arial"/>
              </a:rPr>
              <a:t>Avant de commencer à mettre en évidence certaines de nos activités, nous tenons à souligner le dévouement et le soutien de toutes les personnes qui font partie de notre conseil, du comité d’examen, du groupe de travail sur l’examen, du groupe de travail sur le partage de l’information et du groupe consultatif sur le système d’évaluation des équivalences paramédicales, ainsi que le personnel de l’organisation. Comme tout organisme sans but lucratif, nous ne pourrions pas fonctionner sans vous tous! </a:t>
            </a:r>
            <a:endParaRPr lang="en-US" sz="1150" dirty="0">
              <a:latin typeface="Arial" panose="020B0604020202020204" pitchFamily="34" charset="0"/>
              <a:ea typeface="Times New Roman" panose="02020603050405020304" pitchFamily="18" charset="0"/>
            </a:endParaRPr>
          </a:p>
          <a:p>
            <a:r>
              <a:rPr lang="en-US" sz="1150" dirty="0">
                <a:latin typeface="Arial" panose="020B0604020202020204" pitchFamily="34" charset="0"/>
                <a:ea typeface="Times New Roman" panose="02020603050405020304" pitchFamily="18" charset="0"/>
              </a:rPr>
              <a:t> </a:t>
            </a:r>
          </a:p>
          <a:p>
            <a:r>
              <a:rPr lang="fr-CA" sz="1150" b="0" i="0" strike="noStrike" cap="none" spc="0" baseline="0" dirty="0">
                <a:solidFill>
                  <a:srgbClr val="000000"/>
                </a:solidFill>
                <a:effectLst/>
                <a:latin typeface="Arial"/>
                <a:ea typeface="Arial"/>
                <a:cs typeface="Arial"/>
              </a:rPr>
              <a:t>Au cours de l’année, les membres du programme de l’OCRP ont adopté une approche qui permettrait d’uniformiser l’information que nous partageons sur les candidats à la mobilité professionnelle. Il en a résulté la mise en œuvre d’une certification normalisée du formulaire d’attribution du permis </a:t>
            </a:r>
            <a:r>
              <a:rPr lang="fr-CA" sz="1150" b="0" i="0" strike="noStrike" cap="none" spc="0" baseline="0" dirty="0" smtClean="0">
                <a:solidFill>
                  <a:srgbClr val="000000"/>
                </a:solidFill>
                <a:effectLst/>
                <a:latin typeface="Arial"/>
                <a:ea typeface="Arial"/>
                <a:cs typeface="Arial"/>
              </a:rPr>
              <a:t>d’exercice </a:t>
            </a:r>
            <a:r>
              <a:rPr lang="fr-CA" sz="1150" b="0" i="0" strike="noStrike" cap="none" spc="0" baseline="0" dirty="0">
                <a:solidFill>
                  <a:srgbClr val="000000"/>
                </a:solidFill>
                <a:effectLst/>
                <a:latin typeface="Arial"/>
                <a:ea typeface="Arial"/>
                <a:cs typeface="Arial"/>
              </a:rPr>
              <a:t>qui est utilisé par un technicien ambulancier paramédical agréé/autorisé/certifié lorsqu’il cherche à obtenir un permis d’exercice dans un autre juridiction. Le projet a été mené par la représentation de l’Ontario au sein du groupe de travail sur le partage de l’information et nous manquerions à notre devoir si nous ne les remercions pas pour leurs efforts. </a:t>
            </a:r>
            <a:endParaRPr lang="en-US" sz="1150" dirty="0">
              <a:latin typeface="Arial" panose="020B0604020202020204" pitchFamily="34" charset="0"/>
              <a:ea typeface="Times New Roman" panose="02020603050405020304" pitchFamily="18" charset="0"/>
            </a:endParaRPr>
          </a:p>
          <a:p>
            <a:r>
              <a:rPr lang="en-US" sz="1150" dirty="0">
                <a:latin typeface="Arial" panose="020B0604020202020204" pitchFamily="34" charset="0"/>
                <a:ea typeface="Times New Roman" panose="02020603050405020304" pitchFamily="18" charset="0"/>
              </a:rPr>
              <a:t> </a:t>
            </a:r>
          </a:p>
          <a:p>
            <a:r>
              <a:rPr lang="fr-CA" sz="1150" b="0" i="0" strike="noStrike" cap="none" spc="0" baseline="0" dirty="0">
                <a:solidFill>
                  <a:srgbClr val="000000"/>
                </a:solidFill>
                <a:effectLst/>
                <a:latin typeface="Arial"/>
                <a:ea typeface="Arial"/>
                <a:cs typeface="Arial"/>
              </a:rPr>
              <a:t>L’OCRP a été invitée à participer aux normes et aux taxonomies pour un projet de Système canadien </a:t>
            </a:r>
            <a:r>
              <a:rPr lang="fr-CA" sz="1150" b="0" i="0" strike="noStrike" cap="none" spc="0" baseline="0" dirty="0" smtClean="0">
                <a:solidFill>
                  <a:srgbClr val="000000"/>
                </a:solidFill>
                <a:effectLst/>
                <a:latin typeface="Arial"/>
                <a:ea typeface="Arial"/>
                <a:cs typeface="Arial"/>
              </a:rPr>
              <a:t>d’information </a:t>
            </a:r>
            <a:r>
              <a:rPr lang="fr-CA" sz="1150" b="0" i="0" strike="noStrike" cap="none" spc="0" baseline="0" dirty="0">
                <a:solidFill>
                  <a:srgbClr val="000000"/>
                </a:solidFill>
                <a:effectLst/>
                <a:latin typeface="Arial"/>
                <a:ea typeface="Arial"/>
                <a:cs typeface="Arial"/>
              </a:rPr>
              <a:t>paramédicale (SCIP). Ce projet a été conçu pour déterminer les concepts, les modèles et les taxonomies principaux qui définissent et décrivent la pratique paramédicale au Canada dans le but de développer une norme pour un Système canadien d’information paramédicale national. L’OCRP a été heureuse de devenir membre de l’équipe principale associée à ce projet de deux ans pour élaborer un cadre conceptuel et des normes nationales éclairées par des données probantes qui aideront à façonner un futur Système canadien d’information paramédicale.</a:t>
            </a:r>
            <a:endParaRPr lang="en-US" sz="1150" dirty="0">
              <a:latin typeface="Arial" panose="020B0604020202020204" pitchFamily="34" charset="0"/>
              <a:ea typeface="Times New Roman" panose="02020603050405020304" pitchFamily="18" charset="0"/>
            </a:endParaRPr>
          </a:p>
          <a:p>
            <a:r>
              <a:rPr lang="en-US" sz="1150" dirty="0">
                <a:latin typeface="Arial" panose="020B0604020202020204" pitchFamily="34" charset="0"/>
                <a:ea typeface="Times New Roman" panose="02020603050405020304" pitchFamily="18" charset="0"/>
              </a:rPr>
              <a:t> </a:t>
            </a:r>
          </a:p>
          <a:p>
            <a:r>
              <a:rPr lang="fr-CA" sz="1150" b="0" i="0" strike="noStrike" cap="none" spc="0" baseline="0" dirty="0">
                <a:solidFill>
                  <a:srgbClr val="000000"/>
                </a:solidFill>
                <a:effectLst/>
                <a:latin typeface="Arial"/>
                <a:ea typeface="Arial"/>
                <a:cs typeface="Arial"/>
              </a:rPr>
              <a:t>En vue de l’agrément des programmes d’éducation paramédicale, l’OCRP a poursuivi l’initiative qu’elle a lancée en 2018 pour devenir membre du programme EQual Canada de l’Organisation de normes en santé (</a:t>
            </a:r>
            <a:r>
              <a:rPr lang="fr-CA" sz="1150" b="0" i="1" strike="noStrike" cap="none" spc="0" baseline="0" dirty="0">
                <a:solidFill>
                  <a:srgbClr val="000000"/>
                </a:solidFill>
                <a:effectLst/>
                <a:latin typeface="Arial"/>
                <a:ea typeface="Arial"/>
                <a:cs typeface="Arial"/>
              </a:rPr>
              <a:t>Health Standards Organization</a:t>
            </a:r>
            <a:r>
              <a:rPr lang="fr-CA" sz="1150" b="0" i="0" strike="noStrike" cap="none" spc="0" baseline="0" dirty="0">
                <a:solidFill>
                  <a:srgbClr val="000000"/>
                </a:solidFill>
                <a:effectLst/>
                <a:latin typeface="Arial"/>
                <a:ea typeface="Arial"/>
                <a:cs typeface="Arial"/>
              </a:rPr>
              <a:t>, HSO). Le programme EQual Canada fournit des services d’agrément pour les programmes d’éducation en santé par l’entremise de leur organisation affiliée, Agrément Canada. L’agrément de la programmation paramédicale est d’un intérêt important pour les régulateurs paramédicaux au Canada et les membres constitutifs de l’OCRP étaient convaincus que les régulateurs devraient être représentés comme un client du programme national. En conséquence, l’OCRP est devenue une cliente du programme national d’EQual Canada en 2019.</a:t>
            </a:r>
          </a:p>
          <a:p>
            <a:r>
              <a:rPr sz="1150" dirty="0">
                <a:latin typeface="Helvetica NeueLTPro-Lt" charset="77"/>
                <a:ea typeface="Helvetica NeueLTPro-Lt" charset="77"/>
                <a:cs typeface="Helvetica NeueLTPro-Lt" charset="77"/>
              </a:rPr>
              <a:t> </a:t>
            </a:r>
            <a:endParaRPr lang="en-US" sz="1150" dirty="0">
              <a:latin typeface="Helvetica NeueLTPro-Lt" charset="77"/>
              <a:ea typeface="Helvetica NeueLTPro-Lt" charset="77"/>
              <a:cs typeface="Helvetica NeueLTPro-Lt" charset="77"/>
            </a:endParaRPr>
          </a:p>
          <a:p>
            <a:r>
              <a:rPr lang="fr-CA" sz="1150" b="0" i="0" strike="noStrike" cap="none" spc="0" baseline="0" dirty="0">
                <a:solidFill>
                  <a:srgbClr val="000000"/>
                </a:solidFill>
                <a:effectLst/>
                <a:latin typeface="Helvetica NeueLTPro-Lt" charset="77"/>
                <a:ea typeface="Helvetica NeueLTPro-Lt" charset="77"/>
                <a:cs typeface="Helvetica NeueLTPro-Lt" charset="77"/>
              </a:rPr>
              <a:t>En novembre 2019, l’OCRP a profité de la présence de plusieurs membres constitutifs qui assistaient à la conférence du Réseau canadien des organismes de réglementation à Québec pour planifier</a:t>
            </a:r>
          </a:p>
        </p:txBody>
      </p:sp>
      <p:sp>
        <p:nvSpPr>
          <p:cNvPr id="11" name="TextBox 11"/>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12" name="Picture 1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E9AFB27-C705-8C49-9D1E-1CC47690E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13" name="Rectangle 1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94C301BE-2891-9C4A-83DB-B120E7620DCF}"/>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14" name="Straight Connector 1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B73A5B32-A5CF-9E4A-A162-D9D004DB0F9B}"/>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9C9D5FC-75ED-494A-97D3-CD21432DB057}"/>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2.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7824E3A-F7D0-F44C-9D6F-5C104191CDAB}"/>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5" name="TextBox 5"/>
          <p:cNvSpPr txBox="1"/>
          <p:nvPr/>
        </p:nvSpPr>
        <p:spPr>
          <a:xfrm>
            <a:off x="960935" y="800289"/>
            <a:ext cx="7558952" cy="10433314"/>
          </a:xfrm>
          <a:prstGeom prst="rect">
            <a:avLst/>
          </a:prstGeom>
          <a:noFill/>
          <a:ln>
            <a:noFill/>
          </a:ln>
        </p:spPr>
        <p:txBody>
          <a:bodyPr wrap="square" lIns="0" tIns="0" rIns="0" bIns="0" anchor="t"/>
          <a:lstStyle/>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une séance de planification stratégique immédiatement après la conférence. Sous la direction de Jacqueline Messer-Lepage du Saskatchewan College of Paramedics, le Conseil a examiné les énoncés de mission, de vision et de valeurs de l’organisation et a cerné plusieurs priorités stratégiques clés. La séance s’est soldée par un plan stratégique de trois ans qui a réaffirmé la mission, la vision et les énoncés de valeurs, ainsi que plusieurs priorités clés de l’OCRP. Les priorités comprennent des initiatives entourant l’élaboration de normes réglementaires, le marketing et les communications, le travail continu sur la gouvernance et la gestion des risques, l’analyse des données, l’examen et l’amélioration des contrôles financiers, l’exploration d’occasions de financement, la définition des exigences propres à la culture organisationnelle et la continuité, ainsi que l’adoption juridictionnelle croissante de l’examen de l’OCRP.</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Le </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1</a:t>
            </a:r>
            <a:r>
              <a:rPr lang="fr-CA" sz="1200" b="0" i="0" strike="noStrike" cap="none" spc="0" baseline="30000" dirty="0" smtClean="0">
                <a:solidFill>
                  <a:srgbClr val="000000"/>
                </a:solidFill>
                <a:effectLst/>
                <a:latin typeface="Helvetica NeueLTPro-Lt" charset="77"/>
                <a:ea typeface="Helvetica NeueLTPro-Lt" charset="77"/>
                <a:cs typeface="Helvetica NeueLTPro-Lt" charset="77"/>
              </a:rPr>
              <a:t>er</a:t>
            </a:r>
            <a:r>
              <a:rPr lang="fr-CA" sz="1200" b="0" i="0" strike="noStrike" cap="none" spc="0" baseline="0" dirty="0">
                <a:solidFill>
                  <a:srgbClr val="000000"/>
                </a:solidFill>
                <a:effectLst/>
                <a:latin typeface="Helvetica NeueLTPro-Lt" charset="77"/>
                <a:ea typeface="Helvetica NeueLTPro-Lt" charset="77"/>
                <a:cs typeface="Helvetica NeueLTPro-Lt" charset="77"/>
              </a:rPr>
              <a:t> décembre 2019,</a:t>
            </a:r>
            <a:r>
              <a:rPr lang="fr-CA" sz="1200" b="0" i="0" strike="noStrike" cap="none" spc="0" baseline="0" dirty="0">
                <a:solidFill>
                  <a:srgbClr val="FF0000"/>
                </a:solidFill>
                <a:effectLst/>
                <a:latin typeface="Helvetica NeueLTPro-Lt" charset="77"/>
                <a:ea typeface="Helvetica NeueLTPro-Lt" charset="77"/>
                <a:cs typeface="Helvetica NeueLTPro-Lt" charset="77"/>
              </a:rPr>
              <a:t> </a:t>
            </a:r>
            <a:r>
              <a:rPr lang="fr-CA" sz="1200" b="0" i="0" strike="noStrike" cap="none" spc="0" baseline="0" dirty="0">
                <a:solidFill>
                  <a:srgbClr val="000000"/>
                </a:solidFill>
                <a:effectLst/>
                <a:latin typeface="Helvetica NeueLTPro-Lt" charset="77"/>
                <a:ea typeface="Helvetica NeueLTPro-Lt" charset="77"/>
                <a:cs typeface="Helvetica NeueLTPro-Lt" charset="77"/>
              </a:rPr>
              <a:t>nous avons lancé notre nouveau site Web bilingue qui héberge notre processus d’évaluation pancanadien pour les paramédicaux formés à l’échelle internationale en soins primaires et en soins avancés. Grâce à la collaboration, l’OCRP fournit maintenant l’évaluation préliminaire des titres de compétence pour les paramédicaux formés à l’échelle internationale qui cherchent une à obtenir un permis auprès d’une compétence canadienne au nom de tous les régulateurs paramédicaux au Canada. Le lancement de notre site Web et du Système d’évaluation des équivalences paramédicales (SEEP) est l’aboutissement du travail accompli au cours des deux dernières années. Au cours des premiers mois, l’OCRP a reçu plus de cent demandes initiales, la plupart de demandeurs détenant une formation du Royaume-Uni, des États-Unis, de l’Australie et de l’Afrique du Sud. Il est intéressant de noter que bien que nous ayons reçu plus de cent demandes, à ce jour seules sept personnes ont terminé le processus d’évaluation initial.  </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La gouvernance a été un autre sujet que l’OCRP aborde cette année. Avec Chelsea au poste de directrice administratif et assurant la gestion efficace d’activités quotidiennes de l’organisation, les membres du Conseil de l’OCRP ont profité de l’occasion pour revoir la structure de gouvernance de l’OCRP. Erica Richler et Rebecca Durcan de SML Law ont aidé l’OCRP à choisir un modèle de politique sur la gouvernance. Elles ont également élaboré un manuel de gouvernance qui détaille le mandat de l’OCRP, le rôle du conseil de l’OCRP, les tâches fiduciaires des membres du conseil, les conflits d’intérêts liés aux organisations membres, le rôle de la directrice administrative, le rôle des comités, le modèle de gouvernance et la structure hiérarchique. L’OCRP continuera de peaufiner ses politiques de modèle de gouvernance en 2020.  </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L’OCRP, son comité d’examen et son groupe de travail sur l’examen ont poursuivi leurs efforts pour fournir des examens d’admissiblité à la pratique de première qualité aux diplômés des programmes paramédicaux en soins primaires et en soins avancés dans six des dix juridictions réglementées au Canada</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Nous </a:t>
            </a:r>
            <a:r>
              <a:rPr lang="fr-CA" sz="1200" b="0" i="0" strike="noStrike" cap="none" spc="0" baseline="0" dirty="0">
                <a:solidFill>
                  <a:srgbClr val="000000"/>
                </a:solidFill>
                <a:effectLst/>
                <a:latin typeface="Helvetica NeueLTPro-Lt" charset="77"/>
                <a:ea typeface="Helvetica NeueLTPro-Lt" charset="77"/>
                <a:cs typeface="Helvetica NeueLTPro-Lt" charset="77"/>
              </a:rPr>
              <a:t>voulions prendre un moment pour reconnaître les nombreux bénévoles qui ont consacré leur temps à s’assurer que l’examen de l’OCRP maintient une norme élevée, ainsi que les candidats qui ont reçu les notes d’examen les plus élevées au cours de la dernière année. Donc, merci à ceux qui se sont portés volontaires au développement de l’examen et félicitations aux diplômés du programme paramédical en soins primaires (</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PSP</a:t>
            </a:r>
            <a:r>
              <a:rPr lang="fr-CA" sz="1200" b="0" i="0" strike="noStrike" cap="none" spc="0" baseline="0" dirty="0">
                <a:solidFill>
                  <a:srgbClr val="000000"/>
                </a:solidFill>
                <a:effectLst/>
                <a:latin typeface="Helvetica NeueLTPro-Lt" charset="77"/>
                <a:ea typeface="Helvetica NeueLTPro-Lt" charset="77"/>
                <a:cs typeface="Helvetica NeueLTPro-Lt" charset="77"/>
              </a:rPr>
              <a:t>) Nicolas Andres Manders, de Quathiaski Cove, et Martin Chandler-Baum, de Yarmouth. Nicolas est diplômé du Justice Institute of British Columbia et a obtenu la note la plus élevée à l’examen de l’admissibilité à la pratique en soins primaires, tandis que Martin Chandler-Baum a obtenu un diplôme du Medavie Health Ed à Dartmouth, en Nouvelle-Écosse, et a obtenu la note la plus élevée à l’examen de l’admissibilité à la pratique en soins avancés.</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À ce stade, il est important de remercier sincèrement tous ceux qui ont contribué à la réussite de l’année dernière. Les administrateurs – Amanda, Tim, Jacquie, Corene, Chris, Johanne, James et Ken, ainsi que la directrice administrative du Manitoba College, Trish, qui avait le statut d’observatrice auprès de l’OCRP au cours de la dernière année, mais qui attend avec impatience l’approbation de règlements propres à la profession au Manitoba plus tard en 2020, où le College of Paramedics of Manitoba devra assumer la responsabilité d’organisme provincial de réglementation paramédicale</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Nous </a:t>
            </a:r>
            <a:r>
              <a:rPr lang="fr-CA" sz="1200" b="0" i="0" strike="noStrike" cap="none" spc="0" baseline="0" dirty="0">
                <a:solidFill>
                  <a:srgbClr val="000000"/>
                </a:solidFill>
                <a:effectLst/>
                <a:latin typeface="Helvetica NeueLTPro-Lt" charset="77"/>
                <a:ea typeface="Helvetica NeueLTPro-Lt" charset="77"/>
                <a:cs typeface="Helvetica NeueLTPro-Lt" charset="77"/>
              </a:rPr>
              <a:t>apprécions sincèrement l’empressement de tous à partager leurs connaissances et leur expertise, ainsi que leur engagement envers l’OCRP. Enfin, notre sincère appréciation doit être exprimée à Dale et à Tammy qui ont fourni des services contractuels exceptionnels, soutenant les processus administratifs et d’examen de l’OCRP. </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Ce fut un plaisir de soutenir les initiatives de l’OCRP en 2019/2020 et nous avons hâte à la nouvelle année devant nous avec le lancement du nouveau plan stratégique!</a:t>
            </a:r>
          </a:p>
          <a:p>
            <a:pPr>
              <a:lnSpc>
                <a:spcPts val="1381"/>
              </a:lnSpc>
              <a:spcAft>
                <a:spcPts val="1500"/>
              </a:spcAft>
              <a:defRPr lang="en-US"/>
            </a:pPr>
            <a:r>
              <a:rPr lang="fr-CA" sz="1200" b="0" i="0" strike="noStrike" cap="none" spc="0" baseline="0" dirty="0">
                <a:solidFill>
                  <a:srgbClr val="000000"/>
                </a:solidFill>
                <a:effectLst/>
                <a:latin typeface="Helvetica NeueLTPro-Lt" charset="77"/>
                <a:ea typeface="Helvetica NeueLTPro-Lt" charset="77"/>
                <a:cs typeface="Helvetica NeueLTPro-Lt" charset="77"/>
              </a:rPr>
              <a:t>Le tout respectueusement soumis, </a:t>
            </a:r>
          </a:p>
        </p:txBody>
      </p:sp>
      <p:sp>
        <p:nvSpPr>
          <p:cNvPr id="6" name="TextBox 6"/>
          <p:cNvSpPr txBox="1"/>
          <p:nvPr/>
        </p:nvSpPr>
        <p:spPr>
          <a:xfrm>
            <a:off x="6714913" y="11045382"/>
            <a:ext cx="1644858" cy="307202"/>
          </a:xfrm>
          <a:prstGeom prst="rect">
            <a:avLst/>
          </a:prstGeom>
          <a:noFill/>
          <a:ln>
            <a:noFill/>
          </a:ln>
        </p:spPr>
        <p:txBody>
          <a:bodyPr wrap="square" lIns="0" tIns="0" rIns="0" bIns="0" anchor="t"/>
          <a:lstStyle/>
          <a:p>
            <a:pPr>
              <a:lnSpc>
                <a:spcPts val="1212"/>
              </a:lnSpc>
              <a:spcAft>
                <a:spcPts val="300"/>
              </a:spcAft>
              <a:defRPr lang="en-US"/>
            </a:pPr>
            <a:r>
              <a:rPr lang="fr-CA" sz="1264" b="1" i="0" strike="noStrike" cap="none" spc="0" baseline="0" dirty="0">
                <a:solidFill>
                  <a:srgbClr val="181818"/>
                </a:solidFill>
                <a:effectLst/>
                <a:latin typeface="Helvetica NeueLTPro-Hv" charset="77"/>
                <a:ea typeface="Helvetica NeueLTPro-Hv" charset="77"/>
                <a:cs typeface="Helvetica NeueLTPro-Hv" charset="77"/>
              </a:rPr>
              <a:t>Chelsea Wilker</a:t>
            </a:r>
            <a:endParaRPr sz="1264" b="1" dirty="0">
              <a:solidFill>
                <a:srgbClr val="181818"/>
              </a:solidFill>
              <a:latin typeface="Helvetica NeueLTPro-Hv" charset="77"/>
              <a:ea typeface="Helvetica NeueLTPro-Hv" charset="77"/>
              <a:cs typeface="Helvetica NeueLTPro-Hv" charset="77"/>
            </a:endParaRPr>
          </a:p>
          <a:p>
            <a:pPr>
              <a:lnSpc>
                <a:spcPts val="968"/>
              </a:lnSpc>
              <a:defRPr lang="en-US"/>
            </a:pPr>
            <a:r>
              <a:rPr lang="fr-CA" sz="945" b="0" i="0" strike="noStrike" cap="none" spc="0" baseline="0" dirty="0">
                <a:solidFill>
                  <a:srgbClr val="000000"/>
                </a:solidFill>
                <a:effectLst/>
                <a:latin typeface="Helvetica NeueLTPro-Lt" charset="77"/>
                <a:ea typeface="Helvetica NeueLTPro-Lt" charset="77"/>
                <a:cs typeface="Helvetica NeueLTPro-Lt" charset="77"/>
              </a:rPr>
              <a:t>Directrice administrative </a:t>
            </a:r>
          </a:p>
        </p:txBody>
      </p:sp>
      <p:sp>
        <p:nvSpPr>
          <p:cNvPr id="7" name="TextBox 7"/>
          <p:cNvSpPr txBox="1"/>
          <p:nvPr/>
        </p:nvSpPr>
        <p:spPr>
          <a:xfrm>
            <a:off x="960934" y="11029311"/>
            <a:ext cx="1307345" cy="323273"/>
          </a:xfrm>
          <a:prstGeom prst="rect">
            <a:avLst/>
          </a:prstGeom>
          <a:noFill/>
          <a:ln>
            <a:noFill/>
          </a:ln>
        </p:spPr>
        <p:txBody>
          <a:bodyPr wrap="square" lIns="0" tIns="0" rIns="0" bIns="0" anchor="t"/>
          <a:lstStyle/>
          <a:p>
            <a:pPr>
              <a:lnSpc>
                <a:spcPts val="1212"/>
              </a:lnSpc>
              <a:spcAft>
                <a:spcPts val="300"/>
              </a:spcAft>
              <a:defRPr lang="en-US"/>
            </a:pPr>
            <a:r>
              <a:rPr lang="fr-CA" sz="1264" b="1" i="0" strike="noStrike" cap="none" spc="0" baseline="0" dirty="0">
                <a:solidFill>
                  <a:srgbClr val="181818"/>
                </a:solidFill>
                <a:effectLst/>
                <a:latin typeface="Helvetica NeueLTPro-Hv" charset="77"/>
                <a:ea typeface="Helvetica NeueLTPro-Hv" charset="77"/>
                <a:cs typeface="Helvetica NeueLTPro-Hv" charset="77"/>
              </a:rPr>
              <a:t>Karl Kowalczyk</a:t>
            </a:r>
          </a:p>
          <a:p>
            <a:pPr>
              <a:lnSpc>
                <a:spcPts val="968"/>
              </a:lnSpc>
              <a:defRPr lang="en-US"/>
            </a:pPr>
            <a:r>
              <a:rPr lang="fr-CA" sz="945" b="0" i="0" strike="noStrike" cap="none" spc="0" baseline="0" dirty="0">
                <a:solidFill>
                  <a:srgbClr val="000000"/>
                </a:solidFill>
                <a:effectLst/>
                <a:latin typeface="Helvetica NeueLTPro-Lt" charset="77"/>
                <a:ea typeface="Helvetica NeueLTPro-Lt" charset="77"/>
                <a:cs typeface="Helvetica NeueLTPro-Lt" charset="77"/>
              </a:rPr>
              <a:t>Président de l’OCRP </a:t>
            </a:r>
          </a:p>
        </p:txBody>
      </p:sp>
      <p:sp>
        <p:nvSpPr>
          <p:cNvPr id="8" name="TextBox 8"/>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9" name="Picture 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D8D3802-68A0-DD4A-A6D8-441F79FCD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10" name="Rectangle 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69314753-BDE9-894D-858A-D825CB2147C6}"/>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11" name="Straight Connector 1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748899B-97EB-FD4A-AD02-2B11C52C6433}"/>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FA142119-FDC4-3A40-BECC-5CF4B54F7D3F}"/>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3.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l="17083" t="2517" r="16328" b="-30"/>
          <a:stretch>
            <a:fillRect/>
          </a:stretch>
        </p:blipFill>
        <p:spPr>
          <a:xfrm>
            <a:off x="-39119" y="-5922"/>
            <a:ext cx="3017520" cy="11467596"/>
          </a:xfrm>
          <a:prstGeom prst="rect">
            <a:avLst/>
          </a:prstGeom>
          <a:noFill/>
          <a:ln>
            <a:noFill/>
          </a:ln>
        </p:spPr>
      </p:pic>
      <p:sp>
        <p:nvSpPr>
          <p:cNvPr id="3" name="Rectangle 3"/>
          <p:cNvSpPr/>
          <p:nvPr/>
        </p:nvSpPr>
        <p:spPr>
          <a:xfrm>
            <a:off x="3137300" y="1854277"/>
            <a:ext cx="221011" cy="23752"/>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4" name="Rectangle 4"/>
          <p:cNvSpPr/>
          <p:nvPr/>
        </p:nvSpPr>
        <p:spPr>
          <a:xfrm>
            <a:off x="3151786" y="8416436"/>
            <a:ext cx="220980" cy="23753"/>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5" name="Rectangle 5"/>
          <p:cNvSpPr/>
          <p:nvPr/>
        </p:nvSpPr>
        <p:spPr>
          <a:xfrm>
            <a:off x="3151786" y="9897656"/>
            <a:ext cx="220980" cy="23753"/>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6" name="Rectangle 6"/>
          <p:cNvSpPr/>
          <p:nvPr/>
        </p:nvSpPr>
        <p:spPr>
          <a:xfrm>
            <a:off x="3137300" y="4079776"/>
            <a:ext cx="221011" cy="23753"/>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7" name="Free Form 7"/>
          <p:cNvSpPr/>
          <p:nvPr/>
        </p:nvSpPr>
        <p:spPr>
          <a:xfrm>
            <a:off x="3151773" y="472873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8" name="Free Form 8"/>
          <p:cNvSpPr/>
          <p:nvPr/>
        </p:nvSpPr>
        <p:spPr>
          <a:xfrm>
            <a:off x="3151773" y="504815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9" name="Free Form 9"/>
          <p:cNvSpPr/>
          <p:nvPr/>
        </p:nvSpPr>
        <p:spPr>
          <a:xfrm>
            <a:off x="3151773" y="535942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0" name="Free Form 10"/>
          <p:cNvSpPr/>
          <p:nvPr/>
        </p:nvSpPr>
        <p:spPr>
          <a:xfrm>
            <a:off x="3151773" y="5857061"/>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1" name="Free Form 11"/>
          <p:cNvSpPr/>
          <p:nvPr/>
        </p:nvSpPr>
        <p:spPr>
          <a:xfrm>
            <a:off x="3151773" y="8792464"/>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2" name="Free Form 12"/>
          <p:cNvSpPr/>
          <p:nvPr/>
        </p:nvSpPr>
        <p:spPr>
          <a:xfrm>
            <a:off x="3151773" y="910291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3" name="Free Form 13"/>
          <p:cNvSpPr/>
          <p:nvPr/>
        </p:nvSpPr>
        <p:spPr>
          <a:xfrm>
            <a:off x="3151773" y="10299881"/>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4" name="Free Form 14"/>
          <p:cNvSpPr/>
          <p:nvPr/>
        </p:nvSpPr>
        <p:spPr>
          <a:xfrm>
            <a:off x="3151773" y="10776520"/>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5" name="Free Form 15"/>
          <p:cNvSpPr/>
          <p:nvPr/>
        </p:nvSpPr>
        <p:spPr>
          <a:xfrm>
            <a:off x="3151773" y="6198163"/>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6" name="Free Form 16"/>
          <p:cNvSpPr/>
          <p:nvPr/>
        </p:nvSpPr>
        <p:spPr>
          <a:xfrm>
            <a:off x="3151773" y="6698768"/>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7" name="Free Form 17"/>
          <p:cNvSpPr/>
          <p:nvPr/>
        </p:nvSpPr>
        <p:spPr>
          <a:xfrm>
            <a:off x="3151773" y="706076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8" name="Free Form 18"/>
          <p:cNvSpPr/>
          <p:nvPr/>
        </p:nvSpPr>
        <p:spPr>
          <a:xfrm>
            <a:off x="3151773" y="7534836"/>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9" name="TextBox 19"/>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4. </a:t>
            </a:r>
          </a:p>
        </p:txBody>
      </p:sp>
      <p:sp>
        <p:nvSpPr>
          <p:cNvPr id="20" name="TextBox 20"/>
          <p:cNvSpPr txBox="1"/>
          <p:nvPr/>
        </p:nvSpPr>
        <p:spPr>
          <a:xfrm>
            <a:off x="4132513" y="752709"/>
            <a:ext cx="3478415" cy="541867"/>
          </a:xfrm>
          <a:prstGeom prst="rect">
            <a:avLst/>
          </a:prstGeom>
          <a:noFill/>
          <a:ln>
            <a:noFill/>
          </a:ln>
        </p:spPr>
        <p:txBody>
          <a:bodyPr wrap="square" lIns="0" tIns="0" rIns="0" bIns="0" anchor="t"/>
          <a:lstStyle/>
          <a:p>
            <a:pPr algn="ctr">
              <a:lnSpc>
                <a:spcPts val="1939"/>
              </a:lnSpc>
              <a:spcAft>
                <a:spcPts val="300"/>
              </a:spcAft>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MEMBRES CONSTITUTIFS</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 ADMINISTRATEURS </a:t>
            </a:r>
            <a:r>
              <a:rPr lang="fr-CA" sz="2023" b="1" i="0" strike="noStrike" cap="none" spc="0" baseline="0" dirty="0">
                <a:solidFill>
                  <a:srgbClr val="181818"/>
                </a:solidFill>
                <a:effectLst/>
                <a:latin typeface="Helvetica NeueLTPro-Hv" charset="77"/>
                <a:ea typeface="Helvetica NeueLTPro-Hv" charset="77"/>
                <a:cs typeface="Helvetica NeueLTPro-Hv" charset="77"/>
              </a:rPr>
              <a:t>ET EMPLOYÉS </a:t>
            </a:r>
          </a:p>
        </p:txBody>
      </p:sp>
      <p:sp>
        <p:nvSpPr>
          <p:cNvPr id="21" name="TextBox 21"/>
          <p:cNvSpPr txBox="1"/>
          <p:nvPr/>
        </p:nvSpPr>
        <p:spPr>
          <a:xfrm>
            <a:off x="3137297" y="1592972"/>
            <a:ext cx="1797781" cy="153939"/>
          </a:xfrm>
          <a:prstGeom prst="rect">
            <a:avLst/>
          </a:prstGeom>
          <a:noFill/>
          <a:ln>
            <a:noFill/>
          </a:ln>
        </p:spPr>
        <p:txBody>
          <a:bodyPr wrap="square" lIns="0" tIns="0" rIns="0" bIns="0" anchor="t"/>
          <a:lstStyle/>
          <a:p>
            <a:pPr>
              <a:lnSpc>
                <a:spcPts val="1212"/>
              </a:lnSpc>
              <a:defRPr lang="en-US"/>
            </a:pPr>
            <a:r>
              <a:rPr lang="fr-CA" sz="1264" b="1" i="0" strike="noStrike" cap="none" spc="0" baseline="0" dirty="0">
                <a:solidFill>
                  <a:srgbClr val="C00000"/>
                </a:solidFill>
                <a:effectLst/>
                <a:latin typeface="Helvetica NeueLTPro-Hv" charset="77"/>
                <a:ea typeface="Helvetica NeueLTPro-Hv" charset="77"/>
                <a:cs typeface="Helvetica NeueLTPro-Hv" charset="77"/>
              </a:rPr>
              <a:t>Membres constitutifs </a:t>
            </a:r>
          </a:p>
        </p:txBody>
      </p:sp>
      <p:sp>
        <p:nvSpPr>
          <p:cNvPr id="22" name="TextBox 22"/>
          <p:cNvSpPr txBox="1"/>
          <p:nvPr/>
        </p:nvSpPr>
        <p:spPr>
          <a:xfrm>
            <a:off x="3137297" y="1990477"/>
            <a:ext cx="5222474" cy="1638915"/>
          </a:xfrm>
          <a:prstGeom prst="rect">
            <a:avLst/>
          </a:prstGeom>
          <a:noFill/>
          <a:ln>
            <a:noFill/>
          </a:ln>
        </p:spPr>
        <p:txBody>
          <a:bodyPr wrap="square" lIns="0" tIns="0" rIns="0" bIns="0" anchor="t"/>
          <a:lstStyle/>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Organisme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d’attribution </a:t>
            </a:r>
            <a:r>
              <a:rPr lang="fr-CA" sz="1182" b="0" i="0" strike="noStrike" cap="none" spc="0" baseline="0" dirty="0">
                <a:solidFill>
                  <a:srgbClr val="000000"/>
                </a:solidFill>
                <a:effectLst/>
                <a:latin typeface="Helvetica NeueLTPro-Lt" charset="77"/>
                <a:ea typeface="Helvetica NeueLTPro-Lt" charset="77"/>
                <a:cs typeface="Helvetica NeueLTPro-Lt" charset="77"/>
              </a:rPr>
              <a:t>du droit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d’exercice </a:t>
            </a:r>
            <a:r>
              <a:rPr lang="fr-CA" sz="1182" b="0" i="0" strike="noStrike" cap="none" spc="0" baseline="0" dirty="0">
                <a:solidFill>
                  <a:srgbClr val="000000"/>
                </a:solidFill>
                <a:effectLst/>
                <a:latin typeface="Helvetica NeueLTPro-Lt" charset="77"/>
                <a:ea typeface="Helvetica NeueLTPro-Lt" charset="77"/>
                <a:cs typeface="Helvetica NeueLTPro-Lt" charset="77"/>
              </a:rPr>
              <a:t>pour les assistants médicaux d’urgence de la Colombie-Britannique</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Alberta College of Paramedics</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Saskatchewan College of Paramedics</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Direction des services médicaux d’urgence de Santé Manitoba</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Ministère de la Santé de l’Ontario </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Ministère de la Santé et des Services sociaux du Québec</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College of Paramedics of Nova Scotia</a:t>
            </a:r>
          </a:p>
          <a:p>
            <a:pPr>
              <a:lnSpc>
                <a:spcPts val="1212"/>
              </a:lnSpc>
              <a:spcAft>
                <a:spcPts val="2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Conseil des services médicaux d’urgence de l’Île-du-Prince-Édouard</a:t>
            </a:r>
          </a:p>
          <a:p>
            <a:pPr>
              <a:lnSpc>
                <a:spcPts val="1212"/>
              </a:lnSpc>
              <a:spcAft>
                <a:spcPts val="2300"/>
              </a:spcAft>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Programme de surveillance médicale provincial de Terre-Neuve-et-Labrador</a:t>
            </a:r>
            <a:r>
              <a:rPr lang="fr-CA" sz="1264" b="1" i="0" strike="noStrike" cap="none" spc="0" baseline="0" dirty="0">
                <a:solidFill>
                  <a:srgbClr val="A9151F"/>
                </a:solidFill>
                <a:effectLst/>
                <a:latin typeface="Helvetica NeueLTPro-Hv" charset="77"/>
                <a:ea typeface="Helvetica NeueLTPro-Hv" charset="77"/>
                <a:cs typeface="Helvetica NeueLTPro-Hv" charset="77"/>
              </a:rPr>
              <a:t> </a:t>
            </a:r>
          </a:p>
        </p:txBody>
      </p:sp>
      <p:sp>
        <p:nvSpPr>
          <p:cNvPr id="23" name="TextBox 23"/>
          <p:cNvSpPr txBox="1"/>
          <p:nvPr/>
        </p:nvSpPr>
        <p:spPr>
          <a:xfrm>
            <a:off x="3137297" y="4139028"/>
            <a:ext cx="5260392" cy="351423"/>
          </a:xfrm>
          <a:prstGeom prst="rect">
            <a:avLst/>
          </a:prstGeom>
          <a:noFill/>
          <a:ln>
            <a:noFill/>
          </a:ln>
        </p:spPr>
        <p:txBody>
          <a:bodyPr wrap="square" lIns="0" tIns="0" rIns="0" bIns="0" anchor="t"/>
          <a:lstStyle/>
          <a:p>
            <a:pPr marL="2095500" indent="-20955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Amanda Saville</a:t>
            </a:r>
            <a:r>
              <a:rPr lang="fr-CA" sz="1182" b="0" i="0" strike="noStrike" cap="none" spc="0" baseline="0" dirty="0">
                <a:solidFill>
                  <a:srgbClr val="000000"/>
                </a:solidFill>
                <a:effectLst/>
                <a:latin typeface="Helvetica NeueLTPro-Lt" charset="77"/>
                <a:ea typeface="Helvetica NeueLTPro-Lt" charset="77"/>
                <a:cs typeface="Helvetica NeueLTPro-Lt" charset="77"/>
              </a:rPr>
              <a:t>	Organisme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d’attribution </a:t>
            </a:r>
            <a:r>
              <a:rPr lang="fr-CA" sz="1182" b="0" i="0" strike="noStrike" cap="none" spc="0" baseline="0" dirty="0">
                <a:solidFill>
                  <a:srgbClr val="000000"/>
                </a:solidFill>
                <a:effectLst/>
                <a:latin typeface="Helvetica NeueLTPro-Lt" charset="77"/>
                <a:ea typeface="Helvetica NeueLTPro-Lt" charset="77"/>
                <a:cs typeface="Helvetica NeueLTPro-Lt" charset="77"/>
              </a:rPr>
              <a:t>du droit </a:t>
            </a:r>
            <a:r>
              <a:rPr lang="fr-CA" sz="1182" dirty="0">
                <a:solidFill>
                  <a:srgbClr val="000000"/>
                </a:solidFill>
                <a:latin typeface="Helvetica NeueLTPro-Lt" charset="77"/>
                <a:ea typeface="Helvetica NeueLTPro-Lt" charset="77"/>
                <a:cs typeface="Helvetica NeueLTPro-Lt" charset="77"/>
              </a:rPr>
              <a:t>d’exercice </a:t>
            </a:r>
            <a:r>
              <a:rPr lang="fr-CA" sz="1182" b="0" i="0" strike="noStrike" cap="none" spc="0" baseline="0" dirty="0">
                <a:solidFill>
                  <a:srgbClr val="000000"/>
                </a:solidFill>
                <a:effectLst/>
                <a:latin typeface="Helvetica NeueLTPro-Lt" charset="77"/>
                <a:ea typeface="Helvetica NeueLTPro-Lt" charset="77"/>
                <a:cs typeface="Helvetica NeueLTPro-Lt" charset="77"/>
              </a:rPr>
              <a:t>pour les assistants médicaux d’urgence de la Colombie-Britannique </a:t>
            </a:r>
          </a:p>
        </p:txBody>
      </p:sp>
      <p:sp>
        <p:nvSpPr>
          <p:cNvPr id="24" name="TextBox 24"/>
          <p:cNvSpPr txBox="1"/>
          <p:nvPr/>
        </p:nvSpPr>
        <p:spPr>
          <a:xfrm>
            <a:off x="3137297" y="4833660"/>
            <a:ext cx="4366337" cy="153939"/>
          </a:xfrm>
          <a:prstGeom prst="rect">
            <a:avLst/>
          </a:prstGeom>
          <a:noFill/>
          <a:ln>
            <a:noFill/>
          </a:ln>
        </p:spPr>
        <p:txBody>
          <a:bodyPr wrap="square" lIns="0" tIns="0" rIns="0" bIns="0" anchor="t"/>
          <a:lstStyle/>
          <a:p>
            <a:pPr marL="2095500" indent="-20955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Tim Ford</a:t>
            </a:r>
            <a:r>
              <a:rPr lang="fr-CA" sz="1182" b="0" i="0" strike="noStrike" cap="none" spc="0" baseline="0" dirty="0">
                <a:solidFill>
                  <a:srgbClr val="000000"/>
                </a:solidFill>
                <a:effectLst/>
                <a:latin typeface="Helvetica NeueLTPro-Lt" charset="77"/>
                <a:ea typeface="Helvetica NeueLTPro-Lt" charset="77"/>
                <a:cs typeface="Helvetica NeueLTPro-Lt" charset="77"/>
              </a:rPr>
              <a:t>	Alberta College of Paramedics </a:t>
            </a:r>
          </a:p>
        </p:txBody>
      </p:sp>
      <p:sp>
        <p:nvSpPr>
          <p:cNvPr id="25" name="TextBox 25"/>
          <p:cNvSpPr txBox="1"/>
          <p:nvPr/>
        </p:nvSpPr>
        <p:spPr>
          <a:xfrm>
            <a:off x="3137297" y="5141539"/>
            <a:ext cx="4875722" cy="153939"/>
          </a:xfrm>
          <a:prstGeom prst="rect">
            <a:avLst/>
          </a:prstGeom>
          <a:noFill/>
          <a:ln>
            <a:noFill/>
          </a:ln>
        </p:spPr>
        <p:txBody>
          <a:bodyPr wrap="square" lIns="0" tIns="0" rIns="0" bIns="0" anchor="t"/>
          <a:lstStyle/>
          <a:p>
            <a:pPr marL="2095500" indent="-20955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Jacqueline Messer-Lepage   </a:t>
            </a:r>
            <a:r>
              <a:rPr lang="fr-CA" sz="1182" b="0" i="0" strike="noStrike" cap="none" spc="0" baseline="0" dirty="0">
                <a:solidFill>
                  <a:srgbClr val="000000"/>
                </a:solidFill>
                <a:effectLst/>
                <a:latin typeface="Helvetica NeueLTPro-Lt" charset="77"/>
                <a:ea typeface="Helvetica NeueLTPro-Lt" charset="77"/>
                <a:cs typeface="Helvetica NeueLTPro-Lt" charset="77"/>
              </a:rPr>
              <a:t>Saskatchewan College of Paramedics </a:t>
            </a:r>
          </a:p>
        </p:txBody>
      </p:sp>
      <p:sp>
        <p:nvSpPr>
          <p:cNvPr id="26" name="TextBox 26"/>
          <p:cNvSpPr txBox="1"/>
          <p:nvPr/>
        </p:nvSpPr>
        <p:spPr>
          <a:xfrm>
            <a:off x="3137297" y="5480206"/>
            <a:ext cx="5444528" cy="338666"/>
          </a:xfrm>
          <a:prstGeom prst="rect">
            <a:avLst/>
          </a:prstGeom>
          <a:noFill/>
          <a:ln>
            <a:noFill/>
          </a:ln>
        </p:spPr>
        <p:txBody>
          <a:bodyPr wrap="square" lIns="0" tIns="0" rIns="0" bIns="0" anchor="t"/>
          <a:lstStyle/>
          <a:p>
            <a:pPr marL="2095500" indent="-20955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Corene Debreuil</a:t>
            </a:r>
            <a:r>
              <a:rPr lang="fr-CA" sz="1182" b="0" i="0" strike="noStrike" cap="none" spc="0" baseline="0" dirty="0">
                <a:solidFill>
                  <a:srgbClr val="000000"/>
                </a:solidFill>
                <a:effectLst/>
                <a:latin typeface="Helvetica NeueLTPro-Lt" charset="77"/>
                <a:ea typeface="Helvetica NeueLTPro-Lt" charset="77"/>
                <a:cs typeface="Helvetica NeueLTPro-Lt" charset="77"/>
              </a:rPr>
              <a:t>	Direction des services médicaux d’urgence de Santé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Manitoba</a:t>
            </a:r>
            <a:endParaRPr lang="fr-CA" sz="1182" b="0" i="0" strike="noStrike" cap="none" spc="0" baseline="0" dirty="0">
              <a:solidFill>
                <a:srgbClr val="000000"/>
              </a:solidFill>
              <a:effectLst/>
              <a:latin typeface="Helvetica NeueLTPro-Lt" charset="77"/>
              <a:ea typeface="Helvetica NeueLTPro-Lt" charset="77"/>
              <a:cs typeface="Helvetica NeueLTPro-Lt" charset="77"/>
            </a:endParaRPr>
          </a:p>
          <a:p>
            <a:pPr marL="2076450" indent="-2076450">
              <a:lnSpc>
                <a:spcPts val="1250"/>
              </a:lnSpc>
              <a:defRPr lang="en-US"/>
            </a:pPr>
            <a:endParaRPr lang="fr-CA" sz="1182" b="0" i="0" strike="noStrike" cap="none" spc="0" baseline="0" dirty="0">
              <a:solidFill>
                <a:srgbClr val="000000"/>
              </a:solidFill>
              <a:effectLst/>
              <a:latin typeface="Helvetica NeueLTPro-Lt" charset="77"/>
              <a:ea typeface="Helvetica NeueLTPro-Lt" charset="77"/>
              <a:cs typeface="Helvetica NeueLTPro-Lt" charset="77"/>
            </a:endParaRPr>
          </a:p>
        </p:txBody>
      </p:sp>
      <p:sp>
        <p:nvSpPr>
          <p:cNvPr id="27" name="TextBox 27"/>
          <p:cNvSpPr txBox="1"/>
          <p:nvPr/>
        </p:nvSpPr>
        <p:spPr>
          <a:xfrm>
            <a:off x="3137297" y="5972812"/>
            <a:ext cx="5496560" cy="153939"/>
          </a:xfrm>
          <a:prstGeom prst="rect">
            <a:avLst/>
          </a:prstGeom>
          <a:noFill/>
          <a:ln>
            <a:noFill/>
          </a:ln>
        </p:spPr>
        <p:txBody>
          <a:bodyPr wrap="square" lIns="0" tIns="0" rIns="0" bIns="0" anchor="t"/>
          <a:lstStyle/>
          <a:p>
            <a:pPr marL="2070100" indent="-20701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Chris Georgakopoulos</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de l’Ontario  </a:t>
            </a:r>
          </a:p>
        </p:txBody>
      </p:sp>
      <p:sp>
        <p:nvSpPr>
          <p:cNvPr id="28" name="TextBox 28"/>
          <p:cNvSpPr txBox="1"/>
          <p:nvPr/>
        </p:nvSpPr>
        <p:spPr>
          <a:xfrm>
            <a:off x="3137297" y="6311478"/>
            <a:ext cx="5260392" cy="374123"/>
          </a:xfrm>
          <a:prstGeom prst="rect">
            <a:avLst/>
          </a:prstGeom>
          <a:noFill/>
          <a:ln>
            <a:noFill/>
          </a:ln>
        </p:spPr>
        <p:txBody>
          <a:bodyPr wrap="square" lIns="0" tIns="0" rIns="0" bIns="0" anchor="t"/>
          <a:lstStyle/>
          <a:p>
            <a:pPr marL="2057400" indent="-20574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Johanne Chretien</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et des Services sociaux du Québec </a:t>
            </a:r>
            <a:endParaRPr sz="1182" dirty="0">
              <a:latin typeface="Helvetica NeueLTPro-Lt" charset="77"/>
              <a:ea typeface="Helvetica NeueLTPro-Lt" charset="77"/>
              <a:cs typeface="Helvetica NeueLTPro-Lt" charset="77"/>
            </a:endParaRPr>
          </a:p>
        </p:txBody>
      </p:sp>
      <p:sp>
        <p:nvSpPr>
          <p:cNvPr id="29" name="TextBox 29"/>
          <p:cNvSpPr txBox="1"/>
          <p:nvPr/>
        </p:nvSpPr>
        <p:spPr>
          <a:xfrm>
            <a:off x="3137297" y="7133948"/>
            <a:ext cx="5073688" cy="350202"/>
          </a:xfrm>
          <a:prstGeom prst="rect">
            <a:avLst/>
          </a:prstGeom>
          <a:noFill/>
          <a:ln>
            <a:noFill/>
          </a:ln>
        </p:spPr>
        <p:txBody>
          <a:bodyPr wrap="square" lIns="0" tIns="0" rIns="0" bIns="0" anchor="t"/>
          <a:lstStyle/>
          <a:p>
            <a:pPr marL="2070100" indent="-20701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James Sullivan</a:t>
            </a:r>
            <a:r>
              <a:rPr lang="fr-CA" sz="1182" b="0" i="0" strike="noStrike" cap="none" spc="0" baseline="0" dirty="0">
                <a:solidFill>
                  <a:srgbClr val="000000"/>
                </a:solidFill>
                <a:effectLst/>
                <a:latin typeface="Helvetica NeueLTPro-Lt" charset="77"/>
                <a:ea typeface="Helvetica NeueLTPro-Lt" charset="77"/>
                <a:cs typeface="Helvetica NeueLTPro-Lt" charset="77"/>
              </a:rPr>
              <a:t>	Conseil des services médicaux d’urgence de l’Île-du-Prince-Édouard </a:t>
            </a:r>
          </a:p>
        </p:txBody>
      </p:sp>
      <p:sp>
        <p:nvSpPr>
          <p:cNvPr id="30" name="TextBox 30"/>
          <p:cNvSpPr txBox="1"/>
          <p:nvPr/>
        </p:nvSpPr>
        <p:spPr>
          <a:xfrm>
            <a:off x="3137297" y="7666146"/>
            <a:ext cx="5403108" cy="296862"/>
          </a:xfrm>
          <a:prstGeom prst="rect">
            <a:avLst/>
          </a:prstGeom>
          <a:noFill/>
          <a:ln>
            <a:noFill/>
          </a:ln>
        </p:spPr>
        <p:txBody>
          <a:bodyPr wrap="square" lIns="0" tIns="0" rIns="0" bIns="0" anchor="t"/>
          <a:lstStyle/>
          <a:p>
            <a:pPr marL="2076450" indent="-207645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Ken Driscoll</a:t>
            </a:r>
            <a:r>
              <a:rPr lang="fr-CA" sz="1182" b="0" i="0" strike="noStrike" cap="none" spc="0" baseline="0" dirty="0">
                <a:solidFill>
                  <a:srgbClr val="000000"/>
                </a:solidFill>
                <a:effectLst/>
                <a:latin typeface="Helvetica NeueLTPro-Lt" charset="77"/>
                <a:ea typeface="Helvetica NeueLTPro-Lt" charset="77"/>
                <a:cs typeface="Helvetica NeueLTPro-Lt" charset="77"/>
              </a:rPr>
              <a:t>	Programme de surveillance médicale provincial de Terre-Neuve-et-Labrador</a:t>
            </a:r>
            <a:r>
              <a:rPr lang="fr-CA" sz="1264" b="1" i="0" strike="noStrike" cap="none" spc="0" baseline="0" dirty="0">
                <a:solidFill>
                  <a:srgbClr val="A9151F"/>
                </a:solidFill>
                <a:effectLst/>
                <a:latin typeface="Helvetica NeueLTPro-Hv" charset="77"/>
                <a:ea typeface="Helvetica NeueLTPro-Hv" charset="77"/>
                <a:cs typeface="Helvetica NeueLTPro-Hv" charset="77"/>
              </a:rPr>
              <a:t> </a:t>
            </a:r>
          </a:p>
        </p:txBody>
      </p:sp>
      <p:sp>
        <p:nvSpPr>
          <p:cNvPr id="31" name="TextBox 31"/>
          <p:cNvSpPr txBox="1"/>
          <p:nvPr/>
        </p:nvSpPr>
        <p:spPr>
          <a:xfrm>
            <a:off x="3137297" y="8580128"/>
            <a:ext cx="995216" cy="139477"/>
          </a:xfrm>
          <a:prstGeom prst="rect">
            <a:avLst/>
          </a:prstGeom>
          <a:noFill/>
          <a:ln>
            <a:noFill/>
          </a:ln>
        </p:spPr>
        <p:txBody>
          <a:bodyPr wrap="square" lIns="0" tIns="0" rIns="0" bIns="0" anchor="t"/>
          <a:lstStyle/>
          <a:p>
            <a:pPr>
              <a:lnSpc>
                <a:spcPts val="1212"/>
              </a:lnSpc>
              <a:tabLst>
                <a:tab pos="2184400" algn="l"/>
              </a:tabLst>
              <a:defRPr lang="en-US"/>
            </a:pP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Président</a:t>
            </a:r>
            <a:endParaRPr sz="1205" b="1" dirty="0">
              <a:latin typeface="Helvetica NeueLTPro-Bd" charset="77"/>
              <a:ea typeface="Helvetica NeueLTPro-Bd" charset="77"/>
              <a:cs typeface="Helvetica NeueLTPro-Bd" charset="77"/>
            </a:endParaRPr>
          </a:p>
        </p:txBody>
      </p:sp>
      <p:sp>
        <p:nvSpPr>
          <p:cNvPr id="32" name="TextBox 32"/>
          <p:cNvSpPr txBox="1"/>
          <p:nvPr/>
        </p:nvSpPr>
        <p:spPr>
          <a:xfrm>
            <a:off x="5232874" y="8888007"/>
            <a:ext cx="1204268"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James Sullivan </a:t>
            </a:r>
          </a:p>
        </p:txBody>
      </p:sp>
      <p:sp>
        <p:nvSpPr>
          <p:cNvPr id="33" name="TextBox 33"/>
          <p:cNvSpPr txBox="1"/>
          <p:nvPr/>
        </p:nvSpPr>
        <p:spPr>
          <a:xfrm>
            <a:off x="3137298" y="8800964"/>
            <a:ext cx="995216" cy="293451"/>
          </a:xfrm>
          <a:prstGeom prst="rect">
            <a:avLst/>
          </a:prstGeom>
          <a:noFill/>
          <a:ln>
            <a:noFill/>
          </a:ln>
        </p:spPr>
        <p:txBody>
          <a:bodyPr wrap="square" lIns="0" tIns="0" rIns="0" bIns="0" anchor="t"/>
          <a:lstStyle/>
          <a:p>
            <a:pPr marL="63500" indent="-63500">
              <a:lnSpc>
                <a:spcPts val="2303"/>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Président élu</a:t>
            </a:r>
          </a:p>
        </p:txBody>
      </p:sp>
      <p:sp>
        <p:nvSpPr>
          <p:cNvPr id="34" name="TextBox 34"/>
          <p:cNvSpPr txBox="1"/>
          <p:nvPr/>
        </p:nvSpPr>
        <p:spPr>
          <a:xfrm>
            <a:off x="5233182" y="9195885"/>
            <a:ext cx="2093576" cy="153940"/>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Jacqueline Messer-Lepage </a:t>
            </a:r>
          </a:p>
        </p:txBody>
      </p:sp>
      <p:sp>
        <p:nvSpPr>
          <p:cNvPr id="35" name="TextBox 35"/>
          <p:cNvSpPr txBox="1"/>
          <p:nvPr/>
        </p:nvSpPr>
        <p:spPr>
          <a:xfrm>
            <a:off x="3137297" y="9636306"/>
            <a:ext cx="2254365" cy="153939"/>
          </a:xfrm>
          <a:prstGeom prst="rect">
            <a:avLst/>
          </a:prstGeom>
          <a:noFill/>
          <a:ln>
            <a:noFill/>
          </a:ln>
        </p:spPr>
        <p:txBody>
          <a:bodyPr wrap="square" lIns="0" tIns="0" rIns="0" bIns="0" anchor="t"/>
          <a:lstStyle/>
          <a:p>
            <a:pPr>
              <a:lnSpc>
                <a:spcPts val="1212"/>
              </a:lnSpc>
              <a:defRPr lang="en-US"/>
            </a:pPr>
            <a:r>
              <a:rPr lang="fr-CA" sz="1264" b="1" i="0" strike="noStrike" cap="none" spc="0" baseline="0" dirty="0">
                <a:solidFill>
                  <a:srgbClr val="C00000"/>
                </a:solidFill>
                <a:effectLst/>
                <a:latin typeface="Helvetica NeueLTPro-Hv" charset="77"/>
                <a:ea typeface="Helvetica NeueLTPro-Hv" charset="77"/>
                <a:cs typeface="Helvetica NeueLTPro-Hv" charset="77"/>
              </a:rPr>
              <a:t>Personnel et services contractuels </a:t>
            </a:r>
          </a:p>
        </p:txBody>
      </p:sp>
      <p:sp>
        <p:nvSpPr>
          <p:cNvPr id="36" name="TextBox 36"/>
          <p:cNvSpPr txBox="1"/>
          <p:nvPr/>
        </p:nvSpPr>
        <p:spPr>
          <a:xfrm>
            <a:off x="5236876" y="10027466"/>
            <a:ext cx="1203960"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Chelsea Wilker</a:t>
            </a:r>
          </a:p>
        </p:txBody>
      </p:sp>
      <p:sp>
        <p:nvSpPr>
          <p:cNvPr id="37" name="TextBox 37"/>
          <p:cNvSpPr txBox="1"/>
          <p:nvPr/>
        </p:nvSpPr>
        <p:spPr>
          <a:xfrm>
            <a:off x="3137296" y="10027466"/>
            <a:ext cx="1797781" cy="128965"/>
          </a:xfrm>
          <a:prstGeom prst="rect">
            <a:avLst/>
          </a:prstGeom>
          <a:noFill/>
          <a:ln>
            <a:noFill/>
          </a:ln>
        </p:spPr>
        <p:txBody>
          <a:bodyPr wrap="square" lIns="0" tIns="0" rIns="0" bIns="0" anchor="t"/>
          <a:lstStyle/>
          <a:p>
            <a:pPr>
              <a:lnSpc>
                <a:spcPts val="1212"/>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Directrice administrative </a:t>
            </a:r>
          </a:p>
        </p:txBody>
      </p:sp>
      <p:sp>
        <p:nvSpPr>
          <p:cNvPr id="38" name="TextBox 38"/>
          <p:cNvSpPr txBox="1"/>
          <p:nvPr/>
        </p:nvSpPr>
        <p:spPr>
          <a:xfrm>
            <a:off x="5233490" y="10406557"/>
            <a:ext cx="2578331"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Tammy Leach </a:t>
            </a:r>
          </a:p>
        </p:txBody>
      </p:sp>
      <p:sp>
        <p:nvSpPr>
          <p:cNvPr id="39" name="TextBox 39"/>
          <p:cNvSpPr txBox="1"/>
          <p:nvPr/>
        </p:nvSpPr>
        <p:spPr>
          <a:xfrm>
            <a:off x="3137298" y="10397473"/>
            <a:ext cx="2081722" cy="274187"/>
          </a:xfrm>
          <a:prstGeom prst="rect">
            <a:avLst/>
          </a:prstGeom>
          <a:noFill/>
          <a:ln>
            <a:noFill/>
          </a:ln>
        </p:spPr>
        <p:txBody>
          <a:bodyPr wrap="square" lIns="0" tIns="0" rIns="0" bIns="0" anchor="t"/>
          <a:lstStyle/>
          <a:p>
            <a:pPr>
              <a:lnSpc>
                <a:spcPts val="1212"/>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Services de gestion des examens de l’OCRP        </a:t>
            </a:r>
          </a:p>
        </p:txBody>
      </p:sp>
      <p:sp>
        <p:nvSpPr>
          <p:cNvPr id="40" name="TextBox 40"/>
          <p:cNvSpPr txBox="1"/>
          <p:nvPr/>
        </p:nvSpPr>
        <p:spPr>
          <a:xfrm>
            <a:off x="5232874" y="10873445"/>
            <a:ext cx="2763212" cy="153940"/>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Dale Broemeling </a:t>
            </a:r>
          </a:p>
        </p:txBody>
      </p:sp>
      <p:sp>
        <p:nvSpPr>
          <p:cNvPr id="41" name="TextBox 41"/>
          <p:cNvSpPr txBox="1"/>
          <p:nvPr/>
        </p:nvSpPr>
        <p:spPr>
          <a:xfrm>
            <a:off x="3137297" y="10873445"/>
            <a:ext cx="2081722" cy="153940"/>
          </a:xfrm>
          <a:prstGeom prst="rect">
            <a:avLst/>
          </a:prstGeom>
          <a:noFill/>
          <a:ln>
            <a:noFill/>
          </a:ln>
        </p:spPr>
        <p:txBody>
          <a:bodyPr wrap="square" lIns="0" tIns="0" rIns="0" bIns="0" anchor="t"/>
          <a:lstStyle/>
          <a:p>
            <a:pPr>
              <a:lnSpc>
                <a:spcPts val="1212"/>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Services administratifs        </a:t>
            </a:r>
          </a:p>
        </p:txBody>
      </p:sp>
      <p:sp>
        <p:nvSpPr>
          <p:cNvPr id="42" name="TextBox 42"/>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44" name="TextBox 3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2AB199A-D5DB-D64B-981E-E344C94F9E4A}"/>
              </a:ext>
            </a:extLst>
          </p:cNvPr>
          <p:cNvSpPr txBox="1"/>
          <p:nvPr/>
        </p:nvSpPr>
        <p:spPr>
          <a:xfrm>
            <a:off x="3151773" y="9115789"/>
            <a:ext cx="995216" cy="284244"/>
          </a:xfrm>
          <a:prstGeom prst="rect">
            <a:avLst/>
          </a:prstGeom>
          <a:noFill/>
          <a:ln>
            <a:noFill/>
          </a:ln>
        </p:spPr>
        <p:txBody>
          <a:bodyPr wrap="square" lIns="0" tIns="0" rIns="0" bIns="0" anchor="t"/>
          <a:lstStyle/>
          <a:p>
            <a:pPr marL="63500" indent="-63500">
              <a:lnSpc>
                <a:spcPts val="2303"/>
              </a:lnSpc>
              <a:defRPr lang="en-US"/>
            </a:pPr>
            <a:r>
              <a:rPr lang="fr-CA" sz="1182" b="0" i="0" strike="noStrike" cap="none" spc="0" baseline="0" dirty="0">
                <a:solidFill>
                  <a:srgbClr val="000000"/>
                </a:solidFill>
                <a:effectLst/>
                <a:latin typeface="Helvetica NeueLTPro-Lt" charset="77"/>
                <a:ea typeface="Helvetica NeueLTPro-Lt" charset="77"/>
                <a:cs typeface="Helvetica NeueLTPro-Lt" charset="77"/>
              </a:rPr>
              <a:t>Trésorière</a:t>
            </a:r>
            <a:endParaRPr sz="1182" dirty="0">
              <a:latin typeface="Helvetica NeueLTPro-Lt" charset="77"/>
              <a:ea typeface="Helvetica NeueLTPro-Lt" charset="77"/>
              <a:cs typeface="Helvetica NeueLTPro-Lt" charset="77"/>
            </a:endParaRPr>
          </a:p>
        </p:txBody>
      </p:sp>
      <p:sp>
        <p:nvSpPr>
          <p:cNvPr id="45" name="Rectangle 4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670FA3FA-626E-B745-BEF4-E87AD0EDBD29}"/>
              </a:ext>
            </a:extLst>
          </p:cNvPr>
          <p:cNvSpPr/>
          <p:nvPr/>
        </p:nvSpPr>
        <p:spPr>
          <a:xfrm>
            <a:off x="3049166" y="3791744"/>
            <a:ext cx="1363755" cy="276120"/>
          </a:xfrm>
          <a:prstGeom prst="rect">
            <a:avLst/>
          </a:prstGeom>
        </p:spPr>
        <p:txBody>
          <a:bodyPr wrap="none">
            <a:spAutoFit/>
          </a:bodyPr>
          <a:lstStyle/>
          <a:p>
            <a:r>
              <a:rPr lang="fr-CA" sz="1210" b="1" i="0" strike="noStrike" cap="none" spc="0" baseline="0" dirty="0">
                <a:solidFill>
                  <a:srgbClr val="C00000"/>
                </a:solidFill>
                <a:effectLst/>
                <a:latin typeface="Helvetica NeueLTPro-Hv" charset="77"/>
                <a:ea typeface="Helvetica NeueLTPro-Hv" charset="77"/>
                <a:cs typeface="Helvetica NeueLTPro-Hv" charset="77"/>
              </a:rPr>
              <a:t>Administrateurs</a:t>
            </a:r>
            <a:endParaRPr lang="en-US" sz="1210" dirty="0"/>
          </a:p>
        </p:txBody>
      </p:sp>
      <p:sp>
        <p:nvSpPr>
          <p:cNvPr id="46" name="TextBox 27">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A696EFE-D739-854A-ACDE-3E9EAA0776BF}"/>
              </a:ext>
            </a:extLst>
          </p:cNvPr>
          <p:cNvSpPr txBox="1"/>
          <p:nvPr/>
        </p:nvSpPr>
        <p:spPr>
          <a:xfrm>
            <a:off x="3137297" y="6812262"/>
            <a:ext cx="5496560" cy="153939"/>
          </a:xfrm>
          <a:prstGeom prst="rect">
            <a:avLst/>
          </a:prstGeom>
          <a:noFill/>
          <a:ln>
            <a:noFill/>
          </a:ln>
        </p:spPr>
        <p:txBody>
          <a:bodyPr wrap="square" lIns="0" tIns="0" rIns="0" bIns="0" anchor="t"/>
          <a:lstStyle/>
          <a:p>
            <a:pPr marL="2070100" indent="-2070100">
              <a:lnSpc>
                <a:spcPts val="1250"/>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Karl Kowalczyk</a:t>
            </a:r>
            <a:r>
              <a:rPr lang="fr-CA" sz="1182" b="0" i="0" strike="noStrike" cap="none" spc="0" baseline="0" dirty="0">
                <a:solidFill>
                  <a:srgbClr val="000000"/>
                </a:solidFill>
                <a:effectLst/>
                <a:latin typeface="Helvetica NeueLTPro-Lt" charset="77"/>
                <a:ea typeface="Helvetica NeueLTPro-Lt" charset="77"/>
                <a:cs typeface="Helvetica NeueLTPro-Lt" charset="77"/>
              </a:rPr>
              <a:t>	College of Paramedics of Nova Scotia</a:t>
            </a:r>
            <a:endParaRPr sz="1182" dirty="0">
              <a:latin typeface="Helvetica NeueLTPro-Lt" charset="77"/>
              <a:ea typeface="Helvetica NeueLTPro-Lt" charset="77"/>
              <a:cs typeface="Helvetica NeueLTPro-Lt" charset="77"/>
            </a:endParaRPr>
          </a:p>
        </p:txBody>
      </p:sp>
      <p:sp>
        <p:nvSpPr>
          <p:cNvPr id="47" name="Rectangle 4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66D03A3-C59D-2746-931D-F0820851EB27}"/>
              </a:ext>
            </a:extLst>
          </p:cNvPr>
          <p:cNvSpPr/>
          <p:nvPr/>
        </p:nvSpPr>
        <p:spPr>
          <a:xfrm>
            <a:off x="3049166" y="8124731"/>
            <a:ext cx="860014" cy="276120"/>
          </a:xfrm>
          <a:prstGeom prst="rect">
            <a:avLst/>
          </a:prstGeom>
        </p:spPr>
        <p:txBody>
          <a:bodyPr wrap="none">
            <a:spAutoFit/>
          </a:bodyPr>
          <a:lstStyle/>
          <a:p>
            <a:r>
              <a:rPr lang="fr-CA" sz="1210" b="1" i="0" strike="noStrike" cap="none" spc="0" baseline="0" dirty="0">
                <a:solidFill>
                  <a:srgbClr val="C00000"/>
                </a:solidFill>
                <a:effectLst/>
                <a:latin typeface="Helvetica NeueLTPro-Hv" charset="77"/>
                <a:ea typeface="Helvetica NeueLTPro-Hv" charset="77"/>
                <a:cs typeface="Helvetica NeueLTPro-Hv" charset="77"/>
              </a:rPr>
              <a:t>Directeur</a:t>
            </a:r>
            <a:endParaRPr lang="en-US" sz="1210" dirty="0"/>
          </a:p>
        </p:txBody>
      </p:sp>
      <p:sp>
        <p:nvSpPr>
          <p:cNvPr id="48" name="TextBox 3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9BB04D0C-FD92-F24B-B0CA-5EF8F054F73C}"/>
              </a:ext>
            </a:extLst>
          </p:cNvPr>
          <p:cNvSpPr txBox="1"/>
          <p:nvPr/>
        </p:nvSpPr>
        <p:spPr>
          <a:xfrm>
            <a:off x="5232874" y="8582335"/>
            <a:ext cx="1204268" cy="153939"/>
          </a:xfrm>
          <a:prstGeom prst="rect">
            <a:avLst/>
          </a:prstGeom>
          <a:noFill/>
          <a:ln>
            <a:noFill/>
          </a:ln>
        </p:spPr>
        <p:txBody>
          <a:bodyPr wrap="square" lIns="0" tIns="0" rIns="0" bIns="0" anchor="t"/>
          <a:lstStyle/>
          <a:p>
            <a:pPr>
              <a:lnSpc>
                <a:spcPts val="1212"/>
              </a:lnSpc>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Karl Kowalczyk</a:t>
            </a:r>
            <a:endParaRPr sz="1205" b="1" dirty="0">
              <a:latin typeface="Helvetica NeueLTPro-Bd" charset="77"/>
              <a:ea typeface="Helvetica NeueLTPro-Bd" charset="77"/>
              <a:cs typeface="Helvetica NeueLTPro-Bd" charset="77"/>
            </a:endParaRPr>
          </a:p>
        </p:txBody>
      </p:sp>
      <p:pic>
        <p:nvPicPr>
          <p:cNvPr id="49" name="Picture 4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72E490A-3001-F94E-A630-35A3AAABA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50" name="Rectangle 4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C89F3A7-3B8C-0F49-8536-438012440013}"/>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51" name="Straight Connector 5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A3B80C4-1D24-414A-92AE-3AA952532E05}"/>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CDB79D86-38D6-D64B-B13B-9E94C00C20D0}"/>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54"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02C96AB-9D6A-D84A-9D42-7202ED470C47}"/>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4.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3140548" y="2135560"/>
            <a:ext cx="220995" cy="23753"/>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 name="Free Form 3"/>
          <p:cNvSpPr/>
          <p:nvPr/>
        </p:nvSpPr>
        <p:spPr>
          <a:xfrm>
            <a:off x="3155020" y="3151585"/>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4" name="Free Form 4"/>
          <p:cNvSpPr/>
          <p:nvPr/>
        </p:nvSpPr>
        <p:spPr>
          <a:xfrm>
            <a:off x="3155020" y="2835011"/>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5" name="Free Form 5"/>
          <p:cNvSpPr/>
          <p:nvPr/>
        </p:nvSpPr>
        <p:spPr>
          <a:xfrm>
            <a:off x="3155020" y="3472115"/>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6" name="Free Form 6"/>
          <p:cNvSpPr/>
          <p:nvPr/>
        </p:nvSpPr>
        <p:spPr>
          <a:xfrm>
            <a:off x="3155020" y="4522256"/>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7" name="Free Form 7"/>
          <p:cNvSpPr/>
          <p:nvPr/>
        </p:nvSpPr>
        <p:spPr>
          <a:xfrm>
            <a:off x="3155020" y="4007625"/>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8" name="Free Form 8"/>
          <p:cNvSpPr/>
          <p:nvPr/>
        </p:nvSpPr>
        <p:spPr>
          <a:xfrm>
            <a:off x="3155020" y="5038297"/>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9" name="Free Form 9"/>
          <p:cNvSpPr/>
          <p:nvPr/>
        </p:nvSpPr>
        <p:spPr>
          <a:xfrm>
            <a:off x="3155020" y="5555679"/>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0" name="Free Form 10"/>
          <p:cNvSpPr/>
          <p:nvPr/>
        </p:nvSpPr>
        <p:spPr>
          <a:xfrm>
            <a:off x="3155020" y="5864128"/>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1" name="Free Form 11"/>
          <p:cNvSpPr/>
          <p:nvPr/>
        </p:nvSpPr>
        <p:spPr>
          <a:xfrm>
            <a:off x="3155020" y="6395730"/>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2" name="Free Form 12"/>
          <p:cNvSpPr/>
          <p:nvPr/>
        </p:nvSpPr>
        <p:spPr>
          <a:xfrm>
            <a:off x="3155020" y="6904242"/>
            <a:ext cx="5245916" cy="0"/>
          </a:xfrm>
          <a:custGeom>
            <a:avLst/>
            <a:gdLst/>
            <a:ahLst/>
            <a:cxnLst/>
            <a:rect l="0" t="0" r="0" b="0"/>
            <a:pathLst>
              <a:path w="5245916">
                <a:moveTo>
                  <a:pt x="0" y="0"/>
                </a:moveTo>
                <a:lnTo>
                  <a:pt x="5245916" y="0"/>
                </a:lnTo>
              </a:path>
            </a:pathLst>
          </a:custGeom>
          <a:noFill/>
          <a:ln w="3810" cap="flat" cmpd="sng">
            <a:solidFill>
              <a:srgbClr val="181818">
                <a:alpha val="100000"/>
              </a:srgbClr>
            </a:solidFill>
            <a:prstDash val="solid"/>
            <a:miter lim="800000"/>
          </a:ln>
        </p:spPr>
        <p:txBody>
          <a:bodyPr anchor="ctr">
            <a:spAutoFit/>
          </a:bodyPr>
          <a:lstStyle>
            <a:defPPr/>
          </a:lstStyle>
          <a:p>
            <a:pPr algn="ctr"/>
            <a:endParaRPr lang="en-US" dirty="0"/>
          </a:p>
        </p:txBody>
      </p:sp>
      <p:sp>
        <p:nvSpPr>
          <p:cNvPr id="13" name="TextBox 13"/>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5. </a:t>
            </a:r>
          </a:p>
        </p:txBody>
      </p:sp>
      <p:sp>
        <p:nvSpPr>
          <p:cNvPr id="14" name="TextBox 14"/>
          <p:cNvSpPr txBox="1"/>
          <p:nvPr/>
        </p:nvSpPr>
        <p:spPr>
          <a:xfrm>
            <a:off x="3125065" y="551384"/>
            <a:ext cx="5808486" cy="1029822"/>
          </a:xfrm>
          <a:prstGeom prst="rect">
            <a:avLst/>
          </a:prstGeom>
          <a:noFill/>
          <a:ln>
            <a:noFill/>
          </a:ln>
        </p:spPr>
        <p:txBody>
          <a:bodyPr wrap="square" lIns="0" tIns="0" rIns="0" bIns="0" anchor="t"/>
          <a:lstStyle/>
          <a:p>
            <a:pPr algn="ctr">
              <a:lnSpc>
                <a:spcPts val="1939"/>
              </a:lnSpc>
              <a:spcAft>
                <a:spcPts val="1700"/>
              </a:spcAft>
              <a:defRPr lang="en-US"/>
            </a:pPr>
            <a:r>
              <a:rPr lang="fr-CA" sz="2023" b="1" i="0" strike="noStrike" cap="none" spc="0" baseline="0" dirty="0">
                <a:solidFill>
                  <a:srgbClr val="181818"/>
                </a:solidFill>
                <a:effectLst/>
                <a:latin typeface="Helvetica NeueLTPro-Hv" charset="77"/>
                <a:ea typeface="Helvetica NeueLTPro-Hv" charset="77"/>
                <a:cs typeface="Helvetica NeueLTPro-Hv" charset="77"/>
              </a:rPr>
              <a:t>RAPPORTS DU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COMITÉ</a:t>
            </a:r>
          </a:p>
          <a:p>
            <a:pPr algn="ctr">
              <a:lnSpc>
                <a:spcPts val="1939"/>
              </a:lnSpc>
              <a:spcAft>
                <a:spcPts val="1700"/>
              </a:spcAft>
              <a:defRPr lang="en-US"/>
            </a:pP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GROUPE </a:t>
            </a:r>
            <a:r>
              <a:rPr lang="fr-CA" sz="2023" b="1" i="0" strike="noStrike" cap="none" spc="0" baseline="0" dirty="0">
                <a:solidFill>
                  <a:srgbClr val="181818"/>
                </a:solidFill>
                <a:effectLst/>
                <a:latin typeface="Helvetica NeueLTPro-Hv" charset="77"/>
                <a:ea typeface="Helvetica NeueLTPro-Hv" charset="77"/>
                <a:cs typeface="Helvetica NeueLTPro-Hv" charset="77"/>
              </a:rPr>
              <a:t>DE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TRAVAIL</a:t>
            </a:r>
            <a:br>
              <a:rPr lang="fr-CA" sz="2023" b="1" i="0" strike="noStrike" cap="none" spc="0" baseline="0" dirty="0" smtClean="0">
                <a:solidFill>
                  <a:srgbClr val="181818"/>
                </a:solidFill>
                <a:effectLst/>
                <a:latin typeface="Helvetica NeueLTPro-Hv" charset="77"/>
                <a:ea typeface="Helvetica NeueLTPro-Hv" charset="77"/>
                <a:cs typeface="Helvetica NeueLTPro-Hv" charset="77"/>
              </a:rPr>
            </a:b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SUR </a:t>
            </a:r>
            <a:r>
              <a:rPr lang="fr-CA" sz="2023" b="1" i="0" strike="noStrike" cap="none" spc="0" baseline="0" dirty="0">
                <a:solidFill>
                  <a:srgbClr val="181818"/>
                </a:solidFill>
                <a:effectLst/>
                <a:latin typeface="Helvetica NeueLTPro-Hv" charset="77"/>
                <a:ea typeface="Helvetica NeueLTPro-Hv" charset="77"/>
                <a:cs typeface="Helvetica NeueLTPro-Hv" charset="77"/>
              </a:rPr>
              <a:t>LE PARTAGE DE </a:t>
            </a: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L’INFORMATION</a:t>
            </a:r>
            <a:br>
              <a:rPr lang="fr-CA" sz="2023" b="1" i="0" strike="noStrike" cap="none" spc="0" baseline="0" dirty="0" smtClean="0">
                <a:solidFill>
                  <a:srgbClr val="181818"/>
                </a:solidFill>
                <a:effectLst/>
                <a:latin typeface="Helvetica NeueLTPro-Hv" charset="77"/>
                <a:ea typeface="Helvetica NeueLTPro-Hv" charset="77"/>
                <a:cs typeface="Helvetica NeueLTPro-Hv" charset="77"/>
              </a:rPr>
            </a:br>
            <a:r>
              <a:rPr lang="fr-CA" sz="2023" b="1" i="0" strike="noStrike" cap="none" spc="0" baseline="0" dirty="0" smtClean="0">
                <a:solidFill>
                  <a:srgbClr val="181818"/>
                </a:solidFill>
                <a:effectLst/>
                <a:latin typeface="Helvetica NeueLTPro-Hv" charset="77"/>
                <a:ea typeface="Helvetica NeueLTPro-Hv" charset="77"/>
                <a:cs typeface="Helvetica NeueLTPro-Hv" charset="77"/>
              </a:rPr>
              <a:t>(</a:t>
            </a:r>
            <a:r>
              <a:rPr lang="fr-CA" sz="2023" b="1" i="0" strike="noStrike" cap="none" spc="0" baseline="0" dirty="0">
                <a:solidFill>
                  <a:srgbClr val="181818"/>
                </a:solidFill>
                <a:effectLst/>
                <a:latin typeface="Helvetica NeueLTPro-Hv" charset="77"/>
                <a:ea typeface="Helvetica NeueLTPro-Hv" charset="77"/>
                <a:cs typeface="Helvetica NeueLTPro-Hv" charset="77"/>
              </a:rPr>
              <a:t>GTPI)</a:t>
            </a:r>
            <a:r>
              <a:rPr lang="fr-CA" sz="1264" b="1" i="0" strike="noStrike" cap="none" spc="0" baseline="0" dirty="0">
                <a:solidFill>
                  <a:srgbClr val="A9151F"/>
                </a:solidFill>
                <a:effectLst/>
                <a:latin typeface="Helvetica NeueLTPro-Hv" charset="77"/>
                <a:ea typeface="Helvetica NeueLTPro-Hv" charset="77"/>
                <a:cs typeface="Helvetica NeueLTPro-Hv" charset="77"/>
              </a:rPr>
              <a:t> </a:t>
            </a:r>
          </a:p>
        </p:txBody>
      </p:sp>
      <p:sp>
        <p:nvSpPr>
          <p:cNvPr id="15" name="TextBox 15"/>
          <p:cNvSpPr txBox="1"/>
          <p:nvPr/>
        </p:nvSpPr>
        <p:spPr>
          <a:xfrm>
            <a:off x="3140543" y="2278150"/>
            <a:ext cx="5354782" cy="504944"/>
          </a:xfrm>
          <a:prstGeom prst="rect">
            <a:avLst/>
          </a:prstGeom>
          <a:noFill/>
          <a:ln>
            <a:noFill/>
          </a:ln>
        </p:spPr>
        <p:txBody>
          <a:bodyPr wrap="square" lIns="0" tIns="0" rIns="0" bIns="0" anchor="t"/>
          <a:lstStyle/>
          <a:p>
            <a:pPr marL="2654300" indent="-26543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Mathew Coleman </a:t>
            </a:r>
            <a:r>
              <a:rPr lang="fr-CA" sz="1182" b="0" i="0" strike="noStrike" cap="none" spc="0" baseline="0" dirty="0">
                <a:solidFill>
                  <a:srgbClr val="000000"/>
                </a:solidFill>
                <a:effectLst/>
                <a:latin typeface="Helvetica NeueLTPro-Lt" charset="77"/>
                <a:ea typeface="Helvetica NeueLTPro-Lt" charset="77"/>
                <a:cs typeface="Helvetica NeueLTPro-Lt" charset="77"/>
              </a:rPr>
              <a:t>(président élu)	Organisme </a:t>
            </a:r>
            <a:r>
              <a:rPr lang="fr-CA" sz="1182" b="0" i="0" strike="noStrike" cap="none" spc="0" baseline="0" dirty="0" smtClean="0">
                <a:solidFill>
                  <a:srgbClr val="000000"/>
                </a:solidFill>
                <a:effectLst/>
                <a:latin typeface="Helvetica NeueLTPro-Lt" charset="77"/>
                <a:ea typeface="Helvetica NeueLTPro-Lt" charset="77"/>
                <a:cs typeface="Helvetica NeueLTPro-Lt" charset="77"/>
              </a:rPr>
              <a:t>d’attribution </a:t>
            </a:r>
            <a:r>
              <a:rPr lang="fr-CA" sz="1182" b="0" i="0" strike="noStrike" cap="none" spc="0" baseline="0" dirty="0">
                <a:solidFill>
                  <a:srgbClr val="000000"/>
                </a:solidFill>
                <a:effectLst/>
                <a:latin typeface="Helvetica NeueLTPro-Lt" charset="77"/>
                <a:ea typeface="Helvetica NeueLTPro-Lt" charset="77"/>
                <a:cs typeface="Helvetica NeueLTPro-Lt" charset="77"/>
              </a:rPr>
              <a:t>du droit </a:t>
            </a:r>
            <a:r>
              <a:rPr lang="fr-CA" sz="1182" dirty="0">
                <a:solidFill>
                  <a:srgbClr val="000000"/>
                </a:solidFill>
                <a:latin typeface="Helvetica NeueLTPro-Lt" charset="77"/>
                <a:ea typeface="Helvetica NeueLTPro-Lt" charset="77"/>
                <a:cs typeface="Helvetica NeueLTPro-Lt" charset="77"/>
              </a:rPr>
              <a:t>d’exercice </a:t>
            </a:r>
            <a:r>
              <a:rPr lang="fr-CA" sz="1182" b="0" i="0" strike="noStrike" cap="none" spc="0" baseline="0" dirty="0">
                <a:solidFill>
                  <a:srgbClr val="000000"/>
                </a:solidFill>
                <a:effectLst/>
                <a:latin typeface="Helvetica NeueLTPro-Lt" charset="77"/>
                <a:ea typeface="Helvetica NeueLTPro-Lt" charset="77"/>
                <a:cs typeface="Helvetica NeueLTPro-Lt" charset="77"/>
              </a:rPr>
              <a:t>pour les assistants médicaux d’urgence de la Colombie-Britannique </a:t>
            </a:r>
          </a:p>
        </p:txBody>
      </p:sp>
      <p:sp>
        <p:nvSpPr>
          <p:cNvPr id="16" name="TextBox 16"/>
          <p:cNvSpPr txBox="1"/>
          <p:nvPr/>
        </p:nvSpPr>
        <p:spPr>
          <a:xfrm>
            <a:off x="3140543" y="2937032"/>
            <a:ext cx="4922674" cy="153940"/>
          </a:xfrm>
          <a:prstGeom prst="rect">
            <a:avLst/>
          </a:prstGeom>
          <a:noFill/>
          <a:ln>
            <a:noFill/>
          </a:ln>
        </p:spPr>
        <p:txBody>
          <a:bodyPr wrap="square" lIns="0" tIns="0" rIns="0" bIns="0" anchor="t"/>
          <a:lstStyle/>
          <a:p>
            <a:pPr>
              <a:lnSpc>
                <a:spcPts val="1250"/>
              </a:lnSpc>
              <a:tabLst>
                <a:tab pos="26543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Tim Ford</a:t>
            </a:r>
            <a:r>
              <a:rPr lang="fr-CA" sz="1182" b="0" i="0" strike="noStrike" cap="none" spc="0" baseline="0" dirty="0">
                <a:solidFill>
                  <a:srgbClr val="000000"/>
                </a:solidFill>
                <a:effectLst/>
                <a:latin typeface="Helvetica NeueLTPro-Lt" charset="77"/>
                <a:ea typeface="Helvetica NeueLTPro-Lt" charset="77"/>
                <a:cs typeface="Helvetica NeueLTPro-Lt" charset="77"/>
              </a:rPr>
              <a:t>	Alberta College of Paramedics </a:t>
            </a:r>
          </a:p>
        </p:txBody>
      </p:sp>
      <p:sp>
        <p:nvSpPr>
          <p:cNvPr id="17" name="TextBox 17"/>
          <p:cNvSpPr txBox="1"/>
          <p:nvPr/>
        </p:nvSpPr>
        <p:spPr>
          <a:xfrm>
            <a:off x="3140543" y="3244911"/>
            <a:ext cx="5432214" cy="153940"/>
          </a:xfrm>
          <a:prstGeom prst="rect">
            <a:avLst/>
          </a:prstGeom>
          <a:noFill/>
          <a:ln>
            <a:noFill/>
          </a:ln>
        </p:spPr>
        <p:txBody>
          <a:bodyPr wrap="square" lIns="0" tIns="0" rIns="0" bIns="0" anchor="t"/>
          <a:lstStyle/>
          <a:p>
            <a:pPr marL="2654300" indent="-2654300">
              <a:lnSpc>
                <a:spcPts val="1250"/>
              </a:lnSpc>
              <a:tabLst>
                <a:tab pos="26670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Jen Williams</a:t>
            </a:r>
            <a:r>
              <a:rPr lang="fr-CA" sz="1182" b="0" i="0" strike="noStrike" cap="none" spc="0" baseline="0" dirty="0">
                <a:solidFill>
                  <a:srgbClr val="000000"/>
                </a:solidFill>
                <a:effectLst/>
                <a:latin typeface="Helvetica NeueLTPro-Lt" charset="77"/>
                <a:ea typeface="Helvetica NeueLTPro-Lt" charset="77"/>
                <a:cs typeface="Helvetica NeueLTPro-Lt" charset="77"/>
              </a:rPr>
              <a:t> (président)	Saskatchewan College of Paramedics </a:t>
            </a:r>
          </a:p>
        </p:txBody>
      </p:sp>
      <p:sp>
        <p:nvSpPr>
          <p:cNvPr id="18" name="TextBox 18"/>
          <p:cNvSpPr txBox="1"/>
          <p:nvPr/>
        </p:nvSpPr>
        <p:spPr>
          <a:xfrm>
            <a:off x="3140543" y="3583578"/>
            <a:ext cx="5400656" cy="338667"/>
          </a:xfrm>
          <a:prstGeom prst="rect">
            <a:avLst/>
          </a:prstGeom>
          <a:noFill/>
          <a:ln>
            <a:noFill/>
          </a:ln>
        </p:spPr>
        <p:txBody>
          <a:bodyPr wrap="square" lIns="0" tIns="0" rIns="0" bIns="0" anchor="t"/>
          <a:lstStyle/>
          <a:p>
            <a:pPr marL="2654300" indent="-2654300">
              <a:lnSpc>
                <a:spcPts val="1250"/>
              </a:lnSpc>
              <a:spcAft>
                <a:spcPts val="200"/>
              </a:spcAft>
              <a:tabLst>
                <a:tab pos="26670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Joy Pritchett-Sheridan</a:t>
            </a:r>
            <a:r>
              <a:rPr lang="fr-CA" sz="1182" b="0" i="0" strike="noStrike" cap="none" spc="0" baseline="0" dirty="0">
                <a:solidFill>
                  <a:srgbClr val="000000"/>
                </a:solidFill>
                <a:effectLst/>
                <a:latin typeface="Helvetica NeueLTPro-Lt" charset="77"/>
                <a:ea typeface="Helvetica NeueLTPro-Lt" charset="77"/>
                <a:cs typeface="Helvetica NeueLTPro-Lt" charset="77"/>
              </a:rPr>
              <a:t>	Santé Manitoba, Direction générale des services médicaux d’urgence </a:t>
            </a:r>
          </a:p>
        </p:txBody>
      </p:sp>
      <p:sp>
        <p:nvSpPr>
          <p:cNvPr id="19" name="TextBox 19"/>
          <p:cNvSpPr txBox="1"/>
          <p:nvPr/>
        </p:nvSpPr>
        <p:spPr>
          <a:xfrm>
            <a:off x="3140542" y="4106972"/>
            <a:ext cx="5260393" cy="358135"/>
          </a:xfrm>
          <a:prstGeom prst="rect">
            <a:avLst/>
          </a:prstGeom>
          <a:noFill/>
          <a:ln>
            <a:noFill/>
          </a:ln>
        </p:spPr>
        <p:txBody>
          <a:bodyPr wrap="square" lIns="0" tIns="0" rIns="0" bIns="0" anchor="t"/>
          <a:lstStyle/>
          <a:p>
            <a:pPr>
              <a:lnSpc>
                <a:spcPts val="1250"/>
              </a:lnSpc>
              <a:spcAft>
                <a:spcPts val="200"/>
              </a:spcAft>
              <a:tabLst>
                <a:tab pos="26416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Chris Georgakopoulos et                    </a:t>
            </a:r>
            <a:r>
              <a:rPr lang="fr-CA" sz="1182" b="0" i="0" strike="noStrike" cap="none" spc="0" baseline="0" dirty="0">
                <a:solidFill>
                  <a:srgbClr val="000000"/>
                </a:solidFill>
                <a:effectLst/>
                <a:latin typeface="Helvetica NeueLTPro-Lt" charset="77"/>
                <a:ea typeface="Helvetica NeueLTPro-Lt" charset="77"/>
                <a:cs typeface="Helvetica NeueLTPro-Lt" charset="77"/>
              </a:rPr>
              <a:t>Ministère de la Santé </a:t>
            </a:r>
            <a:r>
              <a:rPr lang="fr-CA" sz="1182" dirty="0">
                <a:solidFill>
                  <a:srgbClr val="000000"/>
                </a:solidFill>
                <a:latin typeface="Helvetica NeueLTPro-Lt" charset="77"/>
                <a:ea typeface="Helvetica NeueLTPro-Lt" charset="77"/>
                <a:cs typeface="Helvetica NeueLTPro-Lt" charset="77"/>
              </a:rPr>
              <a:t>de l’Ontario</a:t>
            </a:r>
            <a:r>
              <a:rPr sz="1182" dirty="0">
                <a:solidFill>
                  <a:srgbClr val="000000"/>
                </a:solidFill>
                <a:latin typeface="Helvetica NeueLTPro-Lt" charset="77"/>
                <a:ea typeface="Helvetica NeueLTPro-Lt" charset="77"/>
                <a:cs typeface="Helvetica NeueLTPro-Lt" charset="77"/>
              </a:rPr>
              <a:t/>
            </a:r>
            <a:br>
              <a:rPr sz="1182" dirty="0">
                <a:solidFill>
                  <a:srgbClr val="000000"/>
                </a:solidFill>
                <a:latin typeface="Helvetica NeueLTPro-Lt" charset="77"/>
                <a:ea typeface="Helvetica NeueLTPro-Lt" charset="77"/>
                <a:cs typeface="Helvetica NeueLTPro-Lt" charset="77"/>
              </a:rPr>
            </a:br>
            <a:r>
              <a:rPr lang="fr-CA" sz="1205" b="1" i="0" strike="noStrike" cap="none" spc="0" baseline="0" dirty="0">
                <a:solidFill>
                  <a:srgbClr val="000000"/>
                </a:solidFill>
                <a:effectLst/>
                <a:latin typeface="Helvetica NeueLTPro-Bd" charset="77"/>
                <a:ea typeface="Helvetica NeueLTPro-Bd" charset="77"/>
                <a:cs typeface="Helvetica NeueLTPro-Bd" charset="77"/>
              </a:rPr>
              <a:t>Denise D’Souza</a:t>
            </a:r>
            <a:endParaRPr sz="1182" dirty="0">
              <a:latin typeface="Helvetica NeueLTPro-Lt" charset="77"/>
              <a:ea typeface="Helvetica NeueLTPro-Lt" charset="77"/>
              <a:cs typeface="Helvetica NeueLTPro-Lt" charset="77"/>
            </a:endParaRPr>
          </a:p>
        </p:txBody>
      </p:sp>
      <p:sp>
        <p:nvSpPr>
          <p:cNvPr id="20" name="TextBox 20"/>
          <p:cNvSpPr txBox="1"/>
          <p:nvPr/>
        </p:nvSpPr>
        <p:spPr>
          <a:xfrm>
            <a:off x="3140543" y="4630366"/>
            <a:ext cx="5362633" cy="338667"/>
          </a:xfrm>
          <a:prstGeom prst="rect">
            <a:avLst/>
          </a:prstGeom>
          <a:noFill/>
          <a:ln>
            <a:noFill/>
          </a:ln>
        </p:spPr>
        <p:txBody>
          <a:bodyPr wrap="square" lIns="0" tIns="0" rIns="0" bIns="0" anchor="t"/>
          <a:lstStyle/>
          <a:p>
            <a:pPr marL="2654300" indent="-26543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Johanne Chretien</a:t>
            </a:r>
            <a:r>
              <a:rPr lang="fr-CA" sz="1182" b="0" i="0" strike="noStrike" cap="none" spc="0" baseline="0" dirty="0">
                <a:solidFill>
                  <a:srgbClr val="000000"/>
                </a:solidFill>
                <a:effectLst/>
                <a:latin typeface="Helvetica NeueLTPro-Lt" charset="77"/>
                <a:ea typeface="Helvetica NeueLTPro-Lt" charset="77"/>
                <a:cs typeface="Helvetica NeueLTPro-Lt" charset="77"/>
              </a:rPr>
              <a:t>	Ministère de la Santé et des Services sociaux du Québec   </a:t>
            </a:r>
          </a:p>
        </p:txBody>
      </p:sp>
      <p:sp>
        <p:nvSpPr>
          <p:cNvPr id="21" name="TextBox 21"/>
          <p:cNvSpPr txBox="1"/>
          <p:nvPr/>
        </p:nvSpPr>
        <p:spPr>
          <a:xfrm>
            <a:off x="3140543" y="5153760"/>
            <a:ext cx="5309279" cy="338666"/>
          </a:xfrm>
          <a:prstGeom prst="rect">
            <a:avLst/>
          </a:prstGeom>
          <a:noFill/>
          <a:ln>
            <a:noFill/>
          </a:ln>
        </p:spPr>
        <p:txBody>
          <a:bodyPr wrap="square" lIns="0" tIns="0" rIns="0" bIns="0" anchor="t"/>
          <a:lstStyle/>
          <a:p>
            <a:pPr marL="2654300" indent="-26543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Chris Hood</a:t>
            </a:r>
            <a:r>
              <a:rPr lang="fr-CA" sz="1182" b="0" i="0" strike="noStrike" cap="none" spc="0" baseline="0" dirty="0">
                <a:solidFill>
                  <a:srgbClr val="000000"/>
                </a:solidFill>
                <a:effectLst/>
                <a:latin typeface="Helvetica NeueLTPro-Lt" charset="77"/>
                <a:ea typeface="Helvetica NeueLTPro-Lt" charset="77"/>
                <a:cs typeface="Helvetica NeueLTPro-Lt" charset="77"/>
              </a:rPr>
              <a:t>	Association des Paramédics du Nouveau-Brunswick </a:t>
            </a:r>
            <a:endParaRPr sz="1182" dirty="0">
              <a:latin typeface="Helvetica NeueLTPro-Lt" charset="77"/>
              <a:ea typeface="Helvetica NeueLTPro-Lt" charset="77"/>
              <a:cs typeface="Helvetica NeueLTPro-Lt" charset="77"/>
            </a:endParaRPr>
          </a:p>
        </p:txBody>
      </p:sp>
      <p:sp>
        <p:nvSpPr>
          <p:cNvPr id="22" name="TextBox 22"/>
          <p:cNvSpPr txBox="1"/>
          <p:nvPr/>
        </p:nvSpPr>
        <p:spPr>
          <a:xfrm>
            <a:off x="3140543" y="5646366"/>
            <a:ext cx="5431290" cy="153939"/>
          </a:xfrm>
          <a:prstGeom prst="rect">
            <a:avLst/>
          </a:prstGeom>
          <a:noFill/>
          <a:ln>
            <a:noFill/>
          </a:ln>
        </p:spPr>
        <p:txBody>
          <a:bodyPr wrap="square" lIns="0" tIns="0" rIns="0" bIns="0" anchor="t"/>
          <a:lstStyle/>
          <a:p>
            <a:pPr marL="2654300" indent="-2654300">
              <a:lnSpc>
                <a:spcPts val="1250"/>
              </a:lnSpc>
              <a:tabLst>
                <a:tab pos="26670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Karl Kowalczyk</a:t>
            </a:r>
            <a:r>
              <a:rPr lang="fr-CA" sz="1182" b="0" i="0" strike="noStrike" cap="none" spc="0" baseline="0" dirty="0">
                <a:solidFill>
                  <a:srgbClr val="000000"/>
                </a:solidFill>
                <a:effectLst/>
                <a:latin typeface="Helvetica NeueLTPro-Lt" charset="77"/>
                <a:ea typeface="Helvetica NeueLTPro-Lt" charset="77"/>
                <a:cs typeface="Helvetica NeueLTPro-Lt" charset="77"/>
              </a:rPr>
              <a:t>	College of Paramedics of Nova Scotia </a:t>
            </a:r>
          </a:p>
        </p:txBody>
      </p:sp>
      <p:sp>
        <p:nvSpPr>
          <p:cNvPr id="23" name="TextBox 23"/>
          <p:cNvSpPr txBox="1"/>
          <p:nvPr/>
        </p:nvSpPr>
        <p:spPr>
          <a:xfrm>
            <a:off x="3140543" y="5985033"/>
            <a:ext cx="5111712" cy="338666"/>
          </a:xfrm>
          <a:prstGeom prst="rect">
            <a:avLst/>
          </a:prstGeom>
          <a:noFill/>
          <a:ln>
            <a:noFill/>
          </a:ln>
        </p:spPr>
        <p:txBody>
          <a:bodyPr wrap="square" lIns="0" tIns="0" rIns="0" bIns="0" anchor="t"/>
          <a:lstStyle/>
          <a:p>
            <a:pPr marL="2654300" indent="-26543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James Sullivan</a:t>
            </a:r>
            <a:r>
              <a:rPr lang="fr-CA" sz="1182" b="0" i="0" strike="noStrike" cap="none" spc="0" baseline="0" dirty="0">
                <a:solidFill>
                  <a:srgbClr val="000000"/>
                </a:solidFill>
                <a:effectLst/>
                <a:latin typeface="Helvetica NeueLTPro-Lt" charset="77"/>
                <a:ea typeface="Helvetica NeueLTPro-Lt" charset="77"/>
                <a:cs typeface="Helvetica NeueLTPro-Lt" charset="77"/>
              </a:rPr>
              <a:t>	Conseil des services médicaux d’urgence de l’Île-du-Prince-Édouard  </a:t>
            </a:r>
          </a:p>
        </p:txBody>
      </p:sp>
      <p:sp>
        <p:nvSpPr>
          <p:cNvPr id="24" name="TextBox 24"/>
          <p:cNvSpPr txBox="1"/>
          <p:nvPr/>
        </p:nvSpPr>
        <p:spPr>
          <a:xfrm>
            <a:off x="3140543" y="6508427"/>
            <a:ext cx="5492250" cy="338666"/>
          </a:xfrm>
          <a:prstGeom prst="rect">
            <a:avLst/>
          </a:prstGeom>
          <a:noFill/>
          <a:ln>
            <a:noFill/>
          </a:ln>
        </p:spPr>
        <p:txBody>
          <a:bodyPr wrap="square" lIns="0" tIns="0" rIns="0" bIns="0" anchor="t"/>
          <a:lstStyle/>
          <a:p>
            <a:pPr marL="2654300" indent="-2654300">
              <a:lnSpc>
                <a:spcPts val="1250"/>
              </a:lnSpc>
              <a:spcAft>
                <a:spcPts val="200"/>
              </a:spcAf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Ken Driscoll</a:t>
            </a:r>
            <a:r>
              <a:rPr lang="fr-CA" sz="1182" b="0" i="0" strike="noStrike" cap="none" spc="0" baseline="0" dirty="0">
                <a:solidFill>
                  <a:srgbClr val="000000"/>
                </a:solidFill>
                <a:effectLst/>
                <a:latin typeface="Helvetica NeueLTPro-Lt" charset="77"/>
                <a:ea typeface="Helvetica NeueLTPro-Lt" charset="77"/>
                <a:cs typeface="Helvetica NeueLTPro-Lt" charset="77"/>
              </a:rPr>
              <a:t>	Programme de surveillance médicale provincial de Terre-Neuve-et-Labrador </a:t>
            </a:r>
          </a:p>
        </p:txBody>
      </p:sp>
      <p:sp>
        <p:nvSpPr>
          <p:cNvPr id="25" name="TextBox 25"/>
          <p:cNvSpPr txBox="1"/>
          <p:nvPr/>
        </p:nvSpPr>
        <p:spPr>
          <a:xfrm>
            <a:off x="3140543" y="7001033"/>
            <a:ext cx="5422824" cy="184725"/>
          </a:xfrm>
          <a:prstGeom prst="rect">
            <a:avLst/>
          </a:prstGeom>
          <a:noFill/>
          <a:ln>
            <a:noFill/>
          </a:ln>
        </p:spPr>
        <p:txBody>
          <a:bodyPr wrap="square" lIns="0" tIns="0" rIns="0" bIns="0" anchor="t"/>
          <a:lstStyle/>
          <a:p>
            <a:pPr marL="2654300" indent="-2654300">
              <a:lnSpc>
                <a:spcPts val="1250"/>
              </a:lnSpc>
              <a:spcAft>
                <a:spcPts val="2900"/>
              </a:spcAft>
              <a:tabLst>
                <a:tab pos="2667000" algn="l"/>
              </a:tabLst>
              <a:defRPr lang="en-US"/>
            </a:pPr>
            <a:r>
              <a:rPr lang="fr-CA" sz="1205" b="1" i="0" strike="noStrike" cap="none" spc="0" baseline="0" dirty="0">
                <a:solidFill>
                  <a:srgbClr val="000000"/>
                </a:solidFill>
                <a:effectLst/>
                <a:latin typeface="Helvetica NeueLTPro-Bd" charset="77"/>
                <a:ea typeface="Helvetica NeueLTPro-Bd" charset="77"/>
                <a:cs typeface="Helvetica NeueLTPro-Bd" charset="77"/>
              </a:rPr>
              <a:t>Ryan Soucy</a:t>
            </a:r>
            <a:r>
              <a:rPr lang="fr-CA" sz="1182" b="0" i="0" strike="noStrike" cap="none" spc="0" baseline="0" dirty="0">
                <a:solidFill>
                  <a:srgbClr val="000000"/>
                </a:solidFill>
                <a:effectLst/>
                <a:latin typeface="Helvetica NeueLTPro-Lt" charset="77"/>
                <a:ea typeface="Helvetica NeueLTPro-Lt" charset="77"/>
                <a:cs typeface="Helvetica NeueLTPro-Lt" charset="77"/>
              </a:rPr>
              <a:t>	Services médicaux d’urgence du Yukon</a:t>
            </a:r>
          </a:p>
        </p:txBody>
      </p:sp>
      <p:sp>
        <p:nvSpPr>
          <p:cNvPr id="26" name="TextBox 26"/>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sp>
        <p:nvSpPr>
          <p:cNvPr id="27" name="Rectangle 26">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494ADAE-E84B-E84B-9AEB-F0112EF0685F}"/>
              </a:ext>
            </a:extLst>
          </p:cNvPr>
          <p:cNvSpPr/>
          <p:nvPr/>
        </p:nvSpPr>
        <p:spPr>
          <a:xfrm>
            <a:off x="3049167" y="1847528"/>
            <a:ext cx="860014" cy="276120"/>
          </a:xfrm>
          <a:prstGeom prst="rect">
            <a:avLst/>
          </a:prstGeom>
        </p:spPr>
        <p:txBody>
          <a:bodyPr wrap="none">
            <a:spAutoFit/>
          </a:bodyPr>
          <a:lstStyle/>
          <a:p>
            <a:r>
              <a:rPr lang="fr-CA" sz="1200" b="1" i="0" strike="noStrike" cap="none" spc="0" baseline="0" dirty="0">
                <a:solidFill>
                  <a:srgbClr val="C00000"/>
                </a:solidFill>
                <a:effectLst/>
                <a:latin typeface="Helvetica NeueLTPro-Hv" charset="77"/>
                <a:ea typeface="Helvetica NeueLTPro-Hv" charset="77"/>
                <a:cs typeface="Helvetica NeueLTPro-Hv" charset="77"/>
              </a:rPr>
              <a:t>Membres</a:t>
            </a:r>
            <a:endParaRPr lang="en-US" sz="1200" dirty="0">
              <a:solidFill>
                <a:srgbClr val="C00000"/>
              </a:solidFill>
            </a:endParaRPr>
          </a:p>
        </p:txBody>
      </p:sp>
      <p:pic>
        <p:nvPicPr>
          <p:cNvPr id="30" name="Picture 2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4C850840-33EF-E245-9D24-BD779E3C627C}"/>
              </a:ext>
            </a:extLst>
          </p:cNvPr>
          <p:cNvPicPr>
            <a:picLocks noChangeAspect="1"/>
          </p:cNvPicPr>
          <p:nvPr/>
        </p:nvPicPr>
        <p:blipFill>
          <a:blip r:embed="rId2">
            <a:extLst>
              <a:ext uri="{28A0092B-C50C-407E-A947-70E740481C1C}">
                <a14:useLocalDpi xmlns:a14="http://schemas.microsoft.com/office/drawing/2010/main" val="0"/>
              </a:ext>
            </a:extLst>
          </a:blip>
          <a:srcRect t="257" r="13356"/>
          <a:stretch>
            <a:fillRect/>
          </a:stretch>
        </p:blipFill>
        <p:spPr>
          <a:xfrm>
            <a:off x="1" y="-5923"/>
            <a:ext cx="2912580" cy="11532752"/>
          </a:xfrm>
          <a:prstGeom prst="rect">
            <a:avLst/>
          </a:prstGeom>
        </p:spPr>
      </p:pic>
      <p:sp>
        <p:nvSpPr>
          <p:cNvPr id="31" name="Rectangle 3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EC993E99-BDC3-D148-9CA4-66863F1E6854}"/>
              </a:ext>
            </a:extLst>
          </p:cNvPr>
          <p:cNvSpPr/>
          <p:nvPr/>
        </p:nvSpPr>
        <p:spPr>
          <a:xfrm>
            <a:off x="3049166" y="7770814"/>
            <a:ext cx="5406057" cy="2618666"/>
          </a:xfrm>
          <a:prstGeom prst="rect">
            <a:avLst/>
          </a:prstGeom>
        </p:spPr>
        <p:txBody>
          <a:bodyPr wrap="square">
            <a:spAutoFit/>
          </a:bodyPr>
          <a:lstStyle/>
          <a:p>
            <a:pPr>
              <a:lnSpc>
                <a:spcPts val="1381"/>
              </a:lnSpc>
              <a:spcAft>
                <a:spcPts val="15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Le rôle du groupe de travail de partage de l’information (GTPI) est de fournir un forum pour discuter et informer le conseil sur divers sujets liés à la réglementation de la profession paramédicale, de partager des connaissances, des expériences et des pratiques exemplaires dans le but de façonner l’élaboration de processus qui soutiennent une réglementation efficace et une mobilité efficiente des paramédicaux à travers le Canada. </a:t>
            </a:r>
          </a:p>
          <a:p>
            <a:pPr>
              <a:lnSpc>
                <a:spcPts val="1381"/>
              </a:lnSpc>
              <a:spcAft>
                <a:spcPts val="1500"/>
              </a:spcAft>
              <a:defRPr lang="en-US"/>
            </a:pPr>
            <a:r>
              <a:rPr lang="fr-CA" sz="1210" b="0" i="0" strike="noStrike" cap="none" spc="0" baseline="0" dirty="0">
                <a:solidFill>
                  <a:srgbClr val="000000"/>
                </a:solidFill>
                <a:effectLst/>
                <a:latin typeface="Helvetica NeueLTPro-Lt" charset="77"/>
                <a:ea typeface="Helvetica NeueLTPro-Lt" charset="77"/>
                <a:cs typeface="Helvetica NeueLTPro-Lt" charset="77"/>
              </a:rPr>
              <a:t>L’année 2019 a été une autre année occupée pour le GTPI, à commencer par une présentation du Dr Jonathan Benger, directeur clinique national des soins urgents du NHS England, relativement à son étude « The Effect of a Strategy of a Supraglottic Airway Device vs Trachcheal Intubation During Out-of-Hospital Cardiac Arrest on Functional Outcome : The AIRWAYS-2 Randomized Clinical Trial. ». Le GTPI </a:t>
            </a:r>
            <a:r>
              <a:rPr lang="fr-CA" sz="1210" b="0" i="0" strike="noStrike" cap="none" spc="0" baseline="0" dirty="0" smtClean="0">
                <a:solidFill>
                  <a:srgbClr val="000000"/>
                </a:solidFill>
                <a:effectLst/>
                <a:latin typeface="Helvetica NeueLTPro-Lt" charset="77"/>
                <a:ea typeface="Helvetica NeueLTPro-Lt" charset="77"/>
                <a:cs typeface="Helvetica NeueLTPro-Lt" charset="77"/>
              </a:rPr>
              <a:t>s’est </a:t>
            </a:r>
            <a:r>
              <a:rPr lang="fr-CA" sz="1210" b="0" i="0" strike="noStrike" cap="none" spc="0" baseline="0" dirty="0">
                <a:solidFill>
                  <a:srgbClr val="000000"/>
                </a:solidFill>
                <a:effectLst/>
                <a:latin typeface="Helvetica NeueLTPro-Lt" charset="77"/>
                <a:ea typeface="Helvetica NeueLTPro-Lt" charset="77"/>
                <a:cs typeface="Helvetica NeueLTPro-Lt" charset="77"/>
              </a:rPr>
              <a:t>estimé chanceux que le Dr Benger parle au groupe du travail que lui et son équipe ont accompli.</a:t>
            </a:r>
          </a:p>
        </p:txBody>
      </p:sp>
      <p:pic>
        <p:nvPicPr>
          <p:cNvPr id="32" name="Picture 3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24FD8B1C-4876-9944-B8E1-2EE75D4DC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33" name="Rectangle 3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D005EAED-C099-094B-BA79-48A0A4164C79}"/>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34" name="Straight Connector 3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3F2458C7-FC75-3649-BCD7-0041199D2B82}"/>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8E78C69-702D-2543-A64B-51F37BA351D5}"/>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7"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664D1E0C-0136-E944-AE28-16C7792E022B}"/>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5.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0" y="-182880"/>
            <a:ext cx="2761134" cy="12374880"/>
          </a:xfrm>
          <a:prstGeom prst="rect">
            <a:avLst/>
          </a:prstGeom>
          <a:solidFill>
            <a:srgbClr val="E6E7E8"/>
          </a:solidFill>
          <a:ln w="12700" cap="flat" cmpd="sng">
            <a:noFill/>
            <a:prstDash val="solid"/>
            <a:miter lim="800000"/>
          </a:ln>
        </p:spPr>
        <p:txBody>
          <a:bodyPr wrap="square" anchor="ctr">
            <a:spAutoFit/>
          </a:bodyPr>
          <a:lstStyle>
            <a:defPPr/>
          </a:lstStyle>
          <a:p>
            <a:pPr algn="ctr"/>
            <a:endParaRPr lang="en-US" dirty="0"/>
          </a:p>
        </p:txBody>
      </p:sp>
      <p:sp>
        <p:nvSpPr>
          <p:cNvPr id="4" name="Free Form 4"/>
          <p:cNvSpPr/>
          <p:nvPr/>
        </p:nvSpPr>
        <p:spPr>
          <a:xfrm>
            <a:off x="927454" y="2422328"/>
            <a:ext cx="935951" cy="896682"/>
          </a:xfrm>
          <a:custGeom>
            <a:avLst/>
            <a:gdLst/>
            <a:ahLst/>
            <a:cxnLst/>
            <a:rect l="0" t="0" r="0" b="0"/>
            <a:pathLst>
              <a:path w="935950" h="896681">
                <a:moveTo>
                  <a:pt x="894018" y="44565"/>
                </a:moveTo>
                <a:lnTo>
                  <a:pt x="488926" y="44565"/>
                </a:lnTo>
                <a:lnTo>
                  <a:pt x="488926" y="20966"/>
                </a:lnTo>
                <a:cubicBezTo>
                  <a:pt x="488926" y="9390"/>
                  <a:pt x="479552" y="0"/>
                  <a:pt x="467975" y="0"/>
                </a:cubicBezTo>
                <a:cubicBezTo>
                  <a:pt x="456399" y="0"/>
                  <a:pt x="447009" y="9390"/>
                  <a:pt x="447009" y="20966"/>
                </a:cubicBezTo>
                <a:lnTo>
                  <a:pt x="447009" y="44565"/>
                </a:lnTo>
                <a:lnTo>
                  <a:pt x="41933" y="44565"/>
                </a:lnTo>
                <a:cubicBezTo>
                  <a:pt x="18811" y="44565"/>
                  <a:pt x="0" y="63376"/>
                  <a:pt x="0" y="86513"/>
                </a:cubicBezTo>
                <a:lnTo>
                  <a:pt x="0" y="125414"/>
                </a:lnTo>
                <a:cubicBezTo>
                  <a:pt x="0" y="148536"/>
                  <a:pt x="18811" y="167347"/>
                  <a:pt x="41933" y="167347"/>
                </a:cubicBezTo>
                <a:lnTo>
                  <a:pt x="47628" y="167347"/>
                </a:lnTo>
                <a:lnTo>
                  <a:pt x="47628" y="638602"/>
                </a:lnTo>
                <a:cubicBezTo>
                  <a:pt x="47628" y="661723"/>
                  <a:pt x="66440" y="680535"/>
                  <a:pt x="89561" y="680535"/>
                </a:cubicBezTo>
                <a:lnTo>
                  <a:pt x="447009" y="680535"/>
                </a:lnTo>
                <a:lnTo>
                  <a:pt x="447009" y="742064"/>
                </a:lnTo>
                <a:lnTo>
                  <a:pt x="291638" y="856026"/>
                </a:lnTo>
                <a:cubicBezTo>
                  <a:pt x="282309" y="862876"/>
                  <a:pt x="280292" y="876007"/>
                  <a:pt x="287127" y="885336"/>
                </a:cubicBezTo>
                <a:cubicBezTo>
                  <a:pt x="293978" y="894680"/>
                  <a:pt x="307109" y="896681"/>
                  <a:pt x="316437" y="889846"/>
                </a:cubicBezTo>
                <a:lnTo>
                  <a:pt x="447009" y="794065"/>
                </a:lnTo>
                <a:lnTo>
                  <a:pt x="447009" y="872944"/>
                </a:lnTo>
                <a:cubicBezTo>
                  <a:pt x="447009" y="884520"/>
                  <a:pt x="456399" y="893910"/>
                  <a:pt x="467975" y="893910"/>
                </a:cubicBezTo>
                <a:cubicBezTo>
                  <a:pt x="479552" y="893910"/>
                  <a:pt x="488926" y="884520"/>
                  <a:pt x="488926" y="872944"/>
                </a:cubicBezTo>
                <a:lnTo>
                  <a:pt x="488926" y="794065"/>
                </a:lnTo>
                <a:lnTo>
                  <a:pt x="619513" y="889846"/>
                </a:lnTo>
                <a:cubicBezTo>
                  <a:pt x="623239" y="892586"/>
                  <a:pt x="627580" y="893910"/>
                  <a:pt x="631905" y="893910"/>
                </a:cubicBezTo>
                <a:cubicBezTo>
                  <a:pt x="638355" y="893910"/>
                  <a:pt x="644713" y="890939"/>
                  <a:pt x="648808" y="885336"/>
                </a:cubicBezTo>
                <a:cubicBezTo>
                  <a:pt x="655674" y="876007"/>
                  <a:pt x="653657" y="862891"/>
                  <a:pt x="644297" y="856026"/>
                </a:cubicBezTo>
                <a:lnTo>
                  <a:pt x="488926" y="742080"/>
                </a:lnTo>
                <a:lnTo>
                  <a:pt x="488926" y="680535"/>
                </a:lnTo>
                <a:lnTo>
                  <a:pt x="846374" y="680535"/>
                </a:lnTo>
                <a:cubicBezTo>
                  <a:pt x="869495" y="680535"/>
                  <a:pt x="888322" y="661723"/>
                  <a:pt x="888322" y="638602"/>
                </a:cubicBezTo>
                <a:lnTo>
                  <a:pt x="888322" y="167347"/>
                </a:lnTo>
                <a:lnTo>
                  <a:pt x="894018" y="167347"/>
                </a:lnTo>
                <a:cubicBezTo>
                  <a:pt x="917140" y="167347"/>
                  <a:pt x="935951" y="148536"/>
                  <a:pt x="935951" y="125414"/>
                </a:cubicBezTo>
                <a:lnTo>
                  <a:pt x="935951" y="86513"/>
                </a:lnTo>
                <a:cubicBezTo>
                  <a:pt x="935951" y="63376"/>
                  <a:pt x="917140" y="44565"/>
                  <a:pt x="894018" y="44565"/>
                </a:cubicBezTo>
                <a:close/>
                <a:moveTo>
                  <a:pt x="846374" y="638586"/>
                </a:moveTo>
                <a:lnTo>
                  <a:pt x="89561" y="638586"/>
                </a:lnTo>
                <a:lnTo>
                  <a:pt x="89561" y="167347"/>
                </a:lnTo>
                <a:lnTo>
                  <a:pt x="846389" y="167347"/>
                </a:lnTo>
                <a:lnTo>
                  <a:pt x="846389" y="638586"/>
                </a:lnTo>
                <a:close/>
                <a:moveTo>
                  <a:pt x="41917" y="125414"/>
                </a:moveTo>
                <a:lnTo>
                  <a:pt x="41917" y="86513"/>
                </a:lnTo>
                <a:lnTo>
                  <a:pt x="894018" y="86513"/>
                </a:lnTo>
                <a:lnTo>
                  <a:pt x="894018" y="125414"/>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5" name="Free Form 5"/>
          <p:cNvSpPr/>
          <p:nvPr/>
        </p:nvSpPr>
        <p:spPr>
          <a:xfrm>
            <a:off x="1107620" y="2607250"/>
            <a:ext cx="364898" cy="364882"/>
          </a:xfrm>
          <a:custGeom>
            <a:avLst/>
            <a:gdLst/>
            <a:ahLst/>
            <a:cxnLst/>
            <a:rect l="0" t="0" r="0" b="0"/>
            <a:pathLst>
              <a:path w="364897" h="364882">
                <a:moveTo>
                  <a:pt x="182448" y="0"/>
                </a:moveTo>
                <a:cubicBezTo>
                  <a:pt x="172011" y="0"/>
                  <a:pt x="163560" y="8451"/>
                  <a:pt x="163560" y="18872"/>
                </a:cubicBezTo>
                <a:lnTo>
                  <a:pt x="163560" y="163576"/>
                </a:lnTo>
                <a:lnTo>
                  <a:pt x="18888" y="163576"/>
                </a:lnTo>
                <a:cubicBezTo>
                  <a:pt x="8435" y="163576"/>
                  <a:pt x="0" y="172011"/>
                  <a:pt x="0" y="182433"/>
                </a:cubicBezTo>
                <a:cubicBezTo>
                  <a:pt x="0" y="283032"/>
                  <a:pt x="81864" y="364882"/>
                  <a:pt x="182448" y="364882"/>
                </a:cubicBezTo>
                <a:cubicBezTo>
                  <a:pt x="283048" y="364882"/>
                  <a:pt x="364897" y="283032"/>
                  <a:pt x="364897" y="182433"/>
                </a:cubicBezTo>
                <a:cubicBezTo>
                  <a:pt x="364897" y="81834"/>
                  <a:pt x="283048" y="0"/>
                  <a:pt x="182448" y="0"/>
                </a:cubicBezTo>
                <a:close/>
                <a:moveTo>
                  <a:pt x="182448" y="327136"/>
                </a:moveTo>
                <a:cubicBezTo>
                  <a:pt x="109035" y="327136"/>
                  <a:pt x="48229" y="272211"/>
                  <a:pt x="38977" y="201306"/>
                </a:cubicBezTo>
                <a:lnTo>
                  <a:pt x="182448" y="201306"/>
                </a:lnTo>
                <a:cubicBezTo>
                  <a:pt x="192870" y="201306"/>
                  <a:pt x="201321" y="192855"/>
                  <a:pt x="201321" y="182448"/>
                </a:cubicBezTo>
                <a:lnTo>
                  <a:pt x="201321" y="38962"/>
                </a:lnTo>
                <a:cubicBezTo>
                  <a:pt x="272226" y="48244"/>
                  <a:pt x="327136" y="109050"/>
                  <a:pt x="327136" y="182448"/>
                </a:cubicBezTo>
                <a:cubicBezTo>
                  <a:pt x="327136" y="262220"/>
                  <a:pt x="262251" y="327136"/>
                  <a:pt x="182448" y="327136"/>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6" name="Free Form 6"/>
          <p:cNvSpPr/>
          <p:nvPr/>
        </p:nvSpPr>
        <p:spPr>
          <a:xfrm>
            <a:off x="1088116" y="2587724"/>
            <a:ext cx="156956" cy="156972"/>
          </a:xfrm>
          <a:custGeom>
            <a:avLst/>
            <a:gdLst/>
            <a:ahLst/>
            <a:cxnLst/>
            <a:rect l="0" t="0" r="0" b="0"/>
            <a:pathLst>
              <a:path w="156956" h="156972">
                <a:moveTo>
                  <a:pt x="138099" y="0"/>
                </a:moveTo>
                <a:cubicBezTo>
                  <a:pt x="61929" y="0"/>
                  <a:pt x="0" y="61960"/>
                  <a:pt x="0" y="138114"/>
                </a:cubicBezTo>
                <a:cubicBezTo>
                  <a:pt x="0" y="148520"/>
                  <a:pt x="8451" y="156972"/>
                  <a:pt x="18857" y="156972"/>
                </a:cubicBezTo>
                <a:lnTo>
                  <a:pt x="138099" y="156972"/>
                </a:lnTo>
                <a:cubicBezTo>
                  <a:pt x="148489" y="156972"/>
                  <a:pt x="156956" y="148520"/>
                  <a:pt x="156956" y="138114"/>
                </a:cubicBezTo>
                <a:lnTo>
                  <a:pt x="156956" y="18872"/>
                </a:lnTo>
                <a:cubicBezTo>
                  <a:pt x="156956" y="8451"/>
                  <a:pt x="148489" y="0"/>
                  <a:pt x="138099" y="0"/>
                </a:cubicBezTo>
                <a:close/>
                <a:moveTo>
                  <a:pt x="119226" y="119241"/>
                </a:moveTo>
                <a:lnTo>
                  <a:pt x="39500" y="119241"/>
                </a:lnTo>
                <a:cubicBezTo>
                  <a:pt x="47182" y="79001"/>
                  <a:pt x="79001" y="47213"/>
                  <a:pt x="119226" y="39516"/>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7" name="Rectangle 7"/>
          <p:cNvSpPr/>
          <p:nvPr/>
        </p:nvSpPr>
        <p:spPr>
          <a:xfrm>
            <a:off x="997234" y="3440330"/>
            <a:ext cx="796406" cy="63977"/>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8" name="Free Form 8"/>
          <p:cNvSpPr/>
          <p:nvPr/>
        </p:nvSpPr>
        <p:spPr>
          <a:xfrm>
            <a:off x="1037288" y="4573711"/>
            <a:ext cx="716280" cy="893234"/>
          </a:xfrm>
          <a:custGeom>
            <a:avLst/>
            <a:gdLst/>
            <a:ahLst/>
            <a:cxnLst/>
            <a:rect l="0" t="0" r="0" b="0"/>
            <a:pathLst>
              <a:path w="716280" h="893233">
                <a:moveTo>
                  <a:pt x="51554" y="893233"/>
                </a:moveTo>
                <a:cubicBezTo>
                  <a:pt x="23121" y="893233"/>
                  <a:pt x="0" y="870096"/>
                  <a:pt x="0" y="841663"/>
                </a:cubicBezTo>
                <a:lnTo>
                  <a:pt x="0" y="85051"/>
                </a:lnTo>
                <a:cubicBezTo>
                  <a:pt x="0" y="56618"/>
                  <a:pt x="23121" y="33497"/>
                  <a:pt x="51554" y="33497"/>
                </a:cubicBezTo>
                <a:lnTo>
                  <a:pt x="214560" y="33497"/>
                </a:lnTo>
                <a:lnTo>
                  <a:pt x="215299" y="31480"/>
                </a:lnTo>
                <a:cubicBezTo>
                  <a:pt x="222211" y="12638"/>
                  <a:pt x="240299" y="0"/>
                  <a:pt x="260388" y="0"/>
                </a:cubicBezTo>
                <a:lnTo>
                  <a:pt x="455891" y="0"/>
                </a:lnTo>
                <a:cubicBezTo>
                  <a:pt x="475980" y="0"/>
                  <a:pt x="494099" y="12638"/>
                  <a:pt x="500980" y="31480"/>
                </a:cubicBezTo>
                <a:lnTo>
                  <a:pt x="501719" y="33497"/>
                </a:lnTo>
                <a:lnTo>
                  <a:pt x="664756" y="33497"/>
                </a:lnTo>
                <a:cubicBezTo>
                  <a:pt x="693158" y="33497"/>
                  <a:pt x="716280" y="56618"/>
                  <a:pt x="716280" y="85051"/>
                </a:cubicBezTo>
                <a:lnTo>
                  <a:pt x="716280" y="841663"/>
                </a:lnTo>
                <a:cubicBezTo>
                  <a:pt x="716280" y="870096"/>
                  <a:pt x="693158" y="893233"/>
                  <a:pt x="664756" y="893233"/>
                </a:cubicBezTo>
                <a:close/>
                <a:moveTo>
                  <a:pt x="51554" y="73044"/>
                </a:moveTo>
                <a:cubicBezTo>
                  <a:pt x="44934" y="73044"/>
                  <a:pt x="39531" y="78432"/>
                  <a:pt x="39531" y="85051"/>
                </a:cubicBezTo>
                <a:lnTo>
                  <a:pt x="39531" y="841663"/>
                </a:lnTo>
                <a:cubicBezTo>
                  <a:pt x="39531" y="848283"/>
                  <a:pt x="44934" y="853670"/>
                  <a:pt x="51554" y="853670"/>
                </a:cubicBezTo>
                <a:lnTo>
                  <a:pt x="664756" y="853670"/>
                </a:lnTo>
                <a:cubicBezTo>
                  <a:pt x="671345" y="853670"/>
                  <a:pt x="676748" y="848283"/>
                  <a:pt x="676748" y="841663"/>
                </a:cubicBezTo>
                <a:lnTo>
                  <a:pt x="676748" y="85051"/>
                </a:lnTo>
                <a:cubicBezTo>
                  <a:pt x="676748" y="78432"/>
                  <a:pt x="671345" y="73044"/>
                  <a:pt x="664756" y="73044"/>
                </a:cubicBezTo>
                <a:lnTo>
                  <a:pt x="503751" y="73044"/>
                </a:lnTo>
                <a:lnTo>
                  <a:pt x="503812" y="76215"/>
                </a:lnTo>
                <a:cubicBezTo>
                  <a:pt x="503997" y="82311"/>
                  <a:pt x="504213" y="89207"/>
                  <a:pt x="502288" y="96658"/>
                </a:cubicBezTo>
                <a:lnTo>
                  <a:pt x="501257" y="100522"/>
                </a:lnTo>
                <a:lnTo>
                  <a:pt x="629519" y="100522"/>
                </a:lnTo>
                <a:cubicBezTo>
                  <a:pt x="640418" y="100522"/>
                  <a:pt x="649316" y="109389"/>
                  <a:pt x="649316" y="120303"/>
                </a:cubicBezTo>
                <a:lnTo>
                  <a:pt x="649316" y="806411"/>
                </a:lnTo>
                <a:cubicBezTo>
                  <a:pt x="649316" y="817325"/>
                  <a:pt x="640418" y="826208"/>
                  <a:pt x="629519" y="826208"/>
                </a:cubicBezTo>
                <a:lnTo>
                  <a:pt x="86760" y="826208"/>
                </a:lnTo>
                <a:cubicBezTo>
                  <a:pt x="75845" y="826208"/>
                  <a:pt x="66979" y="817325"/>
                  <a:pt x="66979" y="806411"/>
                </a:cubicBezTo>
                <a:lnTo>
                  <a:pt x="66979" y="120303"/>
                </a:lnTo>
                <a:cubicBezTo>
                  <a:pt x="66979" y="109389"/>
                  <a:pt x="75845" y="100522"/>
                  <a:pt x="86760" y="100522"/>
                </a:cubicBezTo>
                <a:lnTo>
                  <a:pt x="214991" y="100522"/>
                </a:lnTo>
                <a:lnTo>
                  <a:pt x="213975" y="96673"/>
                </a:lnTo>
                <a:cubicBezTo>
                  <a:pt x="212066" y="89254"/>
                  <a:pt x="212282" y="82326"/>
                  <a:pt x="212467" y="76215"/>
                </a:cubicBezTo>
                <a:lnTo>
                  <a:pt x="212559" y="73044"/>
                </a:lnTo>
                <a:close/>
                <a:moveTo>
                  <a:pt x="106541" y="786645"/>
                </a:moveTo>
                <a:lnTo>
                  <a:pt x="609738" y="786645"/>
                </a:lnTo>
                <a:lnTo>
                  <a:pt x="609738" y="140084"/>
                </a:lnTo>
                <a:lnTo>
                  <a:pt x="428890" y="140084"/>
                </a:lnTo>
                <a:lnTo>
                  <a:pt x="428305" y="142393"/>
                </a:lnTo>
                <a:cubicBezTo>
                  <a:pt x="421609" y="168625"/>
                  <a:pt x="400996" y="188729"/>
                  <a:pt x="374503" y="194856"/>
                </a:cubicBezTo>
                <a:cubicBezTo>
                  <a:pt x="369115" y="196103"/>
                  <a:pt x="363635" y="196734"/>
                  <a:pt x="358140" y="196734"/>
                </a:cubicBezTo>
                <a:cubicBezTo>
                  <a:pt x="325135" y="196734"/>
                  <a:pt x="296302" y="174382"/>
                  <a:pt x="287989" y="142393"/>
                </a:cubicBezTo>
                <a:lnTo>
                  <a:pt x="287389" y="140084"/>
                </a:lnTo>
                <a:lnTo>
                  <a:pt x="106541" y="140084"/>
                </a:lnTo>
                <a:close/>
                <a:moveTo>
                  <a:pt x="260388" y="39562"/>
                </a:moveTo>
                <a:cubicBezTo>
                  <a:pt x="255724" y="39562"/>
                  <a:pt x="251968" y="43333"/>
                  <a:pt x="251968" y="47967"/>
                </a:cubicBezTo>
                <a:lnTo>
                  <a:pt x="251968" y="84358"/>
                </a:lnTo>
                <a:cubicBezTo>
                  <a:pt x="251968" y="88992"/>
                  <a:pt x="255724" y="92779"/>
                  <a:pt x="260388" y="92779"/>
                </a:cubicBezTo>
                <a:lnTo>
                  <a:pt x="305477" y="92779"/>
                </a:lnTo>
                <a:cubicBezTo>
                  <a:pt x="316376" y="92779"/>
                  <a:pt x="325243" y="101646"/>
                  <a:pt x="325243" y="112560"/>
                </a:cubicBezTo>
                <a:lnTo>
                  <a:pt x="325243" y="124259"/>
                </a:lnTo>
                <a:cubicBezTo>
                  <a:pt x="325243" y="142409"/>
                  <a:pt x="340005" y="157172"/>
                  <a:pt x="358155" y="157172"/>
                </a:cubicBezTo>
                <a:cubicBezTo>
                  <a:pt x="376258" y="157172"/>
                  <a:pt x="391021" y="142409"/>
                  <a:pt x="391021" y="124259"/>
                </a:cubicBezTo>
                <a:lnTo>
                  <a:pt x="391021" y="112560"/>
                </a:lnTo>
                <a:cubicBezTo>
                  <a:pt x="391021" y="101646"/>
                  <a:pt x="399903" y="92779"/>
                  <a:pt x="410802" y="92779"/>
                </a:cubicBezTo>
                <a:lnTo>
                  <a:pt x="455891" y="92779"/>
                </a:lnTo>
                <a:cubicBezTo>
                  <a:pt x="460555" y="92779"/>
                  <a:pt x="464327" y="88992"/>
                  <a:pt x="464327" y="84358"/>
                </a:cubicBezTo>
                <a:lnTo>
                  <a:pt x="464327" y="47967"/>
                </a:lnTo>
                <a:cubicBezTo>
                  <a:pt x="464327" y="43333"/>
                  <a:pt x="460555" y="39562"/>
                  <a:pt x="455891"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9" name="Free Form 9"/>
          <p:cNvSpPr/>
          <p:nvPr/>
        </p:nvSpPr>
        <p:spPr>
          <a:xfrm>
            <a:off x="1181966" y="4785092"/>
            <a:ext cx="146397" cy="146396"/>
          </a:xfrm>
          <a:custGeom>
            <a:avLst/>
            <a:gdLst/>
            <a:ahLst/>
            <a:cxnLst/>
            <a:rect l="0" t="0" r="0" b="0"/>
            <a:pathLst>
              <a:path w="146396" h="146396">
                <a:moveTo>
                  <a:pt x="44196" y="146396"/>
                </a:moveTo>
                <a:cubicBezTo>
                  <a:pt x="19827" y="146396"/>
                  <a:pt x="0" y="126568"/>
                  <a:pt x="0" y="102200"/>
                </a:cubicBezTo>
                <a:lnTo>
                  <a:pt x="0" y="44196"/>
                </a:lnTo>
                <a:cubicBezTo>
                  <a:pt x="0" y="19827"/>
                  <a:pt x="19827" y="0"/>
                  <a:pt x="44196" y="0"/>
                </a:cubicBezTo>
                <a:lnTo>
                  <a:pt x="102200" y="0"/>
                </a:lnTo>
                <a:cubicBezTo>
                  <a:pt x="126568" y="0"/>
                  <a:pt x="146396" y="19827"/>
                  <a:pt x="146396" y="44196"/>
                </a:cubicBezTo>
                <a:lnTo>
                  <a:pt x="146396" y="102200"/>
                </a:lnTo>
                <a:cubicBezTo>
                  <a:pt x="146396" y="126568"/>
                  <a:pt x="126568" y="146396"/>
                  <a:pt x="102200" y="146396"/>
                </a:cubicBezTo>
                <a:close/>
                <a:moveTo>
                  <a:pt x="44196" y="39562"/>
                </a:moveTo>
                <a:cubicBezTo>
                  <a:pt x="41640" y="39562"/>
                  <a:pt x="39531" y="41640"/>
                  <a:pt x="39531" y="44196"/>
                </a:cubicBezTo>
                <a:lnTo>
                  <a:pt x="39531" y="102200"/>
                </a:lnTo>
                <a:cubicBezTo>
                  <a:pt x="39531" y="104755"/>
                  <a:pt x="41640" y="106833"/>
                  <a:pt x="44196" y="106833"/>
                </a:cubicBezTo>
                <a:lnTo>
                  <a:pt x="102200" y="106833"/>
                </a:lnTo>
                <a:cubicBezTo>
                  <a:pt x="104755" y="106833"/>
                  <a:pt x="106818" y="104755"/>
                  <a:pt x="106818" y="102200"/>
                </a:cubicBezTo>
                <a:lnTo>
                  <a:pt x="106818" y="44196"/>
                </a:lnTo>
                <a:cubicBezTo>
                  <a:pt x="106818" y="41640"/>
                  <a:pt x="104755" y="39562"/>
                  <a:pt x="102200"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0" name="Free Form 10"/>
          <p:cNvSpPr/>
          <p:nvPr/>
        </p:nvSpPr>
        <p:spPr>
          <a:xfrm>
            <a:off x="1346055" y="4838504"/>
            <a:ext cx="262851" cy="39563"/>
          </a:xfrm>
          <a:custGeom>
            <a:avLst/>
            <a:gdLst/>
            <a:ahLst/>
            <a:cxnLst/>
            <a:rect l="0" t="0" r="0" b="0"/>
            <a:pathLst>
              <a:path w="262851" h="39562">
                <a:moveTo>
                  <a:pt x="19781" y="39562"/>
                </a:moveTo>
                <a:cubicBezTo>
                  <a:pt x="8866" y="39562"/>
                  <a:pt x="0" y="30695"/>
                  <a:pt x="0" y="19781"/>
                </a:cubicBezTo>
                <a:cubicBezTo>
                  <a:pt x="0" y="8882"/>
                  <a:pt x="8866" y="0"/>
                  <a:pt x="19781" y="0"/>
                </a:cubicBezTo>
                <a:lnTo>
                  <a:pt x="243070" y="0"/>
                </a:lnTo>
                <a:cubicBezTo>
                  <a:pt x="253984" y="0"/>
                  <a:pt x="262851" y="8882"/>
                  <a:pt x="262851" y="19781"/>
                </a:cubicBezTo>
                <a:cubicBezTo>
                  <a:pt x="262851" y="30695"/>
                  <a:pt x="253984" y="39562"/>
                  <a:pt x="243070"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1" name="Free Form 11"/>
          <p:cNvSpPr/>
          <p:nvPr/>
        </p:nvSpPr>
        <p:spPr>
          <a:xfrm>
            <a:off x="1181966" y="4963874"/>
            <a:ext cx="146397" cy="146396"/>
          </a:xfrm>
          <a:custGeom>
            <a:avLst/>
            <a:gdLst/>
            <a:ahLst/>
            <a:cxnLst/>
            <a:rect l="0" t="0" r="0" b="0"/>
            <a:pathLst>
              <a:path w="146396" h="146396">
                <a:moveTo>
                  <a:pt x="44196" y="146396"/>
                </a:moveTo>
                <a:cubicBezTo>
                  <a:pt x="19827" y="146396"/>
                  <a:pt x="0" y="126568"/>
                  <a:pt x="0" y="102200"/>
                </a:cubicBezTo>
                <a:lnTo>
                  <a:pt x="0" y="44196"/>
                </a:lnTo>
                <a:cubicBezTo>
                  <a:pt x="0" y="19827"/>
                  <a:pt x="19827" y="0"/>
                  <a:pt x="44196" y="0"/>
                </a:cubicBezTo>
                <a:lnTo>
                  <a:pt x="102200" y="0"/>
                </a:lnTo>
                <a:cubicBezTo>
                  <a:pt x="126568" y="0"/>
                  <a:pt x="146396" y="19827"/>
                  <a:pt x="146396" y="44196"/>
                </a:cubicBezTo>
                <a:lnTo>
                  <a:pt x="146396" y="102200"/>
                </a:lnTo>
                <a:cubicBezTo>
                  <a:pt x="146396" y="126568"/>
                  <a:pt x="126568" y="146396"/>
                  <a:pt x="102200" y="146396"/>
                </a:cubicBezTo>
                <a:close/>
                <a:moveTo>
                  <a:pt x="44196" y="39562"/>
                </a:moveTo>
                <a:cubicBezTo>
                  <a:pt x="41640" y="39562"/>
                  <a:pt x="39531" y="41640"/>
                  <a:pt x="39531" y="44196"/>
                </a:cubicBezTo>
                <a:lnTo>
                  <a:pt x="39531" y="102200"/>
                </a:lnTo>
                <a:cubicBezTo>
                  <a:pt x="39531" y="104755"/>
                  <a:pt x="41640" y="106833"/>
                  <a:pt x="44196" y="106833"/>
                </a:cubicBezTo>
                <a:lnTo>
                  <a:pt x="102200" y="106833"/>
                </a:lnTo>
                <a:cubicBezTo>
                  <a:pt x="104755" y="106833"/>
                  <a:pt x="106818" y="104755"/>
                  <a:pt x="106818" y="102200"/>
                </a:cubicBezTo>
                <a:lnTo>
                  <a:pt x="106818" y="44196"/>
                </a:lnTo>
                <a:cubicBezTo>
                  <a:pt x="106818" y="41640"/>
                  <a:pt x="104755" y="39562"/>
                  <a:pt x="102200"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2" name="Free Form 12"/>
          <p:cNvSpPr/>
          <p:nvPr/>
        </p:nvSpPr>
        <p:spPr>
          <a:xfrm>
            <a:off x="1346055" y="5017294"/>
            <a:ext cx="262851" cy="39562"/>
          </a:xfrm>
          <a:custGeom>
            <a:avLst/>
            <a:gdLst/>
            <a:ahLst/>
            <a:cxnLst/>
            <a:rect l="0" t="0" r="0" b="0"/>
            <a:pathLst>
              <a:path w="262851" h="39562">
                <a:moveTo>
                  <a:pt x="19781" y="39562"/>
                </a:moveTo>
                <a:cubicBezTo>
                  <a:pt x="8866" y="39562"/>
                  <a:pt x="0" y="30680"/>
                  <a:pt x="0" y="19781"/>
                </a:cubicBezTo>
                <a:cubicBezTo>
                  <a:pt x="0" y="8866"/>
                  <a:pt x="8866" y="0"/>
                  <a:pt x="19781" y="0"/>
                </a:cubicBezTo>
                <a:lnTo>
                  <a:pt x="243070" y="0"/>
                </a:lnTo>
                <a:cubicBezTo>
                  <a:pt x="253984" y="0"/>
                  <a:pt x="262851" y="8866"/>
                  <a:pt x="262851" y="19781"/>
                </a:cubicBezTo>
                <a:cubicBezTo>
                  <a:pt x="262851" y="30680"/>
                  <a:pt x="253984" y="39562"/>
                  <a:pt x="243070"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3" name="Free Form 13"/>
          <p:cNvSpPr/>
          <p:nvPr/>
        </p:nvSpPr>
        <p:spPr>
          <a:xfrm>
            <a:off x="1181966" y="5142662"/>
            <a:ext cx="146397" cy="146381"/>
          </a:xfrm>
          <a:custGeom>
            <a:avLst/>
            <a:gdLst/>
            <a:ahLst/>
            <a:cxnLst/>
            <a:rect l="0" t="0" r="0" b="0"/>
            <a:pathLst>
              <a:path w="146396" h="146380">
                <a:moveTo>
                  <a:pt x="44196" y="146380"/>
                </a:moveTo>
                <a:cubicBezTo>
                  <a:pt x="19827" y="146380"/>
                  <a:pt x="0" y="126553"/>
                  <a:pt x="0" y="102184"/>
                </a:cubicBezTo>
                <a:lnTo>
                  <a:pt x="0" y="44196"/>
                </a:lnTo>
                <a:cubicBezTo>
                  <a:pt x="0" y="19827"/>
                  <a:pt x="19827" y="0"/>
                  <a:pt x="44196" y="0"/>
                </a:cubicBezTo>
                <a:lnTo>
                  <a:pt x="102200" y="0"/>
                </a:lnTo>
                <a:cubicBezTo>
                  <a:pt x="126568" y="0"/>
                  <a:pt x="146396" y="19827"/>
                  <a:pt x="146396" y="44196"/>
                </a:cubicBezTo>
                <a:lnTo>
                  <a:pt x="146396" y="102184"/>
                </a:lnTo>
                <a:cubicBezTo>
                  <a:pt x="146396" y="126553"/>
                  <a:pt x="126568" y="146380"/>
                  <a:pt x="102200" y="146380"/>
                </a:cubicBezTo>
                <a:close/>
                <a:moveTo>
                  <a:pt x="44196" y="39562"/>
                </a:moveTo>
                <a:cubicBezTo>
                  <a:pt x="41640" y="39562"/>
                  <a:pt x="39531" y="41640"/>
                  <a:pt x="39531" y="44196"/>
                </a:cubicBezTo>
                <a:lnTo>
                  <a:pt x="39531" y="102184"/>
                </a:lnTo>
                <a:cubicBezTo>
                  <a:pt x="39531" y="104740"/>
                  <a:pt x="41640" y="106833"/>
                  <a:pt x="44196" y="106833"/>
                </a:cubicBezTo>
                <a:lnTo>
                  <a:pt x="102200" y="106833"/>
                </a:lnTo>
                <a:cubicBezTo>
                  <a:pt x="104755" y="106833"/>
                  <a:pt x="106818" y="104740"/>
                  <a:pt x="106818" y="102184"/>
                </a:cubicBezTo>
                <a:lnTo>
                  <a:pt x="106818" y="44196"/>
                </a:lnTo>
                <a:cubicBezTo>
                  <a:pt x="106818" y="41640"/>
                  <a:pt x="104755" y="39562"/>
                  <a:pt x="102200" y="39562"/>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4" name="Free Form 14"/>
          <p:cNvSpPr/>
          <p:nvPr/>
        </p:nvSpPr>
        <p:spPr>
          <a:xfrm>
            <a:off x="1346055" y="5196084"/>
            <a:ext cx="262851" cy="39547"/>
          </a:xfrm>
          <a:custGeom>
            <a:avLst/>
            <a:gdLst/>
            <a:ahLst/>
            <a:cxnLst/>
            <a:rect l="0" t="0" r="0" b="0"/>
            <a:pathLst>
              <a:path w="262851" h="39547">
                <a:moveTo>
                  <a:pt x="19781" y="39547"/>
                </a:moveTo>
                <a:cubicBezTo>
                  <a:pt x="8866" y="39547"/>
                  <a:pt x="0" y="30680"/>
                  <a:pt x="0" y="19765"/>
                </a:cubicBezTo>
                <a:cubicBezTo>
                  <a:pt x="0" y="8866"/>
                  <a:pt x="8866" y="0"/>
                  <a:pt x="19781" y="0"/>
                </a:cubicBezTo>
                <a:lnTo>
                  <a:pt x="243070" y="0"/>
                </a:lnTo>
                <a:cubicBezTo>
                  <a:pt x="253984" y="0"/>
                  <a:pt x="262851" y="8866"/>
                  <a:pt x="262851" y="19765"/>
                </a:cubicBezTo>
                <a:cubicBezTo>
                  <a:pt x="262851" y="30680"/>
                  <a:pt x="253984" y="39547"/>
                  <a:pt x="243070" y="39547"/>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15" name="Rectangle 15"/>
          <p:cNvSpPr/>
          <p:nvPr/>
        </p:nvSpPr>
        <p:spPr>
          <a:xfrm>
            <a:off x="997234" y="5607134"/>
            <a:ext cx="796406" cy="63978"/>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3" name="Rectangle 33"/>
          <p:cNvSpPr/>
          <p:nvPr/>
        </p:nvSpPr>
        <p:spPr>
          <a:xfrm>
            <a:off x="997234" y="1867192"/>
            <a:ext cx="796406" cy="63977"/>
          </a:xfrm>
          <a:prstGeom prst="rect">
            <a:avLst/>
          </a:pr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4" name="Free Form 34"/>
          <p:cNvSpPr/>
          <p:nvPr/>
        </p:nvSpPr>
        <p:spPr>
          <a:xfrm>
            <a:off x="1002268" y="892386"/>
            <a:ext cx="479952" cy="864293"/>
          </a:xfrm>
          <a:custGeom>
            <a:avLst/>
            <a:gdLst/>
            <a:ahLst/>
            <a:cxnLst/>
            <a:rect l="0" t="0" r="0" b="0"/>
            <a:pathLst>
              <a:path w="479952" h="864292">
                <a:moveTo>
                  <a:pt x="340036" y="581721"/>
                </a:moveTo>
                <a:cubicBezTo>
                  <a:pt x="335741" y="577411"/>
                  <a:pt x="330215" y="575025"/>
                  <a:pt x="324488" y="575025"/>
                </a:cubicBezTo>
                <a:cubicBezTo>
                  <a:pt x="318793" y="575025"/>
                  <a:pt x="313297" y="577395"/>
                  <a:pt x="308971" y="581736"/>
                </a:cubicBezTo>
                <a:cubicBezTo>
                  <a:pt x="304630" y="586047"/>
                  <a:pt x="302275" y="591558"/>
                  <a:pt x="302275" y="597269"/>
                </a:cubicBezTo>
                <a:cubicBezTo>
                  <a:pt x="302275" y="603427"/>
                  <a:pt x="304969" y="610261"/>
                  <a:pt x="309510" y="614818"/>
                </a:cubicBezTo>
                <a:lnTo>
                  <a:pt x="383632" y="693712"/>
                </a:lnTo>
                <a:lnTo>
                  <a:pt x="230570" y="693712"/>
                </a:lnTo>
                <a:lnTo>
                  <a:pt x="213806" y="693712"/>
                </a:lnTo>
                <a:lnTo>
                  <a:pt x="208772" y="693712"/>
                </a:lnTo>
                <a:lnTo>
                  <a:pt x="160959" y="693712"/>
                </a:lnTo>
                <a:lnTo>
                  <a:pt x="160959" y="645914"/>
                </a:lnTo>
                <a:lnTo>
                  <a:pt x="160959" y="592620"/>
                </a:lnTo>
                <a:lnTo>
                  <a:pt x="160959" y="253492"/>
                </a:lnTo>
                <a:lnTo>
                  <a:pt x="176091" y="247026"/>
                </a:lnTo>
                <a:cubicBezTo>
                  <a:pt x="215330" y="230200"/>
                  <a:pt x="257556" y="185681"/>
                  <a:pt x="257556" y="127661"/>
                </a:cubicBezTo>
                <a:cubicBezTo>
                  <a:pt x="257556" y="57265"/>
                  <a:pt x="199951" y="0"/>
                  <a:pt x="129155" y="0"/>
                </a:cubicBezTo>
                <a:cubicBezTo>
                  <a:pt x="57958" y="0"/>
                  <a:pt x="0" y="57604"/>
                  <a:pt x="0" y="128400"/>
                </a:cubicBezTo>
                <a:cubicBezTo>
                  <a:pt x="0" y="182618"/>
                  <a:pt x="33697" y="231278"/>
                  <a:pt x="83835" y="249443"/>
                </a:cubicBezTo>
                <a:lnTo>
                  <a:pt x="100276" y="255400"/>
                </a:lnTo>
                <a:lnTo>
                  <a:pt x="100276" y="745220"/>
                </a:lnTo>
                <a:cubicBezTo>
                  <a:pt x="100691" y="746067"/>
                  <a:pt x="101738" y="747191"/>
                  <a:pt x="102554" y="747776"/>
                </a:cubicBezTo>
                <a:lnTo>
                  <a:pt x="383955" y="747776"/>
                </a:lnTo>
                <a:lnTo>
                  <a:pt x="311819" y="824499"/>
                </a:lnTo>
                <a:cubicBezTo>
                  <a:pt x="307278" y="829056"/>
                  <a:pt x="304599" y="835890"/>
                  <a:pt x="304599" y="842048"/>
                </a:cubicBezTo>
                <a:cubicBezTo>
                  <a:pt x="304599" y="847759"/>
                  <a:pt x="306985" y="853270"/>
                  <a:pt x="311296" y="857596"/>
                </a:cubicBezTo>
                <a:cubicBezTo>
                  <a:pt x="315606" y="861922"/>
                  <a:pt x="321148" y="864292"/>
                  <a:pt x="326844" y="864292"/>
                </a:cubicBezTo>
                <a:cubicBezTo>
                  <a:pt x="332555" y="864292"/>
                  <a:pt x="338050" y="861906"/>
                  <a:pt x="342392" y="857596"/>
                </a:cubicBezTo>
                <a:cubicBezTo>
                  <a:pt x="376812" y="823391"/>
                  <a:pt x="479952" y="719666"/>
                  <a:pt x="479952" y="719666"/>
                </a:cubicBezTo>
                <a:lnTo>
                  <a:pt x="445546" y="686969"/>
                </a:lnTo>
                <a:cubicBezTo>
                  <a:pt x="427243" y="668481"/>
                  <a:pt x="374472" y="615926"/>
                  <a:pt x="340036" y="581721"/>
                </a:cubicBezTo>
                <a:close/>
                <a:moveTo>
                  <a:pt x="44503" y="128400"/>
                </a:moveTo>
                <a:cubicBezTo>
                  <a:pt x="44503" y="81726"/>
                  <a:pt x="82480" y="43734"/>
                  <a:pt x="129155" y="43734"/>
                </a:cubicBezTo>
                <a:cubicBezTo>
                  <a:pt x="175814" y="43734"/>
                  <a:pt x="213806" y="81726"/>
                  <a:pt x="213806" y="128400"/>
                </a:cubicBezTo>
                <a:cubicBezTo>
                  <a:pt x="213806" y="175075"/>
                  <a:pt x="175814" y="213052"/>
                  <a:pt x="129155" y="213052"/>
                </a:cubicBezTo>
                <a:cubicBezTo>
                  <a:pt x="82480" y="213052"/>
                  <a:pt x="44503" y="175075"/>
                  <a:pt x="44503" y="128400"/>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5" name="Free Form 35"/>
          <p:cNvSpPr/>
          <p:nvPr/>
        </p:nvSpPr>
        <p:spPr>
          <a:xfrm>
            <a:off x="1308635" y="857748"/>
            <a:ext cx="479937" cy="864293"/>
          </a:xfrm>
          <a:custGeom>
            <a:avLst/>
            <a:gdLst/>
            <a:ahLst/>
            <a:cxnLst/>
            <a:rect l="0" t="0" r="0" b="0"/>
            <a:pathLst>
              <a:path w="479936" h="864292">
                <a:moveTo>
                  <a:pt x="396101" y="614864"/>
                </a:moveTo>
                <a:lnTo>
                  <a:pt x="379676" y="608907"/>
                </a:lnTo>
                <a:lnTo>
                  <a:pt x="379676" y="119087"/>
                </a:lnTo>
                <a:cubicBezTo>
                  <a:pt x="379245" y="118240"/>
                  <a:pt x="378213" y="117101"/>
                  <a:pt x="377413" y="116532"/>
                </a:cubicBezTo>
                <a:lnTo>
                  <a:pt x="95981" y="116532"/>
                </a:lnTo>
                <a:lnTo>
                  <a:pt x="168117" y="39808"/>
                </a:lnTo>
                <a:cubicBezTo>
                  <a:pt x="172673" y="35236"/>
                  <a:pt x="175352" y="28417"/>
                  <a:pt x="175352" y="22244"/>
                </a:cubicBezTo>
                <a:cubicBezTo>
                  <a:pt x="175352" y="16548"/>
                  <a:pt x="172950" y="11022"/>
                  <a:pt x="168656" y="6711"/>
                </a:cubicBezTo>
                <a:cubicBezTo>
                  <a:pt x="164330" y="2386"/>
                  <a:pt x="158788" y="0"/>
                  <a:pt x="153092" y="0"/>
                </a:cubicBezTo>
                <a:cubicBezTo>
                  <a:pt x="147412" y="0"/>
                  <a:pt x="141901" y="2401"/>
                  <a:pt x="137544" y="6711"/>
                </a:cubicBezTo>
                <a:cubicBezTo>
                  <a:pt x="103154" y="40901"/>
                  <a:pt x="0" y="144641"/>
                  <a:pt x="0" y="144641"/>
                </a:cubicBezTo>
                <a:lnTo>
                  <a:pt x="34405" y="177338"/>
                </a:lnTo>
                <a:cubicBezTo>
                  <a:pt x="52708" y="195826"/>
                  <a:pt x="105463" y="248381"/>
                  <a:pt x="139915" y="282571"/>
                </a:cubicBezTo>
                <a:cubicBezTo>
                  <a:pt x="144225" y="286896"/>
                  <a:pt x="149721" y="289282"/>
                  <a:pt x="155448" y="289282"/>
                </a:cubicBezTo>
                <a:cubicBezTo>
                  <a:pt x="161143" y="289282"/>
                  <a:pt x="166670" y="286896"/>
                  <a:pt x="170980" y="282571"/>
                </a:cubicBezTo>
                <a:cubicBezTo>
                  <a:pt x="175306" y="278260"/>
                  <a:pt x="177692" y="272749"/>
                  <a:pt x="177692" y="267038"/>
                </a:cubicBezTo>
                <a:cubicBezTo>
                  <a:pt x="177692" y="260881"/>
                  <a:pt x="174998" y="254046"/>
                  <a:pt x="170426" y="249474"/>
                </a:cubicBezTo>
                <a:lnTo>
                  <a:pt x="96304" y="170595"/>
                </a:lnTo>
                <a:lnTo>
                  <a:pt x="249397" y="170595"/>
                </a:lnTo>
                <a:lnTo>
                  <a:pt x="266145" y="170595"/>
                </a:lnTo>
                <a:lnTo>
                  <a:pt x="271179" y="170595"/>
                </a:lnTo>
                <a:lnTo>
                  <a:pt x="318993" y="170595"/>
                </a:lnTo>
                <a:lnTo>
                  <a:pt x="318993" y="218393"/>
                </a:lnTo>
                <a:lnTo>
                  <a:pt x="318993" y="271687"/>
                </a:lnTo>
                <a:lnTo>
                  <a:pt x="318993" y="610816"/>
                </a:lnTo>
                <a:lnTo>
                  <a:pt x="303845" y="617281"/>
                </a:lnTo>
                <a:cubicBezTo>
                  <a:pt x="264606" y="634107"/>
                  <a:pt x="222396" y="678626"/>
                  <a:pt x="222396" y="736646"/>
                </a:cubicBezTo>
                <a:cubicBezTo>
                  <a:pt x="222396" y="807027"/>
                  <a:pt x="279984" y="864292"/>
                  <a:pt x="350812" y="864292"/>
                </a:cubicBezTo>
                <a:cubicBezTo>
                  <a:pt x="422009" y="864292"/>
                  <a:pt x="479936" y="806704"/>
                  <a:pt x="479936" y="735907"/>
                </a:cubicBezTo>
                <a:cubicBezTo>
                  <a:pt x="479936" y="681674"/>
                  <a:pt x="446239" y="633029"/>
                  <a:pt x="396101" y="614864"/>
                </a:cubicBezTo>
                <a:close/>
                <a:moveTo>
                  <a:pt x="350812" y="820558"/>
                </a:moveTo>
                <a:cubicBezTo>
                  <a:pt x="304138" y="820558"/>
                  <a:pt x="266145" y="782581"/>
                  <a:pt x="266145" y="735907"/>
                </a:cubicBezTo>
                <a:cubicBezTo>
                  <a:pt x="266145" y="689232"/>
                  <a:pt x="304138" y="651240"/>
                  <a:pt x="350812" y="651240"/>
                </a:cubicBezTo>
                <a:cubicBezTo>
                  <a:pt x="397471" y="651240"/>
                  <a:pt x="435463" y="689232"/>
                  <a:pt x="435463" y="735907"/>
                </a:cubicBezTo>
                <a:cubicBezTo>
                  <a:pt x="435463" y="782581"/>
                  <a:pt x="397471" y="820558"/>
                  <a:pt x="350812" y="820558"/>
                </a:cubicBez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36" name="TextBox 36"/>
          <p:cNvSpPr txBox="1"/>
          <p:nvPr/>
        </p:nvSpPr>
        <p:spPr>
          <a:xfrm>
            <a:off x="8933551" y="246303"/>
            <a:ext cx="340563"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6. </a:t>
            </a:r>
          </a:p>
        </p:txBody>
      </p:sp>
      <p:sp>
        <p:nvSpPr>
          <p:cNvPr id="37" name="TextBox 37"/>
          <p:cNvSpPr txBox="1"/>
          <p:nvPr/>
        </p:nvSpPr>
        <p:spPr>
          <a:xfrm>
            <a:off x="3140551" y="869149"/>
            <a:ext cx="5349086" cy="9501501"/>
          </a:xfrm>
          <a:prstGeom prst="rect">
            <a:avLst/>
          </a:prstGeom>
          <a:noFill/>
          <a:ln>
            <a:noFill/>
          </a:ln>
        </p:spPr>
        <p:txBody>
          <a:bodyPr wrap="square" lIns="0" tIns="0" rIns="0" bIns="0" anchor="t"/>
          <a:lstStyle/>
          <a:p>
            <a:pPr>
              <a:lnSpc>
                <a:spcPts val="1454"/>
              </a:lnSpc>
              <a:spcAft>
                <a:spcPts val="1300"/>
              </a:spcAft>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Suite du GTPI…</a:t>
            </a: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 formulaire Vérification de l’inscription a été élaboré cette année afin de mieux simplifier la façon dont les régulateurs communiquent l’information sur les candidats à la mobilité de la main-d’œuvre. Il s’agit d’un dictionnaire de données pour l’élaboration d’une liste de définitions pour créer une langue commune à toute les juridictions. </a:t>
            </a:r>
            <a:endParaRPr lang="en-CA" sz="1200" dirty="0">
              <a:latin typeface="Helvetica NeueLTPro-Lt" charset="77"/>
              <a:ea typeface="Calibri" panose="020F0502020204030204" pitchFamily="34" charset="0"/>
              <a:cs typeface="Times New Roman" panose="02020603050405020304" pitchFamily="18" charset="0"/>
            </a:endParaRPr>
          </a:p>
          <a:p>
            <a:pPr>
              <a:lnSpc>
                <a:spcPct val="115000"/>
              </a:lnSpc>
            </a:pPr>
            <a:endParaRPr lang="en-CA"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 GTPI a également développé un cadre d’examen de la jurisprudence. L’objectif d’un examen de la jurisprudence est d’évaluer les connaissances et la capacité d’un demandeur à appliquer les lois, règlements, règlements administratifs et normes de pratique respectifs qui guident la pratique paramédicale dans la province du demandeur. Au cours du travail réalisé dans le cadre du projet SEEP, il a été déterminé que la pratique d’essayer la jurisprudence variait largement dans l’ensemble des juridictions</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À </a:t>
            </a:r>
            <a:r>
              <a:rPr lang="fr-CA" sz="1200" b="0" i="0" strike="noStrike" cap="none" spc="0" baseline="0" dirty="0">
                <a:solidFill>
                  <a:srgbClr val="000000"/>
                </a:solidFill>
                <a:effectLst/>
                <a:latin typeface="Helvetica NeueLTPro-Lt" charset="77"/>
                <a:ea typeface="Helvetica NeueLTPro-Lt" charset="77"/>
                <a:cs typeface="Helvetica NeueLTPro-Lt" charset="77"/>
              </a:rPr>
              <a:t>l’heure actuelle, cinq provinces utilisent chacune son propre examen de jurisprudence pour l’agrément paramédical, alors que quatre autres provinces utilisent chacune son propre formulaire de déclaration de compréhension que les candidats doivent signer pour confirmer leur compréhension du cadre législatif et des protocoles pour leur champ de compétence.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en-CA" sz="1200" dirty="0">
                <a:latin typeface="Helvetica NeueLTPro-Lt" charset="77"/>
                <a:ea typeface="Calibri" panose="020F0502020204030204" pitchFamily="34" charset="0"/>
                <a:cs typeface="Times New Roman" panose="02020603050405020304" pitchFamily="18" charset="0"/>
              </a:rPr>
              <a:t>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 document du cadre provisoire contient les éléments recommandés pour un processus d’examen de jurisprudence plus normalisé parmi les juridictions.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en-CA" sz="1200" dirty="0">
                <a:latin typeface="Helvetica NeueLTPro-Lt" charset="77"/>
                <a:ea typeface="Calibri" panose="020F0502020204030204" pitchFamily="34" charset="0"/>
                <a:cs typeface="Times New Roman" panose="02020603050405020304" pitchFamily="18" charset="0"/>
              </a:rPr>
              <a:t>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 GTPI a également été invité à aider à l’élaboration d’une ébauche de définition du cours en pratique</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Le </a:t>
            </a:r>
            <a:r>
              <a:rPr lang="fr-CA" sz="1200" b="0" i="0" strike="noStrike" cap="none" spc="0" baseline="0" dirty="0">
                <a:solidFill>
                  <a:srgbClr val="000000"/>
                </a:solidFill>
                <a:effectLst/>
                <a:latin typeface="Helvetica NeueLTPro-Lt" charset="77"/>
                <a:ea typeface="Helvetica NeueLTPro-Lt" charset="77"/>
                <a:cs typeface="Helvetica NeueLTPro-Lt" charset="77"/>
              </a:rPr>
              <a:t>GTPI a examiné les différentes définitions utilisées dans l’ensemble des juridictions et, après une longue discussion, a élaboré une définition proposée pour le comité consultatif du SEEP. Cette définition servira à améliorer les processus à l’échelle canadienne et à élaborer des approches cohérentes pour examiner les candidats.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en-CA" sz="1200" dirty="0">
                <a:latin typeface="Helvetica NeueLTPro-Lt" charset="77"/>
                <a:ea typeface="Calibri" panose="020F0502020204030204" pitchFamily="34" charset="0"/>
                <a:cs typeface="Times New Roman" panose="02020603050405020304" pitchFamily="18" charset="0"/>
              </a:rPr>
              <a:t>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 GTPI a continué de mener des analyses du milieu environnemental, à la demande des juridictions. Voici la liste des sondages effectués par le GTPI en 2019 :</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Exigences d’admissibilité à la pratique</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Protocoles d’enquête</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Transferts interprovinciaux</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Crédits de formation médicale continue</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Processus pour les candidats certifiés en provenance d’hôpitaux hors de l’Ontario </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Permis de répondant médical d’urgence (RMU)</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Assurance responsabilité civile</a:t>
            </a:r>
            <a:endParaRPr lang="en-US" sz="1200" dirty="0">
              <a:latin typeface="Helvetica NeueLTPro-Lt" charset="77"/>
              <a:ea typeface="Calibri" panose="020F0502020204030204" pitchFamily="34" charset="0"/>
              <a:cs typeface="Times New Roman" panose="02020603050405020304" pitchFamily="18" charset="0"/>
            </a:endParaRPr>
          </a:p>
          <a:p>
            <a:pPr marL="342900" marR="0" lvl="0" indent="-342900">
              <a:lnSpc>
                <a:spcPct val="115000"/>
              </a:lnSpc>
              <a:spcBef>
                <a:spcPct val="0"/>
              </a:spcBef>
              <a:spcAft>
                <a:spcPct val="0"/>
              </a:spcAft>
              <a:buFont typeface="Symbol" panose="05050102010706020507" pitchFamily="18" charset="2"/>
              <a:buChar char=""/>
            </a:pPr>
            <a:r>
              <a:rPr lang="fr-CA" sz="1200" b="0" i="0" strike="noStrike" cap="none" spc="0" baseline="0" dirty="0">
                <a:solidFill>
                  <a:srgbClr val="000000"/>
                </a:solidFill>
                <a:effectLst/>
                <a:latin typeface="Helvetica NeueLTPro-Lt" charset="77"/>
                <a:ea typeface="Helvetica NeueLTPro-Lt" charset="77"/>
                <a:cs typeface="Helvetica NeueLTPro-Lt" charset="77"/>
              </a:rPr>
              <a:t>Réinscription</a:t>
            </a:r>
            <a:endParaRPr lang="en-US" sz="1200" dirty="0">
              <a:latin typeface="Helvetica NeueLTPro-Lt" charset="77"/>
              <a:ea typeface="Calibri" panose="020F0502020204030204" pitchFamily="34" charset="0"/>
              <a:cs typeface="Times New Roman" panose="02020603050405020304" pitchFamily="18" charset="0"/>
            </a:endParaRPr>
          </a:p>
          <a:p>
            <a:pPr marL="457200" marR="0">
              <a:lnSpc>
                <a:spcPct val="115000"/>
              </a:lnSpc>
              <a:spcBef>
                <a:spcPct val="0"/>
              </a:spcBef>
              <a:spcAft>
                <a:spcPct val="0"/>
              </a:spcAft>
            </a:pPr>
            <a:r>
              <a:rPr lang="en-CA" sz="1200" dirty="0">
                <a:latin typeface="Helvetica NeueLTPro-Lt" charset="77"/>
                <a:ea typeface="Calibri" panose="020F0502020204030204" pitchFamily="34" charset="0"/>
                <a:cs typeface="Times New Roman" panose="02020603050405020304" pitchFamily="18" charset="0"/>
              </a:rPr>
              <a:t> </a:t>
            </a:r>
            <a:endParaRPr lang="en-US" sz="1200" dirty="0">
              <a:latin typeface="Helvetica NeueLTPro-Lt" charset="77"/>
              <a:ea typeface="Calibri" panose="020F0502020204030204" pitchFamily="34" charset="0"/>
              <a:cs typeface="Times New Roman" panose="02020603050405020304" pitchFamily="18" charset="0"/>
            </a:endParaRPr>
          </a:p>
          <a:p>
            <a:pPr>
              <a:lnSpc>
                <a:spcPct val="115000"/>
              </a:lnSpc>
            </a:pPr>
            <a:r>
              <a:rPr lang="fr-CA" sz="1200" b="0" i="0" strike="noStrike" cap="none" spc="0" baseline="0" dirty="0">
                <a:solidFill>
                  <a:srgbClr val="000000"/>
                </a:solidFill>
                <a:effectLst/>
                <a:latin typeface="Helvetica NeueLTPro-Lt" charset="77"/>
                <a:ea typeface="Helvetica NeueLTPro-Lt" charset="77"/>
                <a:cs typeface="Helvetica NeueLTPro-Lt" charset="77"/>
              </a:rPr>
              <a:t>Les sondages ont continué d’être un livrable intégral pour le GTPI afin de démontrer la valeur directe du partage d’information</a:t>
            </a:r>
            <a:r>
              <a:rPr lang="fr-CA" sz="1200" b="0" i="0" strike="noStrike" cap="none" spc="0" baseline="0" dirty="0" smtClean="0">
                <a:solidFill>
                  <a:srgbClr val="000000"/>
                </a:solidFill>
                <a:effectLst/>
                <a:latin typeface="Helvetica NeueLTPro-Lt" charset="77"/>
                <a:ea typeface="Helvetica NeueLTPro-Lt" charset="77"/>
                <a:cs typeface="Helvetica NeueLTPro-Lt" charset="77"/>
              </a:rPr>
              <a:t>. Il </a:t>
            </a:r>
            <a:r>
              <a:rPr lang="fr-CA" sz="1200" b="0" i="0" strike="noStrike" cap="none" spc="0" baseline="0" dirty="0">
                <a:solidFill>
                  <a:srgbClr val="000000"/>
                </a:solidFill>
                <a:effectLst/>
                <a:latin typeface="Helvetica NeueLTPro-Lt" charset="77"/>
                <a:ea typeface="Helvetica NeueLTPro-Lt" charset="77"/>
                <a:cs typeface="Helvetica NeueLTPro-Lt" charset="77"/>
              </a:rPr>
              <a:t>a été noté que le GTPI élaborera une liste exhaustive de tous les sondages déjà remplis pour l’affichage sur le nouveau site Web de l’OCRP. Le travail a commencé dans le cadre de ce projet et tous les sondages remplis ont été déplacés vers un emplacement central. </a:t>
            </a:r>
            <a:endParaRPr lang="en-US" sz="1200" dirty="0">
              <a:latin typeface="Helvetica NeueLTPro-Lt" charset="77"/>
              <a:ea typeface="Calibri" panose="020F0502020204030204" pitchFamily="34" charset="0"/>
              <a:cs typeface="Times New Roman" panose="02020603050405020304" pitchFamily="18" charset="0"/>
            </a:endParaRPr>
          </a:p>
          <a:p>
            <a:pPr>
              <a:lnSpc>
                <a:spcPts val="1454"/>
              </a:lnSpc>
              <a:spcAft>
                <a:spcPts val="1300"/>
              </a:spcAft>
              <a:defRPr lang="en-US"/>
            </a:pPr>
            <a:endParaRPr sz="1517" b="1" dirty="0">
              <a:solidFill>
                <a:srgbClr val="C00000"/>
              </a:solidFill>
              <a:latin typeface="Helvetica NeueLTPro-Hv" charset="77"/>
              <a:ea typeface="Helvetica NeueLTPro-Hv" charset="77"/>
              <a:cs typeface="Helvetica NeueLTPro-Hv" charset="77"/>
            </a:endParaRPr>
          </a:p>
        </p:txBody>
      </p:sp>
      <p:sp>
        <p:nvSpPr>
          <p:cNvPr id="38" name="TextBox 38"/>
          <p:cNvSpPr txBox="1"/>
          <p:nvPr/>
        </p:nvSpPr>
        <p:spPr>
          <a:xfrm>
            <a:off x="7726644" y="11528467"/>
            <a:ext cx="813761" cy="184727"/>
          </a:xfrm>
          <a:prstGeom prst="rect">
            <a:avLst/>
          </a:prstGeom>
          <a:noFill/>
          <a:ln>
            <a:noFill/>
          </a:ln>
        </p:spPr>
        <p:txBody>
          <a:bodyPr wrap="square" lIns="0" tIns="0" rIns="0" bIns="0" anchor="t"/>
          <a:lstStyle/>
          <a:p>
            <a:pPr>
              <a:lnSpc>
                <a:spcPts val="1454"/>
              </a:lnSpc>
              <a:defRPr lang="en-US"/>
            </a:pPr>
            <a:r>
              <a:rPr lang="fr-CA" sz="1517" b="1" i="0" strike="noStrike" cap="none" spc="0" baseline="0" dirty="0">
                <a:solidFill>
                  <a:srgbClr val="C00000"/>
                </a:solidFill>
                <a:effectLst/>
                <a:latin typeface="Helvetica NeueLTPro-Hv" charset="77"/>
                <a:ea typeface="Helvetica NeueLTPro-Hv" charset="77"/>
                <a:cs typeface="Helvetica NeueLTPro-Hv" charset="77"/>
              </a:rPr>
              <a:t>copr.ca </a:t>
            </a:r>
          </a:p>
        </p:txBody>
      </p:sp>
      <p:pic>
        <p:nvPicPr>
          <p:cNvPr id="39" name="Picture 38">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9D79050B-01EA-EC44-B8F9-3D63E8B9F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4746"/>
            <a:ext cx="9410700" cy="738747"/>
          </a:xfrm>
          <a:prstGeom prst="rect">
            <a:avLst/>
          </a:prstGeom>
        </p:spPr>
      </p:pic>
      <p:sp>
        <p:nvSpPr>
          <p:cNvPr id="40" name="Rectangle 39">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73CEA25C-A4C8-3D40-A471-EEECA5276D90}"/>
              </a:ext>
            </a:extLst>
          </p:cNvPr>
          <p:cNvSpPr/>
          <p:nvPr/>
        </p:nvSpPr>
        <p:spPr>
          <a:xfrm>
            <a:off x="562841" y="11664573"/>
            <a:ext cx="3756921" cy="305105"/>
          </a:xfrm>
          <a:prstGeom prst="rect">
            <a:avLst/>
          </a:prstGeom>
        </p:spPr>
        <p:txBody>
          <a:bodyPr wrap="none">
            <a:spAutoFit/>
          </a:bodyPr>
          <a:lstStyle/>
          <a:p>
            <a:pPr algn="ctr"/>
            <a:r>
              <a:rPr lang="fr-CA" sz="1400" b="0" i="1" strike="noStrike" cap="none" spc="300" baseline="0" dirty="0">
                <a:solidFill>
                  <a:srgbClr val="FFFFFF"/>
                </a:solidFill>
                <a:effectLst/>
                <a:latin typeface="Helvetica Neue LT Pro 46 Light"/>
                <a:ea typeface="Helvetica Neue LT Pro 46 Light"/>
                <a:cs typeface="Helvetica Neue LT Pro 46 Light"/>
              </a:rPr>
              <a:t>2019 / 2020   </a:t>
            </a:r>
            <a:r>
              <a:rPr lang="fr-CA" sz="1200" b="1" i="0" strike="noStrike" cap="none" spc="300" baseline="0" dirty="0">
                <a:solidFill>
                  <a:srgbClr val="FFFFFF"/>
                </a:solidFill>
                <a:effectLst/>
                <a:latin typeface="Helvetica Neue LT Pro 85 Heavy"/>
                <a:ea typeface="Helvetica Neue LT Pro 85 Heavy"/>
                <a:cs typeface="Helvetica Neue LT Pro 85 Heavy"/>
              </a:rPr>
              <a:t>RAPPORT ANNUEL</a:t>
            </a:r>
          </a:p>
        </p:txBody>
      </p:sp>
      <p:cxnSp>
        <p:nvCxnSpPr>
          <p:cNvPr id="41" name="Straight Connector 40">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1CAC1BD4-D8FD-3540-A5EE-19D22EB9E2F5}"/>
              </a:ext>
            </a:extLst>
          </p:cNvPr>
          <p:cNvCxnSpPr/>
          <p:nvPr/>
        </p:nvCxnSpPr>
        <p:spPr>
          <a:xfrm flipH="1">
            <a:off x="2185070" y="11664573"/>
            <a:ext cx="0" cy="310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Free Form 3">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594DE412-0A1F-434A-BFF5-E1BE77743C46}"/>
              </a:ext>
            </a:extLst>
          </p:cNvPr>
          <p:cNvSpPr/>
          <p:nvPr/>
        </p:nvSpPr>
        <p:spPr>
          <a:xfrm>
            <a:off x="8359771" y="-5924"/>
            <a:ext cx="1050929" cy="733644"/>
          </a:xfrm>
          <a:custGeom>
            <a:avLst/>
            <a:gdLst/>
            <a:ahLst/>
            <a:cxnLst/>
            <a:rect l="0" t="0" r="0" b="0"/>
            <a:pathLst>
              <a:path w="1050928" h="733644">
                <a:moveTo>
                  <a:pt x="345655" y="0"/>
                </a:moveTo>
                <a:cubicBezTo>
                  <a:pt x="319608" y="46197"/>
                  <a:pt x="294393" y="90885"/>
                  <a:pt x="268870" y="136144"/>
                </a:cubicBezTo>
                <a:cubicBezTo>
                  <a:pt x="266253" y="134265"/>
                  <a:pt x="264160" y="132757"/>
                  <a:pt x="262035" y="131248"/>
                </a:cubicBezTo>
                <a:cubicBezTo>
                  <a:pt x="246487" y="120149"/>
                  <a:pt x="209634" y="93548"/>
                  <a:pt x="204985" y="94426"/>
                </a:cubicBezTo>
                <a:cubicBezTo>
                  <a:pt x="204816" y="96581"/>
                  <a:pt x="246764" y="293978"/>
                  <a:pt x="248134" y="299827"/>
                </a:cubicBezTo>
                <a:cubicBezTo>
                  <a:pt x="245656" y="298780"/>
                  <a:pt x="244070" y="297349"/>
                  <a:pt x="242762" y="295717"/>
                </a:cubicBezTo>
                <a:cubicBezTo>
                  <a:pt x="233372" y="283987"/>
                  <a:pt x="224166" y="272072"/>
                  <a:pt x="214576" y="260480"/>
                </a:cubicBezTo>
                <a:cubicBezTo>
                  <a:pt x="198320" y="240792"/>
                  <a:pt x="182017" y="221072"/>
                  <a:pt x="162883" y="203938"/>
                </a:cubicBezTo>
                <a:cubicBezTo>
                  <a:pt x="158942" y="200413"/>
                  <a:pt x="154832" y="197288"/>
                  <a:pt x="148951" y="195764"/>
                </a:cubicBezTo>
                <a:cubicBezTo>
                  <a:pt x="147489" y="197842"/>
                  <a:pt x="145734" y="199797"/>
                  <a:pt x="144595" y="202045"/>
                </a:cubicBezTo>
                <a:cubicBezTo>
                  <a:pt x="138576" y="214191"/>
                  <a:pt x="132711" y="226414"/>
                  <a:pt x="126769" y="238606"/>
                </a:cubicBezTo>
                <a:cubicBezTo>
                  <a:pt x="125044" y="242177"/>
                  <a:pt x="123351" y="245748"/>
                  <a:pt x="121535" y="249504"/>
                </a:cubicBezTo>
                <a:cubicBezTo>
                  <a:pt x="86483" y="242639"/>
                  <a:pt x="52108" y="235927"/>
                  <a:pt x="16209" y="228907"/>
                </a:cubicBezTo>
                <a:cubicBezTo>
                  <a:pt x="29125" y="261681"/>
                  <a:pt x="41440" y="292962"/>
                  <a:pt x="53878" y="324473"/>
                </a:cubicBezTo>
                <a:cubicBezTo>
                  <a:pt x="35790" y="335972"/>
                  <a:pt x="17025" y="345147"/>
                  <a:pt x="0" y="358940"/>
                </a:cubicBezTo>
                <a:cubicBezTo>
                  <a:pt x="2986" y="361926"/>
                  <a:pt x="5003" y="364651"/>
                  <a:pt x="7650" y="366406"/>
                </a:cubicBezTo>
                <a:cubicBezTo>
                  <a:pt x="20181" y="374719"/>
                  <a:pt x="32496" y="383524"/>
                  <a:pt x="45673" y="390744"/>
                </a:cubicBezTo>
                <a:cubicBezTo>
                  <a:pt x="83619" y="411587"/>
                  <a:pt x="121935" y="431753"/>
                  <a:pt x="160066" y="452196"/>
                </a:cubicBezTo>
                <a:cubicBezTo>
                  <a:pt x="161898" y="453182"/>
                  <a:pt x="163668" y="454305"/>
                  <a:pt x="166747" y="456122"/>
                </a:cubicBezTo>
                <a:cubicBezTo>
                  <a:pt x="123536" y="479875"/>
                  <a:pt x="80756" y="501811"/>
                  <a:pt x="38100" y="525148"/>
                </a:cubicBezTo>
                <a:cubicBezTo>
                  <a:pt x="47536" y="540219"/>
                  <a:pt x="56480" y="554535"/>
                  <a:pt x="65439" y="568852"/>
                </a:cubicBezTo>
                <a:cubicBezTo>
                  <a:pt x="74429" y="583199"/>
                  <a:pt x="83404" y="597531"/>
                  <a:pt x="92440" y="611847"/>
                </a:cubicBezTo>
                <a:cubicBezTo>
                  <a:pt x="101415" y="626025"/>
                  <a:pt x="109928" y="640495"/>
                  <a:pt x="119549" y="654673"/>
                </a:cubicBezTo>
                <a:cubicBezTo>
                  <a:pt x="133342" y="647392"/>
                  <a:pt x="146227" y="640634"/>
                  <a:pt x="159065" y="633783"/>
                </a:cubicBezTo>
                <a:cubicBezTo>
                  <a:pt x="192408" y="616034"/>
                  <a:pt x="225736" y="598223"/>
                  <a:pt x="259126" y="580505"/>
                </a:cubicBezTo>
                <a:cubicBezTo>
                  <a:pt x="261481" y="579243"/>
                  <a:pt x="263852" y="577180"/>
                  <a:pt x="267700" y="578304"/>
                </a:cubicBezTo>
                <a:lnTo>
                  <a:pt x="267700" y="586740"/>
                </a:lnTo>
                <a:cubicBezTo>
                  <a:pt x="267685" y="632721"/>
                  <a:pt x="267669" y="678703"/>
                  <a:pt x="267700" y="724685"/>
                </a:cubicBezTo>
                <a:cubicBezTo>
                  <a:pt x="267700" y="727425"/>
                  <a:pt x="268039" y="730180"/>
                  <a:pt x="268208" y="732782"/>
                </a:cubicBezTo>
                <a:cubicBezTo>
                  <a:pt x="275089" y="733444"/>
                  <a:pt x="308710" y="733644"/>
                  <a:pt x="342268" y="733490"/>
                </a:cubicBezTo>
                <a:lnTo>
                  <a:pt x="342268" y="733536"/>
                </a:lnTo>
                <a:lnTo>
                  <a:pt x="1050928" y="733536"/>
                </a:lnTo>
                <a:lnTo>
                  <a:pt x="1050928" y="0"/>
                </a:lnTo>
                <a:close/>
              </a:path>
            </a:pathLst>
          </a:custGeom>
          <a:solidFill>
            <a:srgbClr val="C00000"/>
          </a:solidFill>
          <a:ln w="12700" cap="flat" cmpd="sng">
            <a:noFill/>
            <a:prstDash val="solid"/>
            <a:miter lim="800000"/>
          </a:ln>
        </p:spPr>
        <p:txBody>
          <a:bodyPr anchor="ctr">
            <a:spAutoFit/>
          </a:bodyPr>
          <a:lstStyle>
            <a:defPPr/>
          </a:lstStyle>
          <a:p>
            <a:pPr algn="ctr"/>
            <a:endParaRPr lang="en-US" dirty="0"/>
          </a:p>
        </p:txBody>
      </p:sp>
      <p:sp>
        <p:nvSpPr>
          <p:cNvPr id="47" name="TextBox 4">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 xmlns:a16="http://schemas.microsoft.com/office/drawing/2014/main" id="{02024152-5F3A-0946-834E-8F1EC8152CB0}"/>
              </a:ext>
            </a:extLst>
          </p:cNvPr>
          <p:cNvSpPr txBox="1"/>
          <p:nvPr/>
        </p:nvSpPr>
        <p:spPr>
          <a:xfrm>
            <a:off x="8853451" y="263352"/>
            <a:ext cx="557249" cy="246303"/>
          </a:xfrm>
          <a:prstGeom prst="rect">
            <a:avLst/>
          </a:prstGeom>
          <a:noFill/>
          <a:ln>
            <a:noFill/>
          </a:ln>
        </p:spPr>
        <p:txBody>
          <a:bodyPr wrap="square" lIns="0" tIns="0" rIns="0" bIns="0" anchor="t"/>
          <a:lstStyle/>
          <a:p>
            <a:pPr>
              <a:lnSpc>
                <a:spcPts val="1939"/>
              </a:lnSpc>
              <a:defRPr lang="en-US"/>
            </a:pPr>
            <a:r>
              <a:rPr lang="fr-CA" sz="2023" b="1" i="0" strike="noStrike" cap="none" spc="0" baseline="0" dirty="0">
                <a:solidFill>
                  <a:srgbClr val="FFFFFF"/>
                </a:solidFill>
                <a:effectLst/>
                <a:latin typeface="Helvetica NeueLTPro-Hv" charset="77"/>
                <a:ea typeface="Helvetica NeueLTPro-Hv" charset="77"/>
                <a:cs typeface="Helvetica NeueLTPro-Hv" charset="77"/>
              </a:rPr>
              <a:t>6. </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9.04.30"/>
  <p:tag name="AS_TITLE" val="Aspose.Slides for Java"/>
  <p:tag name="AS_VERSION" val="1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5853A2D7A9744D928AFAAE56B9FD7E" ma:contentTypeVersion="10" ma:contentTypeDescription="Create a new document." ma:contentTypeScope="" ma:versionID="8050de0e9e5b86e3ecde88d81c98feda">
  <xsd:schema xmlns:xsd="http://www.w3.org/2001/XMLSchema" xmlns:xs="http://www.w3.org/2001/XMLSchema" xmlns:p="http://schemas.microsoft.com/office/2006/metadata/properties" xmlns:ns3="fc9fd218-8630-4d1c-aef3-c6dcf4d063db" targetNamespace="http://schemas.microsoft.com/office/2006/metadata/properties" ma:root="true" ma:fieldsID="d3df95945d6aee9c0d093469d70a08e2" ns3:_="">
    <xsd:import namespace="fc9fd218-8630-4d1c-aef3-c6dcf4d063d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fd218-8630-4d1c-aef3-c6dcf4d06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437D44-74A7-4008-A698-C02915FB524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612DF4E-7F56-4B2D-B5BD-B29A2B8B7B5A}">
  <ds:schemaRefs>
    <ds:schemaRef ds:uri="http://schemas.microsoft.com/sharepoint/v3/contenttype/forms"/>
  </ds:schemaRefs>
</ds:datastoreItem>
</file>

<file path=customXml/itemProps3.xml><?xml version="1.0" encoding="utf-8"?>
<ds:datastoreItem xmlns:ds="http://schemas.openxmlformats.org/officeDocument/2006/customXml" ds:itemID="{6FBB7C40-2743-46EE-B486-E00079E878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9fd218-8630-4d1c-aef3-c6dcf4d06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TotalTime>
  <Words>2210</Words>
  <Application>Microsoft Office PowerPoint</Application>
  <PresentationFormat>Personnalisé</PresentationFormat>
  <Paragraphs>501</Paragraphs>
  <Slides>25</Slides>
  <Notes>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25</vt:i4>
      </vt:variant>
    </vt:vector>
  </HeadingPairs>
  <TitlesOfParts>
    <vt:vector size="40" baseType="lpstr">
      <vt:lpstr>Arial</vt:lpstr>
      <vt:lpstr>Calibri</vt:lpstr>
      <vt:lpstr>Helvetica Neue LT Pro 45 Light</vt:lpstr>
      <vt:lpstr>Helvetica Neue LT Pro 46 Light</vt:lpstr>
      <vt:lpstr>Helvetica Neue LT Pro 85 Heavy</vt:lpstr>
      <vt:lpstr>Helvetica NeueLTPro-Bd</vt:lpstr>
      <vt:lpstr>Helvetica NeueLTPro-BdIt</vt:lpstr>
      <vt:lpstr>Helvetica NeueLTPro-Hv</vt:lpstr>
      <vt:lpstr>Helvetica NeueLTPro-Lt</vt:lpstr>
      <vt:lpstr>Helvetica NeueLTPro-LtIt</vt:lpstr>
      <vt:lpstr>Helvetica NeueLTPro-Md</vt:lpstr>
      <vt:lpstr>Minion Pro</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Wilker</dc:creator>
  <cp:lastModifiedBy>Benjamin Bousquet</cp:lastModifiedBy>
  <cp:revision>61</cp:revision>
  <dcterms:created xsi:type="dcterms:W3CDTF">2020-05-13T20:01:48Z</dcterms:created>
  <dcterms:modified xsi:type="dcterms:W3CDTF">2020-06-30T21:06:06Z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0x0101008C5853A2D7A9744D928AFAAE56B9FD7E</vt:lpwstr>
  </property>
  <property fmtid="{D5CDD505-2E9C-101B-9397-08002B2CF9AE}" pid="3" name="MSIP_Label_034a106e-6316-442c-ad35-738afd673d2b_ActionId">
    <vt:lpwstr>e7f2982c-7d50-4f54-a559-b205c973c8ee</vt:lpwstr>
  </property>
  <property fmtid="{D5CDD505-2E9C-101B-9397-08002B2CF9AE}" pid="4" name="MSIP_Label_034a106e-6316-442c-ad35-738afd673d2b_Application">
    <vt:lpwstr>Microsoft Azure Information Protection</vt:lpwstr>
  </property>
  <property fmtid="{D5CDD505-2E9C-101B-9397-08002B2CF9AE}" pid="5" name="MSIP_Label_034a106e-6316-442c-ad35-738afd673d2b_Enabled">
    <vt:lpwstr>True</vt:lpwstr>
  </property>
  <property fmtid="{D5CDD505-2E9C-101B-9397-08002B2CF9AE}" pid="6" name="MSIP_Label_034a106e-6316-442c-ad35-738afd673d2b_Extended_MSFT_Method">
    <vt:lpwstr>Automatic</vt:lpwstr>
  </property>
  <property fmtid="{D5CDD505-2E9C-101B-9397-08002B2CF9AE}" pid="7" name="MSIP_Label_034a106e-6316-442c-ad35-738afd673d2b_Name">
    <vt:lpwstr>OPS - Unclassified Information</vt:lpwstr>
  </property>
  <property fmtid="{D5CDD505-2E9C-101B-9397-08002B2CF9AE}" pid="8" name="MSIP_Label_034a106e-6316-442c-ad35-738afd673d2b_Owner">
    <vt:lpwstr>Chris.Georgakopoulos@ontario.ca</vt:lpwstr>
  </property>
  <property fmtid="{D5CDD505-2E9C-101B-9397-08002B2CF9AE}" pid="9" name="MSIP_Label_034a106e-6316-442c-ad35-738afd673d2b_SetDate">
    <vt:lpwstr>2020-05-25T18:00:52.8575038Z</vt:lpwstr>
  </property>
  <property fmtid="{D5CDD505-2E9C-101B-9397-08002B2CF9AE}" pid="10" name="MSIP_Label_034a106e-6316-442c-ad35-738afd673d2b_SiteId">
    <vt:lpwstr>cddc1229-ac2a-4b97-b78a-0e5cacb5865c</vt:lpwstr>
  </property>
  <property fmtid="{D5CDD505-2E9C-101B-9397-08002B2CF9AE}" pid="11" name="Sensitivity">
    <vt:lpwstr>OPS - Unclassified Information</vt:lpwstr>
  </property>
</Properties>
</file>